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89" r:id="rId3"/>
    <p:sldId id="388" r:id="rId4"/>
    <p:sldId id="257" r:id="rId5"/>
    <p:sldId id="317" r:id="rId6"/>
    <p:sldId id="281" r:id="rId7"/>
    <p:sldId id="364" r:id="rId8"/>
    <p:sldId id="275" r:id="rId9"/>
    <p:sldId id="311" r:id="rId10"/>
    <p:sldId id="273" r:id="rId11"/>
    <p:sldId id="269" r:id="rId12"/>
    <p:sldId id="302" r:id="rId13"/>
    <p:sldId id="318" r:id="rId14"/>
    <p:sldId id="295" r:id="rId15"/>
    <p:sldId id="300" r:id="rId16"/>
    <p:sldId id="292" r:id="rId17"/>
    <p:sldId id="298" r:id="rId18"/>
    <p:sldId id="299" r:id="rId19"/>
    <p:sldId id="319" r:id="rId20"/>
    <p:sldId id="386" r:id="rId21"/>
    <p:sldId id="387" r:id="rId22"/>
    <p:sldId id="323" r:id="rId23"/>
    <p:sldId id="333" r:id="rId24"/>
    <p:sldId id="334" r:id="rId25"/>
    <p:sldId id="335" r:id="rId26"/>
    <p:sldId id="336" r:id="rId27"/>
    <p:sldId id="337" r:id="rId28"/>
    <p:sldId id="339" r:id="rId29"/>
    <p:sldId id="341" r:id="rId30"/>
    <p:sldId id="342" r:id="rId31"/>
    <p:sldId id="343" r:id="rId32"/>
    <p:sldId id="344" r:id="rId33"/>
    <p:sldId id="340" r:id="rId34"/>
    <p:sldId id="345" r:id="rId35"/>
    <p:sldId id="346" r:id="rId36"/>
    <p:sldId id="349" r:id="rId37"/>
    <p:sldId id="372" r:id="rId38"/>
    <p:sldId id="348" r:id="rId39"/>
    <p:sldId id="371" r:id="rId40"/>
    <p:sldId id="365" r:id="rId41"/>
    <p:sldId id="383" r:id="rId42"/>
    <p:sldId id="384" r:id="rId43"/>
    <p:sldId id="385" r:id="rId44"/>
    <p:sldId id="351" r:id="rId45"/>
    <p:sldId id="353" r:id="rId46"/>
    <p:sldId id="360" r:id="rId47"/>
    <p:sldId id="369" r:id="rId48"/>
    <p:sldId id="373" r:id="rId49"/>
    <p:sldId id="370" r:id="rId50"/>
    <p:sldId id="375" r:id="rId51"/>
    <p:sldId id="374" r:id="rId52"/>
    <p:sldId id="376" r:id="rId53"/>
    <p:sldId id="363" r:id="rId54"/>
    <p:sldId id="377" r:id="rId55"/>
    <p:sldId id="378" r:id="rId56"/>
    <p:sldId id="358" r:id="rId57"/>
    <p:sldId id="379" r:id="rId58"/>
    <p:sldId id="380" r:id="rId59"/>
    <p:sldId id="381" r:id="rId60"/>
    <p:sldId id="324" r:id="rId61"/>
    <p:sldId id="361" r:id="rId62"/>
    <p:sldId id="382" r:id="rId63"/>
    <p:sldId id="357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e creed" initials="j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9445" autoAdjust="0"/>
  </p:normalViewPr>
  <p:slideViewPr>
    <p:cSldViewPr>
      <p:cViewPr>
        <p:scale>
          <a:sx n="100" d="100"/>
          <a:sy n="100" d="100"/>
        </p:scale>
        <p:origin x="-270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3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7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5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40792-B878-4500-87E2-F1E6386A332D}" type="datetimeFigureOut">
              <a:rPr lang="en-US" smtClean="0"/>
              <a:pPr/>
              <a:t>3/30/2012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276259-0BC8-4216-9635-88D07333E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40792-B878-4500-87E2-F1E6386A332D}" type="datetimeFigureOut">
              <a:rPr lang="en-US" smtClean="0"/>
              <a:pPr/>
              <a:t>3/30/2012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6259-0BC8-4216-9635-88D07333E9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40792-B878-4500-87E2-F1E6386A332D}" type="datetimeFigureOut">
              <a:rPr lang="en-US" smtClean="0"/>
              <a:pPr/>
              <a:t>3/30/2012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6259-0BC8-4216-9635-88D07333E9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B840792-B878-4500-87E2-F1E6386A332D}" type="datetimeFigureOut">
              <a:rPr lang="en-US" smtClean="0"/>
              <a:pPr/>
              <a:t>3/30/2012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E276259-0BC8-4216-9635-88D07333E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40792-B878-4500-87E2-F1E6386A332D}" type="datetimeFigureOut">
              <a:rPr lang="en-US" smtClean="0"/>
              <a:pPr/>
              <a:t>3/30/2012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6259-0BC8-4216-9635-88D07333E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5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3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40792-B878-4500-87E2-F1E6386A332D}" type="datetimeFigureOut">
              <a:rPr lang="en-US" smtClean="0"/>
              <a:pPr/>
              <a:t>3/30/2012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6259-0BC8-4216-9635-88D07333E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6259-0BC8-4216-9635-88D07333E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40792-B878-4500-87E2-F1E6386A332D}" type="datetimeFigureOut">
              <a:rPr lang="en-US" smtClean="0"/>
              <a:pPr/>
              <a:t>3/30/2012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40792-B878-4500-87E2-F1E6386A332D}" type="datetimeFigureOut">
              <a:rPr lang="en-US" smtClean="0"/>
              <a:pPr/>
              <a:t>3/30/2012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6259-0BC8-4216-9635-88D07333E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40792-B878-4500-87E2-F1E6386A332D}" type="datetimeFigureOut">
              <a:rPr lang="en-US" smtClean="0"/>
              <a:pPr/>
              <a:t>3/30/2012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6259-0BC8-4216-9635-88D07333E9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B840792-B878-4500-87E2-F1E6386A332D}" type="datetimeFigureOut">
              <a:rPr lang="en-US" smtClean="0"/>
              <a:pPr/>
              <a:t>3/30/2012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E276259-0BC8-4216-9635-88D07333E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40792-B878-4500-87E2-F1E6386A332D}" type="datetimeFigureOut">
              <a:rPr lang="en-US" smtClean="0"/>
              <a:pPr/>
              <a:t>3/30/2012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276259-0BC8-4216-9635-88D07333E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1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B840792-B878-4500-87E2-F1E6386A332D}" type="datetimeFigureOut">
              <a:rPr lang="en-US" smtClean="0"/>
              <a:pPr/>
              <a:t>3/30/2012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4E276259-0BC8-4216-9635-88D07333E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ENV\Mines\Oregon\Blue Ledge Copper NRDA\photos\DSCN120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600" y="228600"/>
            <a:ext cx="8686800" cy="6477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2209800"/>
            <a:ext cx="7924800" cy="4078039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/>
            </a:pPr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Location</a:t>
            </a:r>
          </a:p>
          <a:p>
            <a:pPr marL="274320" lvl="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/>
            </a:pPr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Mine </a:t>
            </a:r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Development</a:t>
            </a:r>
            <a:endParaRPr lang="en-US" sz="28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274320" lvl="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/>
            </a:pPr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Site Features</a:t>
            </a:r>
          </a:p>
          <a:p>
            <a:pPr marL="274320" lvl="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/>
            </a:pPr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Acid Mine Drainage</a:t>
            </a:r>
          </a:p>
          <a:p>
            <a:pPr marL="274320" lvl="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/>
            </a:pPr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Distribution of Metals Contamination</a:t>
            </a:r>
          </a:p>
          <a:p>
            <a:pPr marL="274320" lvl="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/>
            </a:pPr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Impacts to Ecosystem</a:t>
            </a:r>
          </a:p>
          <a:p>
            <a:pPr marL="274320" lvl="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2010-11 USFS Non-Time-Critical Removal Action </a:t>
            </a:r>
          </a:p>
          <a:p>
            <a:pPr marL="274320" lvl="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Q&amp;A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81000"/>
            <a:ext cx="3657600" cy="138499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C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Blue Ledge Mine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8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C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Superfund Site </a:t>
            </a:r>
            <a:br>
              <a:rPr lang="en-US" sz="28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C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en-US" sz="28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C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Presentation Overview</a:t>
            </a:r>
            <a:endParaRPr lang="en-US" sz="28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FC000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pic>
        <p:nvPicPr>
          <p:cNvPr id="7" name="Picture 7" descr="fs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57200"/>
            <a:ext cx="1409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28600"/>
            <a:ext cx="5715000" cy="648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1295400"/>
            <a:ext cx="2492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Surface Waters</a:t>
            </a:r>
            <a:endParaRPr lang="en-US" sz="2800" dirty="0"/>
          </a:p>
        </p:txBody>
      </p:sp>
      <p:sp>
        <p:nvSpPr>
          <p:cNvPr id="4" name="5-Point Star 3"/>
          <p:cNvSpPr/>
          <p:nvPr/>
        </p:nvSpPr>
        <p:spPr>
          <a:xfrm>
            <a:off x="6400800" y="48768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2362200"/>
            <a:ext cx="0" cy="0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Dissolved Copper &amp; Zinc in Surface Water</a:t>
            </a:r>
            <a:endParaRPr lang="en-US" dirty="0"/>
          </a:p>
        </p:txBody>
      </p:sp>
      <p:pic>
        <p:nvPicPr>
          <p:cNvPr id="26626" name="Picture 2" descr="ftp://ftp2.fs.fed.us/incoming/r6_share/r6_ecap_aml/fromusfs/Oregon-CA/Rogue%20River-Siskiyou%20NF/Photos%20for%202-17-10%20ppt/Cu%20Zn%20trends.JPG"/>
          <p:cNvPicPr>
            <a:picLocks noChangeAspect="1" noChangeArrowheads="1"/>
          </p:cNvPicPr>
          <p:nvPr/>
        </p:nvPicPr>
        <p:blipFill>
          <a:blip r:embed="rId2" cstate="print"/>
          <a:srcRect t="20594" b="16040"/>
          <a:stretch>
            <a:fillRect/>
          </a:stretch>
        </p:blipFill>
        <p:spPr bwMode="auto">
          <a:xfrm>
            <a:off x="304800" y="1676401"/>
            <a:ext cx="8534400" cy="4515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pajones\My Documents\Osc\Blue Ledge\EPA-CA-FS mtg 2-17-10\GEDC2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382000" cy="52959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457200"/>
            <a:ext cx="6032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Arsenic &amp; Cadmium in Water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Blue Ledge Mine </a:t>
            </a:r>
            <a:br>
              <a:rPr lang="en-US" sz="4800" dirty="0" smtClean="0"/>
            </a:br>
            <a:r>
              <a:rPr lang="en-US" sz="4800" dirty="0" smtClean="0"/>
              <a:t>Impacts to the Ecosystem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pajones\My Documents\Osc\Blue Ledge\EPA-CA-FS mtg 2-17-10\GEDC2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99534" y="1718733"/>
            <a:ext cx="5571067" cy="3962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304800"/>
            <a:ext cx="841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Abundant Aquatic Life Upstream of Mine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 descr="tailed_fro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914400"/>
            <a:ext cx="4495800" cy="556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5105400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Pacific Giant Salamander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56388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Tailed Frog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pajones\My Documents\Osc\Blue Ledge\EPA-CA-FS mtg 2-17-10\Roll2dx-2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8610600" cy="5562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3048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4 Miles of Sterile Stream Below Waste Rock Piles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pajones\My Documents\Osc\Blue Ledge\EPA-CA-FS mtg 2-17-10\GEDC2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8200" y="228600"/>
            <a:ext cx="7391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One Mile Below Mine</a:t>
            </a:r>
          </a:p>
          <a:p>
            <a:pPr algn="ctr"/>
            <a:r>
              <a:rPr lang="en-US" sz="2800" dirty="0" smtClean="0"/>
              <a:t>Brown Algal Mat is </a:t>
            </a:r>
            <a:r>
              <a:rPr lang="en-US" sz="2800" dirty="0" smtClean="0"/>
              <a:t>Only </a:t>
            </a:r>
            <a:r>
              <a:rPr lang="en-US" sz="2800" dirty="0" smtClean="0"/>
              <a:t>Living Organism </a:t>
            </a:r>
          </a:p>
          <a:p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pajones\My Documents\Osc\Blue Ledge\EPA-CA-FS mtg 2-17-10\GEDC29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66700"/>
            <a:ext cx="8534400" cy="6286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19400" y="5562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Joe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Creek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114800" y="5791200"/>
            <a:ext cx="685800" cy="120134"/>
          </a:xfrm>
          <a:prstGeom prst="line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29200" y="5791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Elliott Ck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876800" y="6096000"/>
            <a:ext cx="1066800" cy="152400"/>
          </a:xfrm>
          <a:prstGeom prst="line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05000" y="5486400"/>
            <a:ext cx="914400" cy="152400"/>
          </a:xfrm>
          <a:prstGeom prst="line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pajones\My Documents\Osc\Blue Ledge\EPA-CA-FS mtg 2-17-10\GEDC29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9550"/>
            <a:ext cx="8534400" cy="6400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0" y="5791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Joe Creek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828800" y="5715000"/>
            <a:ext cx="457200" cy="76200"/>
          </a:xfrm>
          <a:prstGeom prst="line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505200" y="5943600"/>
            <a:ext cx="1066800" cy="152400"/>
          </a:xfrm>
          <a:prstGeom prst="line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76800" y="6172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Elliott Ck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876800" y="6096000"/>
            <a:ext cx="1219200" cy="152400"/>
          </a:xfrm>
          <a:prstGeom prst="line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229600" cy="25146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2010-11 </a:t>
            </a:r>
            <a:br>
              <a:rPr lang="en-US" sz="4400" dirty="0" smtClean="0"/>
            </a:br>
            <a:r>
              <a:rPr lang="en-US" sz="4400" dirty="0" smtClean="0"/>
              <a:t>US Forest Service </a:t>
            </a:r>
            <a:br>
              <a:rPr lang="en-US" sz="4400" dirty="0" smtClean="0"/>
            </a:br>
            <a:r>
              <a:rPr lang="en-US" sz="4400" dirty="0" smtClean="0"/>
              <a:t>Non-Time-Critical </a:t>
            </a:r>
            <a:br>
              <a:rPr lang="en-US" sz="4400" dirty="0" smtClean="0"/>
            </a:br>
            <a:r>
              <a:rPr lang="en-US" sz="4400" dirty="0" smtClean="0"/>
              <a:t>Removal Action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28600"/>
            <a:ext cx="5715000" cy="648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1295400"/>
            <a:ext cx="2025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LOCATION</a:t>
            </a:r>
            <a:endParaRPr lang="en-US" sz="2800" dirty="0"/>
          </a:p>
        </p:txBody>
      </p:sp>
      <p:sp>
        <p:nvSpPr>
          <p:cNvPr id="4" name="5-Point Star 3"/>
          <p:cNvSpPr/>
          <p:nvPr/>
        </p:nvSpPr>
        <p:spPr>
          <a:xfrm>
            <a:off x="6400800" y="48768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2362200"/>
            <a:ext cx="0" cy="0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971800" y="1828800"/>
            <a:ext cx="1600200" cy="76200"/>
          </a:xfrm>
          <a:prstGeom prst="line">
            <a:avLst/>
          </a:prstGeom>
          <a:ln w="412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0" y="1828800"/>
            <a:ext cx="3733800" cy="228600"/>
          </a:xfrm>
          <a:prstGeom prst="line">
            <a:avLst/>
          </a:prstGeom>
          <a:ln w="412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15200" y="1600200"/>
            <a:ext cx="533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15200" y="2057400"/>
            <a:ext cx="533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" y="152400"/>
            <a:ext cx="8636000" cy="647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228600"/>
            <a:ext cx="5486400" cy="9541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Emphasis on AMD Source Control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 by Removing Waste Rock Piles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king rock on Haul Road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71450"/>
            <a:ext cx="8686800" cy="6457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04800"/>
            <a:ext cx="3810000" cy="830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Solid Rock Excavation For</a:t>
            </a:r>
          </a:p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Haul Road at 30% Grades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28600"/>
            <a:ext cx="8084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Construct Repository on Ancient Landslide</a:t>
            </a:r>
          </a:p>
        </p:txBody>
      </p:sp>
      <p:pic>
        <p:nvPicPr>
          <p:cNvPr id="3" name="Picture 2" descr="Repositoryclearing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914400"/>
            <a:ext cx="8686800" cy="579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7600" y="2209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BL Mine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086600" y="2590800"/>
            <a:ext cx="457200" cy="381000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pository clearing-excav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763000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4400" y="609600"/>
            <a:ext cx="4191000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Excavate 45,000 Cubic Yards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pository final prep before liner, mine in 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04800"/>
            <a:ext cx="8686800" cy="6324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609600"/>
            <a:ext cx="4419600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Prepare Repository Subgrade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1400" y="990600"/>
            <a:ext cx="1066800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 Mine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248400" y="1219200"/>
            <a:ext cx="1143000" cy="381000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st side of repository lin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8534400" cy="6343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685800"/>
            <a:ext cx="6096000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Install 60 mil Double-Textured HDPE Liner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ser inserted into leachate ta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661400" cy="64960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3810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Base of Repository System</a:t>
            </a:r>
            <a:endParaRPr lang="en-US" sz="28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800" y="3048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Waste Rock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54864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Separation Geotextile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962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60 mil Liner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5486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Drain Rock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38862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Leachate Collection Tank and Riser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743200" y="4191000"/>
            <a:ext cx="1143000" cy="1676400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00800" y="2133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Cushion Soil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>
            <a:stCxn id="14" idx="3"/>
          </p:cNvCxnSpPr>
          <p:nvPr/>
        </p:nvCxnSpPr>
        <p:spPr>
          <a:xfrm flipV="1">
            <a:off x="7924800" y="2209800"/>
            <a:ext cx="609600" cy="108466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andcrew-equipment work above upper road on W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686800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381000"/>
            <a:ext cx="5562601" cy="120032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Excavate Waste Rock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by Machine </a:t>
            </a:r>
            <a:r>
              <a:rPr lang="en-US" sz="3600" i="1" dirty="0" smtClean="0">
                <a:solidFill>
                  <a:srgbClr val="FF0000"/>
                </a:solidFill>
              </a:rPr>
              <a:t>and</a:t>
            </a:r>
            <a:r>
              <a:rPr lang="en-US" sz="3600" dirty="0" smtClean="0">
                <a:solidFill>
                  <a:srgbClr val="FF0000"/>
                </a:solidFill>
              </a:rPr>
              <a:t> Manpower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rian climbing to A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04800"/>
            <a:ext cx="8686800" cy="6381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00" y="762001"/>
            <a:ext cx="4572000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 Spider Excavators Climb to Top of Piles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2590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Repository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>
            <a:stCxn id="4" idx="1"/>
          </p:cNvCxnSpPr>
          <p:nvPr/>
        </p:nvCxnSpPr>
        <p:spPr>
          <a:xfrm flipH="1">
            <a:off x="4876800" y="2775466"/>
            <a:ext cx="1524000" cy="50113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800" y="381000"/>
            <a:ext cx="2438400" cy="9233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Mini-Excavator Flown From Repository to 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Top by Helicopter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1524000" y="1304330"/>
            <a:ext cx="990600" cy="94940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2"/>
          </p:cNvCxnSpPr>
          <p:nvPr/>
        </p:nvCxnSpPr>
        <p:spPr>
          <a:xfrm flipH="1">
            <a:off x="4724400" y="1131333"/>
            <a:ext cx="1447800" cy="1078467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ider in WP1 below shaf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763000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5400" y="7620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Spiders Excavated Waste Rock, Uncovered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6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Unknown Buried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Adits and 1 Shaft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45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8458200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5410200"/>
            <a:ext cx="1143000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Mine Site</a:t>
            </a:r>
            <a:endParaRPr lang="en-US" dirty="0"/>
          </a:p>
        </p:txBody>
      </p:sp>
      <p:cxnSp>
        <p:nvCxnSpPr>
          <p:cNvPr id="6" name="Straight Connector 5"/>
          <p:cNvCxnSpPr>
            <a:stCxn id="4" idx="3"/>
          </p:cNvCxnSpPr>
          <p:nvPr/>
        </p:nvCxnSpPr>
        <p:spPr>
          <a:xfrm flipV="1">
            <a:off x="4114800" y="5181600"/>
            <a:ext cx="914400" cy="413266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4800" y="2133600"/>
            <a:ext cx="3200400" cy="304800"/>
          </a:xfrm>
          <a:prstGeom prst="line">
            <a:avLst/>
          </a:prstGeom>
          <a:ln w="412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05200" y="2133600"/>
            <a:ext cx="5257800" cy="457200"/>
          </a:xfrm>
          <a:prstGeom prst="line">
            <a:avLst/>
          </a:prstGeom>
          <a:ln w="412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47800" y="2362200"/>
            <a:ext cx="533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7800" y="1828800"/>
            <a:ext cx="533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3600" y="3429000"/>
            <a:ext cx="1600200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600 Acres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Patented Land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>
            <a:stCxn id="16" idx="1"/>
          </p:cNvCxnSpPr>
          <p:nvPr/>
        </p:nvCxnSpPr>
        <p:spPr>
          <a:xfrm flipH="1">
            <a:off x="5181600" y="3752166"/>
            <a:ext cx="762000" cy="210234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5-Point Star 21"/>
          <p:cNvSpPr/>
          <p:nvPr/>
        </p:nvSpPr>
        <p:spPr>
          <a:xfrm>
            <a:off x="5029200" y="4953000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nd crew below upper bench W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8610600" cy="645795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782874">
            <a:off x="812842" y="1451871"/>
            <a:ext cx="5638800" cy="17702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48400" y="228600"/>
            <a:ext cx="266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Laborers Remove Waste Rock Down to Clean Soil or Bedrock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715000"/>
            <a:ext cx="5257800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Chutes Convey Hand-Excavated Waste Rock to Spiders Below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V="1">
            <a:off x="3086100" y="4114800"/>
            <a:ext cx="2362200" cy="160020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py of Scalers clearing top WP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06768"/>
            <a:ext cx="8610599" cy="6422632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Oval 4"/>
          <p:cNvSpPr/>
          <p:nvPr/>
        </p:nvSpPr>
        <p:spPr>
          <a:xfrm>
            <a:off x="2819400" y="1905000"/>
            <a:ext cx="22860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562600"/>
            <a:ext cx="4876800" cy="830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Scalers Remove Rock Above Before Waste Excavation Below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1400" y="1752600"/>
            <a:ext cx="1066800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Adits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>
            <a:stCxn id="10" idx="2"/>
          </p:cNvCxnSpPr>
          <p:nvPr/>
        </p:nvCxnSpPr>
        <p:spPr>
          <a:xfrm>
            <a:off x="7924800" y="2214265"/>
            <a:ext cx="76200" cy="2586335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4" idx="0"/>
          </p:cNvCxnSpPr>
          <p:nvPr/>
        </p:nvCxnSpPr>
        <p:spPr>
          <a:xfrm flipV="1">
            <a:off x="2743200" y="2819400"/>
            <a:ext cx="609600" cy="2743200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2"/>
          </p:cNvCxnSpPr>
          <p:nvPr/>
        </p:nvCxnSpPr>
        <p:spPr>
          <a:xfrm flipH="1">
            <a:off x="4724400" y="2214265"/>
            <a:ext cx="3200400" cy="1595735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weeping WP2 to bedro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3962400" cy="6324600"/>
          </a:xfrm>
          <a:prstGeom prst="rect">
            <a:avLst/>
          </a:prstGeom>
        </p:spPr>
      </p:pic>
      <p:pic>
        <p:nvPicPr>
          <p:cNvPr id="7" name="Picture 6" descr="Hand crew at WP1 ben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1295400"/>
            <a:ext cx="48006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200" y="304800"/>
            <a:ext cx="472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Laborers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With Hand Tools</a:t>
            </a:r>
          </a:p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Clean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to Bare Rock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iders and dozer working in tandem W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763000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304800"/>
            <a:ext cx="3886200" cy="120032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D4 Joins Spiders to Push Surge Pile to Excavator &amp; Haul Trucks Below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5486400"/>
            <a:ext cx="2209800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Spider Winch Cable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3505200" y="4191000"/>
            <a:ext cx="76200" cy="1295400"/>
          </a:xfrm>
          <a:prstGeom prst="line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-8 and D-6 work pushing waste on W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763000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4572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D8 &amp; D6 Push Surge Pile From Spiders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ading and cleaning at upper WP1 ben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686800" cy="6515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304800"/>
            <a:ext cx="5562600" cy="830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Excavator Loaded 35-Ton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Haul Trucks That Made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5,000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Trips to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Repository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>
            <a:stCxn id="3" idx="2"/>
          </p:cNvCxnSpPr>
          <p:nvPr/>
        </p:nvCxnSpPr>
        <p:spPr>
          <a:xfrm>
            <a:off x="6057900" y="1135797"/>
            <a:ext cx="800100" cy="997803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al cleaning of old channel on W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763000" cy="640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48006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Cleaning Unknown Old Stream Channel Buried by Mine Waste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057400" y="3581400"/>
            <a:ext cx="609600" cy="1143000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34000" y="304800"/>
            <a:ext cx="3657600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Current Stream Channel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>
            <a:stCxn id="10" idx="2"/>
          </p:cNvCxnSpPr>
          <p:nvPr/>
        </p:nvCxnSpPr>
        <p:spPr>
          <a:xfrm flipH="1">
            <a:off x="6553200" y="766465"/>
            <a:ext cx="609600" cy="1519535"/>
          </a:xfrm>
          <a:prstGeom prst="line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historic drainage chann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334000"/>
            <a:ext cx="4114800" cy="120032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Final Cleaning of </a:t>
            </a:r>
          </a:p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35’-Deep Pre-Mining Era </a:t>
            </a:r>
          </a:p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Drainage Channel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der-hand clean below A1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8610600" cy="6457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33400"/>
            <a:ext cx="3276600" cy="830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Chute Cleaned by </a:t>
            </a:r>
          </a:p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Spiders And Laborers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py of Top of WR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52400"/>
            <a:ext cx="71628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810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Aerial View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After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Removal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1828800"/>
            <a:ext cx="762000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Adits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>
            <a:stCxn id="4" idx="3"/>
          </p:cNvCxnSpPr>
          <p:nvPr/>
        </p:nvCxnSpPr>
        <p:spPr>
          <a:xfrm flipV="1">
            <a:off x="2590800" y="762000"/>
            <a:ext cx="914400" cy="1266855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3"/>
          </p:cNvCxnSpPr>
          <p:nvPr/>
        </p:nvCxnSpPr>
        <p:spPr>
          <a:xfrm flipV="1">
            <a:off x="2590800" y="1295400"/>
            <a:ext cx="762000" cy="733455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4" idx="3"/>
          </p:cNvCxnSpPr>
          <p:nvPr/>
        </p:nvCxnSpPr>
        <p:spPr>
          <a:xfrm flipV="1">
            <a:off x="2590800" y="1752600"/>
            <a:ext cx="1143000" cy="276255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4" idx="3"/>
          </p:cNvCxnSpPr>
          <p:nvPr/>
        </p:nvCxnSpPr>
        <p:spPr>
          <a:xfrm>
            <a:off x="2590800" y="2028855"/>
            <a:ext cx="685800" cy="2771745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5343525" y="2571750"/>
            <a:ext cx="1724025" cy="3943350"/>
          </a:xfrm>
          <a:custGeom>
            <a:avLst/>
            <a:gdLst>
              <a:gd name="connsiteX0" fmla="*/ 1724025 w 1724025"/>
              <a:gd name="connsiteY0" fmla="*/ 0 h 3943350"/>
              <a:gd name="connsiteX1" fmla="*/ 1704975 w 1724025"/>
              <a:gd name="connsiteY1" fmla="*/ 57150 h 3943350"/>
              <a:gd name="connsiteX2" fmla="*/ 1676400 w 1724025"/>
              <a:gd name="connsiteY2" fmla="*/ 85725 h 3943350"/>
              <a:gd name="connsiteX3" fmla="*/ 1666875 w 1724025"/>
              <a:gd name="connsiteY3" fmla="*/ 114300 h 3943350"/>
              <a:gd name="connsiteX4" fmla="*/ 1638300 w 1724025"/>
              <a:gd name="connsiteY4" fmla="*/ 142875 h 3943350"/>
              <a:gd name="connsiteX5" fmla="*/ 1619250 w 1724025"/>
              <a:gd name="connsiteY5" fmla="*/ 171450 h 3943350"/>
              <a:gd name="connsiteX6" fmla="*/ 1590675 w 1724025"/>
              <a:gd name="connsiteY6" fmla="*/ 209550 h 3943350"/>
              <a:gd name="connsiteX7" fmla="*/ 1533525 w 1724025"/>
              <a:gd name="connsiteY7" fmla="*/ 295275 h 3943350"/>
              <a:gd name="connsiteX8" fmla="*/ 1514475 w 1724025"/>
              <a:gd name="connsiteY8" fmla="*/ 323850 h 3943350"/>
              <a:gd name="connsiteX9" fmla="*/ 1447800 w 1724025"/>
              <a:gd name="connsiteY9" fmla="*/ 381000 h 3943350"/>
              <a:gd name="connsiteX10" fmla="*/ 1381125 w 1724025"/>
              <a:gd name="connsiteY10" fmla="*/ 438150 h 3943350"/>
              <a:gd name="connsiteX11" fmla="*/ 1362075 w 1724025"/>
              <a:gd name="connsiteY11" fmla="*/ 466725 h 3943350"/>
              <a:gd name="connsiteX12" fmla="*/ 1333500 w 1724025"/>
              <a:gd name="connsiteY12" fmla="*/ 485775 h 3943350"/>
              <a:gd name="connsiteX13" fmla="*/ 1276350 w 1724025"/>
              <a:gd name="connsiteY13" fmla="*/ 542925 h 3943350"/>
              <a:gd name="connsiteX14" fmla="*/ 1209675 w 1724025"/>
              <a:gd name="connsiteY14" fmla="*/ 590550 h 3943350"/>
              <a:gd name="connsiteX15" fmla="*/ 1190625 w 1724025"/>
              <a:gd name="connsiteY15" fmla="*/ 619125 h 3943350"/>
              <a:gd name="connsiteX16" fmla="*/ 1133475 w 1724025"/>
              <a:gd name="connsiteY16" fmla="*/ 676275 h 3943350"/>
              <a:gd name="connsiteX17" fmla="*/ 1123950 w 1724025"/>
              <a:gd name="connsiteY17" fmla="*/ 704850 h 3943350"/>
              <a:gd name="connsiteX18" fmla="*/ 1104900 w 1724025"/>
              <a:gd name="connsiteY18" fmla="*/ 733425 h 3943350"/>
              <a:gd name="connsiteX19" fmla="*/ 1047750 w 1724025"/>
              <a:gd name="connsiteY19" fmla="*/ 800100 h 3943350"/>
              <a:gd name="connsiteX20" fmla="*/ 1009650 w 1724025"/>
              <a:gd name="connsiteY20" fmla="*/ 838200 h 3943350"/>
              <a:gd name="connsiteX21" fmla="*/ 990600 w 1724025"/>
              <a:gd name="connsiteY21" fmla="*/ 866775 h 3943350"/>
              <a:gd name="connsiteX22" fmla="*/ 962025 w 1724025"/>
              <a:gd name="connsiteY22" fmla="*/ 885825 h 3943350"/>
              <a:gd name="connsiteX23" fmla="*/ 895350 w 1724025"/>
              <a:gd name="connsiteY23" fmla="*/ 962025 h 3943350"/>
              <a:gd name="connsiteX24" fmla="*/ 819150 w 1724025"/>
              <a:gd name="connsiteY24" fmla="*/ 1028700 h 3943350"/>
              <a:gd name="connsiteX25" fmla="*/ 790575 w 1724025"/>
              <a:gd name="connsiteY25" fmla="*/ 1038225 h 3943350"/>
              <a:gd name="connsiteX26" fmla="*/ 733425 w 1724025"/>
              <a:gd name="connsiteY26" fmla="*/ 1076325 h 3943350"/>
              <a:gd name="connsiteX27" fmla="*/ 676275 w 1724025"/>
              <a:gd name="connsiteY27" fmla="*/ 1104900 h 3943350"/>
              <a:gd name="connsiteX28" fmla="*/ 628650 w 1724025"/>
              <a:gd name="connsiteY28" fmla="*/ 1171575 h 3943350"/>
              <a:gd name="connsiteX29" fmla="*/ 609600 w 1724025"/>
              <a:gd name="connsiteY29" fmla="*/ 1209675 h 3943350"/>
              <a:gd name="connsiteX30" fmla="*/ 561975 w 1724025"/>
              <a:gd name="connsiteY30" fmla="*/ 1266825 h 3943350"/>
              <a:gd name="connsiteX31" fmla="*/ 542925 w 1724025"/>
              <a:gd name="connsiteY31" fmla="*/ 1323975 h 3943350"/>
              <a:gd name="connsiteX32" fmla="*/ 523875 w 1724025"/>
              <a:gd name="connsiteY32" fmla="*/ 1524000 h 3943350"/>
              <a:gd name="connsiteX33" fmla="*/ 504825 w 1724025"/>
              <a:gd name="connsiteY33" fmla="*/ 1666875 h 3943350"/>
              <a:gd name="connsiteX34" fmla="*/ 495300 w 1724025"/>
              <a:gd name="connsiteY34" fmla="*/ 1714500 h 3943350"/>
              <a:gd name="connsiteX35" fmla="*/ 476250 w 1724025"/>
              <a:gd name="connsiteY35" fmla="*/ 1743075 h 3943350"/>
              <a:gd name="connsiteX36" fmla="*/ 438150 w 1724025"/>
              <a:gd name="connsiteY36" fmla="*/ 1809750 h 3943350"/>
              <a:gd name="connsiteX37" fmla="*/ 428625 w 1724025"/>
              <a:gd name="connsiteY37" fmla="*/ 1847850 h 3943350"/>
              <a:gd name="connsiteX38" fmla="*/ 400050 w 1724025"/>
              <a:gd name="connsiteY38" fmla="*/ 1885950 h 3943350"/>
              <a:gd name="connsiteX39" fmla="*/ 371475 w 1724025"/>
              <a:gd name="connsiteY39" fmla="*/ 1933575 h 3943350"/>
              <a:gd name="connsiteX40" fmla="*/ 361950 w 1724025"/>
              <a:gd name="connsiteY40" fmla="*/ 1962150 h 3943350"/>
              <a:gd name="connsiteX41" fmla="*/ 342900 w 1724025"/>
              <a:gd name="connsiteY41" fmla="*/ 1990725 h 3943350"/>
              <a:gd name="connsiteX42" fmla="*/ 323850 w 1724025"/>
              <a:gd name="connsiteY42" fmla="*/ 2047875 h 3943350"/>
              <a:gd name="connsiteX43" fmla="*/ 285750 w 1724025"/>
              <a:gd name="connsiteY43" fmla="*/ 2124075 h 3943350"/>
              <a:gd name="connsiteX44" fmla="*/ 266700 w 1724025"/>
              <a:gd name="connsiteY44" fmla="*/ 2162175 h 3943350"/>
              <a:gd name="connsiteX45" fmla="*/ 238125 w 1724025"/>
              <a:gd name="connsiteY45" fmla="*/ 2257425 h 3943350"/>
              <a:gd name="connsiteX46" fmla="*/ 238125 w 1724025"/>
              <a:gd name="connsiteY46" fmla="*/ 2609850 h 3943350"/>
              <a:gd name="connsiteX47" fmla="*/ 219075 w 1724025"/>
              <a:gd name="connsiteY47" fmla="*/ 2667000 h 3943350"/>
              <a:gd name="connsiteX48" fmla="*/ 209550 w 1724025"/>
              <a:gd name="connsiteY48" fmla="*/ 2971800 h 3943350"/>
              <a:gd name="connsiteX49" fmla="*/ 190500 w 1724025"/>
              <a:gd name="connsiteY49" fmla="*/ 3019425 h 3943350"/>
              <a:gd name="connsiteX50" fmla="*/ 161925 w 1724025"/>
              <a:gd name="connsiteY50" fmla="*/ 3086100 h 3943350"/>
              <a:gd name="connsiteX51" fmla="*/ 152400 w 1724025"/>
              <a:gd name="connsiteY51" fmla="*/ 3248025 h 3943350"/>
              <a:gd name="connsiteX52" fmla="*/ 133350 w 1724025"/>
              <a:gd name="connsiteY52" fmla="*/ 3333750 h 3943350"/>
              <a:gd name="connsiteX53" fmla="*/ 123825 w 1724025"/>
              <a:gd name="connsiteY53" fmla="*/ 3381375 h 3943350"/>
              <a:gd name="connsiteX54" fmla="*/ 114300 w 1724025"/>
              <a:gd name="connsiteY54" fmla="*/ 3714750 h 3943350"/>
              <a:gd name="connsiteX55" fmla="*/ 104775 w 1724025"/>
              <a:gd name="connsiteY55" fmla="*/ 3752850 h 3943350"/>
              <a:gd name="connsiteX56" fmla="*/ 57150 w 1724025"/>
              <a:gd name="connsiteY56" fmla="*/ 3838575 h 3943350"/>
              <a:gd name="connsiteX57" fmla="*/ 38100 w 1724025"/>
              <a:gd name="connsiteY57" fmla="*/ 3867150 h 3943350"/>
              <a:gd name="connsiteX58" fmla="*/ 28575 w 1724025"/>
              <a:gd name="connsiteY58" fmla="*/ 3895725 h 3943350"/>
              <a:gd name="connsiteX59" fmla="*/ 9525 w 1724025"/>
              <a:gd name="connsiteY59" fmla="*/ 3924300 h 3943350"/>
              <a:gd name="connsiteX60" fmla="*/ 0 w 1724025"/>
              <a:gd name="connsiteY60" fmla="*/ 3943350 h 394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724025" h="3943350">
                <a:moveTo>
                  <a:pt x="1724025" y="0"/>
                </a:moveTo>
                <a:cubicBezTo>
                  <a:pt x="1717675" y="19050"/>
                  <a:pt x="1714727" y="39597"/>
                  <a:pt x="1704975" y="57150"/>
                </a:cubicBezTo>
                <a:cubicBezTo>
                  <a:pt x="1698433" y="68925"/>
                  <a:pt x="1683872" y="74517"/>
                  <a:pt x="1676400" y="85725"/>
                </a:cubicBezTo>
                <a:cubicBezTo>
                  <a:pt x="1670831" y="94079"/>
                  <a:pt x="1672444" y="105946"/>
                  <a:pt x="1666875" y="114300"/>
                </a:cubicBezTo>
                <a:cubicBezTo>
                  <a:pt x="1659403" y="125508"/>
                  <a:pt x="1646924" y="132527"/>
                  <a:pt x="1638300" y="142875"/>
                </a:cubicBezTo>
                <a:cubicBezTo>
                  <a:pt x="1630971" y="151669"/>
                  <a:pt x="1625904" y="162135"/>
                  <a:pt x="1619250" y="171450"/>
                </a:cubicBezTo>
                <a:cubicBezTo>
                  <a:pt x="1610023" y="184368"/>
                  <a:pt x="1599779" y="196545"/>
                  <a:pt x="1590675" y="209550"/>
                </a:cubicBezTo>
                <a:cubicBezTo>
                  <a:pt x="1570981" y="237685"/>
                  <a:pt x="1552575" y="266700"/>
                  <a:pt x="1533525" y="295275"/>
                </a:cubicBezTo>
                <a:cubicBezTo>
                  <a:pt x="1527175" y="304800"/>
                  <a:pt x="1523633" y="316981"/>
                  <a:pt x="1514475" y="323850"/>
                </a:cubicBezTo>
                <a:cubicBezTo>
                  <a:pt x="1403059" y="407412"/>
                  <a:pt x="1540667" y="301399"/>
                  <a:pt x="1447800" y="381000"/>
                </a:cubicBezTo>
                <a:cubicBezTo>
                  <a:pt x="1411011" y="412533"/>
                  <a:pt x="1410669" y="402697"/>
                  <a:pt x="1381125" y="438150"/>
                </a:cubicBezTo>
                <a:cubicBezTo>
                  <a:pt x="1373796" y="446944"/>
                  <a:pt x="1370170" y="458630"/>
                  <a:pt x="1362075" y="466725"/>
                </a:cubicBezTo>
                <a:cubicBezTo>
                  <a:pt x="1353980" y="474820"/>
                  <a:pt x="1342056" y="478170"/>
                  <a:pt x="1333500" y="485775"/>
                </a:cubicBezTo>
                <a:cubicBezTo>
                  <a:pt x="1313364" y="503673"/>
                  <a:pt x="1295400" y="523875"/>
                  <a:pt x="1276350" y="542925"/>
                </a:cubicBezTo>
                <a:cubicBezTo>
                  <a:pt x="1231150" y="588125"/>
                  <a:pt x="1255289" y="575345"/>
                  <a:pt x="1209675" y="590550"/>
                </a:cubicBezTo>
                <a:cubicBezTo>
                  <a:pt x="1203325" y="600075"/>
                  <a:pt x="1198230" y="610569"/>
                  <a:pt x="1190625" y="619125"/>
                </a:cubicBezTo>
                <a:cubicBezTo>
                  <a:pt x="1172727" y="639261"/>
                  <a:pt x="1133475" y="676275"/>
                  <a:pt x="1133475" y="676275"/>
                </a:cubicBezTo>
                <a:cubicBezTo>
                  <a:pt x="1130300" y="685800"/>
                  <a:pt x="1128440" y="695870"/>
                  <a:pt x="1123950" y="704850"/>
                </a:cubicBezTo>
                <a:cubicBezTo>
                  <a:pt x="1118830" y="715089"/>
                  <a:pt x="1111554" y="724110"/>
                  <a:pt x="1104900" y="733425"/>
                </a:cubicBezTo>
                <a:cubicBezTo>
                  <a:pt x="1074352" y="776192"/>
                  <a:pt x="1082366" y="765484"/>
                  <a:pt x="1047750" y="800100"/>
                </a:cubicBezTo>
                <a:cubicBezTo>
                  <a:pt x="1026968" y="862445"/>
                  <a:pt x="1055832" y="801255"/>
                  <a:pt x="1009650" y="838200"/>
                </a:cubicBezTo>
                <a:cubicBezTo>
                  <a:pt x="1000711" y="845351"/>
                  <a:pt x="998695" y="858680"/>
                  <a:pt x="990600" y="866775"/>
                </a:cubicBezTo>
                <a:cubicBezTo>
                  <a:pt x="982505" y="874870"/>
                  <a:pt x="971550" y="879475"/>
                  <a:pt x="962025" y="885825"/>
                </a:cubicBezTo>
                <a:cubicBezTo>
                  <a:pt x="893762" y="988219"/>
                  <a:pt x="954881" y="912416"/>
                  <a:pt x="895350" y="962025"/>
                </a:cubicBezTo>
                <a:cubicBezTo>
                  <a:pt x="850401" y="999483"/>
                  <a:pt x="880311" y="990475"/>
                  <a:pt x="819150" y="1028700"/>
                </a:cubicBezTo>
                <a:cubicBezTo>
                  <a:pt x="810636" y="1034021"/>
                  <a:pt x="799352" y="1033349"/>
                  <a:pt x="790575" y="1038225"/>
                </a:cubicBezTo>
                <a:cubicBezTo>
                  <a:pt x="770561" y="1049344"/>
                  <a:pt x="755145" y="1069085"/>
                  <a:pt x="733425" y="1076325"/>
                </a:cubicBezTo>
                <a:cubicBezTo>
                  <a:pt x="693990" y="1089470"/>
                  <a:pt x="713204" y="1080281"/>
                  <a:pt x="676275" y="1104900"/>
                </a:cubicBezTo>
                <a:cubicBezTo>
                  <a:pt x="624065" y="1209320"/>
                  <a:pt x="693009" y="1081473"/>
                  <a:pt x="628650" y="1171575"/>
                </a:cubicBezTo>
                <a:cubicBezTo>
                  <a:pt x="620397" y="1183129"/>
                  <a:pt x="616645" y="1197347"/>
                  <a:pt x="609600" y="1209675"/>
                </a:cubicBezTo>
                <a:cubicBezTo>
                  <a:pt x="591919" y="1240617"/>
                  <a:pt x="588242" y="1240558"/>
                  <a:pt x="561975" y="1266825"/>
                </a:cubicBezTo>
                <a:cubicBezTo>
                  <a:pt x="555625" y="1285875"/>
                  <a:pt x="544261" y="1303939"/>
                  <a:pt x="542925" y="1323975"/>
                </a:cubicBezTo>
                <a:cubicBezTo>
                  <a:pt x="526749" y="1566621"/>
                  <a:pt x="543418" y="1387196"/>
                  <a:pt x="523875" y="1524000"/>
                </a:cubicBezTo>
                <a:cubicBezTo>
                  <a:pt x="517080" y="1571564"/>
                  <a:pt x="511952" y="1619360"/>
                  <a:pt x="504825" y="1666875"/>
                </a:cubicBezTo>
                <a:cubicBezTo>
                  <a:pt x="502423" y="1682885"/>
                  <a:pt x="500984" y="1699341"/>
                  <a:pt x="495300" y="1714500"/>
                </a:cubicBezTo>
                <a:cubicBezTo>
                  <a:pt x="491280" y="1725219"/>
                  <a:pt x="481930" y="1733136"/>
                  <a:pt x="476250" y="1743075"/>
                </a:cubicBezTo>
                <a:cubicBezTo>
                  <a:pt x="427911" y="1827668"/>
                  <a:pt x="484562" y="1740132"/>
                  <a:pt x="438150" y="1809750"/>
                </a:cubicBezTo>
                <a:cubicBezTo>
                  <a:pt x="434975" y="1822450"/>
                  <a:pt x="434479" y="1836141"/>
                  <a:pt x="428625" y="1847850"/>
                </a:cubicBezTo>
                <a:cubicBezTo>
                  <a:pt x="421525" y="1862049"/>
                  <a:pt x="408856" y="1872741"/>
                  <a:pt x="400050" y="1885950"/>
                </a:cubicBezTo>
                <a:cubicBezTo>
                  <a:pt x="389781" y="1901354"/>
                  <a:pt x="379754" y="1917016"/>
                  <a:pt x="371475" y="1933575"/>
                </a:cubicBezTo>
                <a:cubicBezTo>
                  <a:pt x="366985" y="1942555"/>
                  <a:pt x="366440" y="1953170"/>
                  <a:pt x="361950" y="1962150"/>
                </a:cubicBezTo>
                <a:cubicBezTo>
                  <a:pt x="356830" y="1972389"/>
                  <a:pt x="347549" y="1980264"/>
                  <a:pt x="342900" y="1990725"/>
                </a:cubicBezTo>
                <a:cubicBezTo>
                  <a:pt x="334745" y="2009075"/>
                  <a:pt x="334989" y="2031167"/>
                  <a:pt x="323850" y="2047875"/>
                </a:cubicBezTo>
                <a:cubicBezTo>
                  <a:pt x="290115" y="2098477"/>
                  <a:pt x="316819" y="2054170"/>
                  <a:pt x="285750" y="2124075"/>
                </a:cubicBezTo>
                <a:cubicBezTo>
                  <a:pt x="279983" y="2137050"/>
                  <a:pt x="271973" y="2148992"/>
                  <a:pt x="266700" y="2162175"/>
                </a:cubicBezTo>
                <a:cubicBezTo>
                  <a:pt x="251240" y="2200824"/>
                  <a:pt x="247481" y="2220001"/>
                  <a:pt x="238125" y="2257425"/>
                </a:cubicBezTo>
                <a:cubicBezTo>
                  <a:pt x="250754" y="2408967"/>
                  <a:pt x="256437" y="2420628"/>
                  <a:pt x="238125" y="2609850"/>
                </a:cubicBezTo>
                <a:cubicBezTo>
                  <a:pt x="236191" y="2629837"/>
                  <a:pt x="219075" y="2667000"/>
                  <a:pt x="219075" y="2667000"/>
                </a:cubicBezTo>
                <a:cubicBezTo>
                  <a:pt x="215900" y="2768600"/>
                  <a:pt x="217765" y="2870483"/>
                  <a:pt x="209550" y="2971800"/>
                </a:cubicBezTo>
                <a:cubicBezTo>
                  <a:pt x="208168" y="2988842"/>
                  <a:pt x="197444" y="3003801"/>
                  <a:pt x="190500" y="3019425"/>
                </a:cubicBezTo>
                <a:cubicBezTo>
                  <a:pt x="159113" y="3090045"/>
                  <a:pt x="181489" y="3027409"/>
                  <a:pt x="161925" y="3086100"/>
                </a:cubicBezTo>
                <a:cubicBezTo>
                  <a:pt x="158750" y="3140075"/>
                  <a:pt x="157084" y="3194160"/>
                  <a:pt x="152400" y="3248025"/>
                </a:cubicBezTo>
                <a:cubicBezTo>
                  <a:pt x="145411" y="3328403"/>
                  <a:pt x="146806" y="3279926"/>
                  <a:pt x="133350" y="3333750"/>
                </a:cubicBezTo>
                <a:cubicBezTo>
                  <a:pt x="129423" y="3349456"/>
                  <a:pt x="127000" y="3365500"/>
                  <a:pt x="123825" y="3381375"/>
                </a:cubicBezTo>
                <a:cubicBezTo>
                  <a:pt x="120650" y="3492500"/>
                  <a:pt x="119994" y="3603726"/>
                  <a:pt x="114300" y="3714750"/>
                </a:cubicBezTo>
                <a:cubicBezTo>
                  <a:pt x="113630" y="3727824"/>
                  <a:pt x="108371" y="3740263"/>
                  <a:pt x="104775" y="3752850"/>
                </a:cubicBezTo>
                <a:cubicBezTo>
                  <a:pt x="92201" y="3796858"/>
                  <a:pt x="91262" y="3787407"/>
                  <a:pt x="57150" y="3838575"/>
                </a:cubicBezTo>
                <a:cubicBezTo>
                  <a:pt x="50800" y="3848100"/>
                  <a:pt x="41720" y="3856290"/>
                  <a:pt x="38100" y="3867150"/>
                </a:cubicBezTo>
                <a:cubicBezTo>
                  <a:pt x="34925" y="3876675"/>
                  <a:pt x="33065" y="3886745"/>
                  <a:pt x="28575" y="3895725"/>
                </a:cubicBezTo>
                <a:cubicBezTo>
                  <a:pt x="23455" y="3905964"/>
                  <a:pt x="15415" y="3914484"/>
                  <a:pt x="9525" y="3924300"/>
                </a:cubicBezTo>
                <a:cubicBezTo>
                  <a:pt x="5872" y="3930388"/>
                  <a:pt x="3175" y="3937000"/>
                  <a:pt x="0" y="3943350"/>
                </a:cubicBezTo>
              </a:path>
            </a:pathLst>
          </a:custGeom>
          <a:ln w="412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391400" y="3124200"/>
            <a:ext cx="1219200" cy="156966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Pre-mining stream path</a:t>
            </a:r>
            <a:endParaRPr lang="en-US" sz="2400" dirty="0"/>
          </a:p>
        </p:txBody>
      </p:sp>
      <p:cxnSp>
        <p:nvCxnSpPr>
          <p:cNvPr id="37" name="Straight Connector 36"/>
          <p:cNvCxnSpPr>
            <a:stCxn id="35" idx="1"/>
          </p:cNvCxnSpPr>
          <p:nvPr/>
        </p:nvCxnSpPr>
        <p:spPr>
          <a:xfrm flipH="1" flipV="1">
            <a:off x="6019800" y="3886200"/>
            <a:ext cx="1371600" cy="22830"/>
          </a:xfrm>
          <a:prstGeom prst="line">
            <a:avLst/>
          </a:prstGeom>
          <a:ln w="412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Mine Developme</a:t>
            </a:r>
            <a:r>
              <a:rPr lang="en-US" dirty="0" smtClean="0">
                <a:solidFill>
                  <a:srgbClr val="FFC000"/>
                </a:solidFill>
              </a:rPr>
              <a:t>nt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143000"/>
            <a:ext cx="85344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 smtClean="0"/>
              <a:t> 1898 Discovered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 smtClean="0"/>
              <a:t>1904-1909 Developed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 smtClean="0"/>
              <a:t>1918-1920   8,000 tons shipped in support of WW I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 smtClean="0"/>
              <a:t>1930’s  2,500 tons shipped</a:t>
            </a:r>
            <a:endParaRPr lang="en-US" sz="2000" dirty="0" smtClean="0"/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 smtClean="0"/>
              <a:t>Over 2 miles </a:t>
            </a:r>
            <a:r>
              <a:rPr lang="en-US" sz="2000" dirty="0" smtClean="0"/>
              <a:t>of underground workings on ten levels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 smtClean="0"/>
              <a:t>13 adits </a:t>
            </a:r>
            <a:r>
              <a:rPr lang="en-US" sz="2000" dirty="0" smtClean="0"/>
              <a:t>and one shaft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 smtClean="0"/>
              <a:t>High grade massive sulfide deposits mined for Cu, Zn, Au, Ag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 smtClean="0"/>
              <a:t>Ore hand </a:t>
            </a:r>
            <a:r>
              <a:rPr lang="en-US" sz="2000" dirty="0" smtClean="0"/>
              <a:t>sorted, sent </a:t>
            </a:r>
            <a:r>
              <a:rPr lang="en-US" sz="2000" dirty="0" smtClean="0"/>
              <a:t>to </a:t>
            </a:r>
            <a:r>
              <a:rPr lang="en-US" sz="2000" dirty="0" smtClean="0"/>
              <a:t>ASARCO smelter  in </a:t>
            </a:r>
            <a:r>
              <a:rPr lang="en-US" sz="2000" dirty="0" smtClean="0"/>
              <a:t>Tacoma, WA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 smtClean="0"/>
              <a:t>&gt;150,000 tons of sulfide-rich waste rock dumped on </a:t>
            </a:r>
            <a:r>
              <a:rPr lang="en-US" sz="2000" dirty="0" smtClean="0"/>
              <a:t>slopes/drainages</a:t>
            </a:r>
            <a:endParaRPr lang="en-US" sz="2000" dirty="0" smtClean="0"/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 smtClean="0"/>
              <a:t>No mill or associated tailings on Site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76200"/>
            <a:ext cx="8229600" cy="16002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Blue Ledge Mine</a:t>
            </a:r>
            <a:br>
              <a:rPr lang="en-US" sz="4400" dirty="0" smtClean="0"/>
            </a:br>
            <a:r>
              <a:rPr lang="en-US" sz="4400" dirty="0" smtClean="0"/>
              <a:t>Reclamation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066800"/>
            <a:ext cx="7924800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Repository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Cover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Erosion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Control Haul Roads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Sediment/pH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Treatment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Basins</a:t>
            </a: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Log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&amp; Straw Wattles on Residual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Soil</a:t>
            </a: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Plant 10,000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Native Plants, 18 Different Species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Native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Grass Seed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Straw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, Bark, Hydromulch, Slash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Riprap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Channel Banks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Stabilize Channel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Bank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Install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Bat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Gates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 after 3 hours of inst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8763000" cy="655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1524000"/>
            <a:ext cx="2667000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60 mil Double-Textured HDPE Repository Cover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>
            <a:stCxn id="4" idx="2"/>
          </p:cNvCxnSpPr>
          <p:nvPr/>
        </p:nvCxnSpPr>
        <p:spPr>
          <a:xfrm>
            <a:off x="3467100" y="2170331"/>
            <a:ext cx="571500" cy="953869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" y="2971800"/>
            <a:ext cx="2514600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Screened Cushion Soil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228600"/>
            <a:ext cx="59686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66,500 CY of Waste Rock Placed in the Repository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>
            <a:stCxn id="10" idx="2"/>
          </p:cNvCxnSpPr>
          <p:nvPr/>
        </p:nvCxnSpPr>
        <p:spPr>
          <a:xfrm>
            <a:off x="1866900" y="3341132"/>
            <a:ext cx="419100" cy="773668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GP D-6 spreads grav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763680" cy="6457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04800"/>
            <a:ext cx="5562600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Repository Cover Drainage Layer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762000"/>
            <a:ext cx="259080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Geocomposite Top Deck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010400" y="1219200"/>
            <a:ext cx="304800" cy="685800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62600" y="2819400"/>
            <a:ext cx="2743200" cy="369332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1’ Pea Gravel On Slopes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rubs and mulch on toe hydroseed on 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914" y="228600"/>
            <a:ext cx="8687486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572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Completed Repository Cover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1295400"/>
            <a:ext cx="2667000" cy="646331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Flexterra Hydromulch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with Native Grass Seed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105400" y="1981200"/>
            <a:ext cx="838200" cy="1371600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62600" y="3733800"/>
            <a:ext cx="3276600" cy="369332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Bark Mulch and Native Shrubs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838200" y="4343400"/>
            <a:ext cx="533400" cy="762000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71600" y="5105400"/>
            <a:ext cx="2916248" cy="369332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Maintenance Access Road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105400" y="4114800"/>
            <a:ext cx="457200" cy="762000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 closure-erosion control at Joe Ck x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4191000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381000"/>
            <a:ext cx="373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Pull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Culverts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Riprap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Creek Banks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Waterbar-erosion protection on HR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228600"/>
            <a:ext cx="4529328" cy="640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381000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Decommission Haul Roads </a:t>
            </a:r>
          </a:p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Outslope, Waterbar, Seed, Straw, Slash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22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8763000" cy="655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2286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Sediment/pH Treatment Basins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9000" y="6096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Rock Buttress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>
            <a:stCxn id="5" idx="2"/>
          </p:cNvCxnSpPr>
          <p:nvPr/>
        </p:nvCxnSpPr>
        <p:spPr>
          <a:xfrm flipH="1">
            <a:off x="7543800" y="1440597"/>
            <a:ext cx="533400" cy="616803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66800" y="12192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Geomembrane Liner w/Drain Holes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48768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Limestone Sand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5800" y="51054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Geotextile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Cover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Over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Lime Sand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>
            <a:stCxn id="8" idx="2"/>
          </p:cNvCxnSpPr>
          <p:nvPr/>
        </p:nvCxnSpPr>
        <p:spPr>
          <a:xfrm>
            <a:off x="4000500" y="1680865"/>
            <a:ext cx="190500" cy="681335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4953000" y="3962400"/>
            <a:ext cx="762000" cy="990600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609600" y="4343400"/>
            <a:ext cx="495300" cy="533400"/>
          </a:xfrm>
          <a:prstGeom prst="line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arse and fine sediment after first runof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4495800" cy="70788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Residual Coarse-Fine Waste Rock Eroded From Bedrock Slopes 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800" y="5410200"/>
            <a:ext cx="2667000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Geomembrane Liner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781800" y="4724400"/>
            <a:ext cx="838200" cy="685800"/>
          </a:xfrm>
          <a:prstGeom prst="line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19800" y="685800"/>
            <a:ext cx="2514600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Overflow Spillway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>
            <a:stCxn id="9" idx="2"/>
          </p:cNvCxnSpPr>
          <p:nvPr/>
        </p:nvCxnSpPr>
        <p:spPr>
          <a:xfrm flipH="1">
            <a:off x="7010400" y="1085910"/>
            <a:ext cx="266700" cy="1657290"/>
          </a:xfrm>
          <a:prstGeom prst="line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3" idx="2"/>
          </p:cNvCxnSpPr>
          <p:nvPr/>
        </p:nvCxnSpPr>
        <p:spPr>
          <a:xfrm>
            <a:off x="2705100" y="1088886"/>
            <a:ext cx="1866900" cy="3254514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pper precipitates below pH bas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8763000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1800" y="228600"/>
            <a:ext cx="2057400" cy="489364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During Low Flows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Seepage Through Limestone Sand in Basins Raises pH From 4 to 7</a:t>
            </a:r>
          </a:p>
          <a:p>
            <a:pPr algn="ctr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Copper and Other Metals Precipitate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 percent slopes on WRP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8610600" cy="6457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304800"/>
            <a:ext cx="7467600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80%-90% Slopes Underlying Waste Rock Piles 3, 4 Needed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Short/Long-Term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Erosion Control Measures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 and straw wattles onf WRP4 to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8610600" cy="647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228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3048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50’ Spacing for Log Wattles</a:t>
            </a:r>
          </a:p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Rows of Straw Wattles Between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lcanth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00" y="228600"/>
            <a:ext cx="8636000" cy="636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6764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rgbClr val="FFC000"/>
                </a:solidFill>
              </a:rPr>
              <a:t>Blue Ledge Mine</a:t>
            </a:r>
            <a:br>
              <a:rPr lang="en-US" sz="5400" dirty="0" smtClean="0">
                <a:solidFill>
                  <a:srgbClr val="FFC000"/>
                </a:solidFill>
              </a:rPr>
            </a:br>
            <a:r>
              <a:rPr lang="en-US" sz="5400" dirty="0" smtClean="0">
                <a:solidFill>
                  <a:srgbClr val="FFC000"/>
                </a:solidFill>
              </a:rPr>
              <a:t>Site Features</a:t>
            </a:r>
            <a:endParaRPr lang="en-US" sz="54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42900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Copper Ore,</a:t>
            </a:r>
          </a:p>
          <a:p>
            <a:r>
              <a:rPr lang="en-US" sz="3200" dirty="0" smtClean="0"/>
              <a:t>Namesake for </a:t>
            </a:r>
          </a:p>
          <a:p>
            <a:r>
              <a:rPr lang="en-US" sz="3200" dirty="0" smtClean="0"/>
              <a:t>Blue Ledge Mine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cky WRP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8458200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152400"/>
            <a:ext cx="5334000" cy="830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Power Augers,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Picks, Shovels to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Create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Planting Holes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in Rocky Soils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724400"/>
            <a:ext cx="1981200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Power Auger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>
            <a:stCxn id="4" idx="3"/>
          </p:cNvCxnSpPr>
          <p:nvPr/>
        </p:nvCxnSpPr>
        <p:spPr>
          <a:xfrm flipV="1">
            <a:off x="3581400" y="4724401"/>
            <a:ext cx="914400" cy="230832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ergreen Reforestation 8 man cr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8458200" cy="6343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381000"/>
            <a:ext cx="5638800" cy="830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10-Man Evergreen Reforestation Crew</a:t>
            </a:r>
          </a:p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Mix Lime Sand, Compost, Soil,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Fertilizer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e of WRP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686800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800" y="304800"/>
            <a:ext cx="6248400" cy="830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Conifers, Hardwoods, Shrubs, Straw Mulch</a:t>
            </a:r>
          </a:p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Flexterra Hydromulch, Channel Riprap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exterra, mulch, plants at log de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71450"/>
            <a:ext cx="8610600" cy="6457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381000"/>
            <a:ext cx="5715000" cy="830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Stockpile Sites And All Disturbed Site </a:t>
            </a:r>
          </a:p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Planted, Bark Mulched, Hydromulched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veling slope above north chann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152400"/>
            <a:ext cx="61722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95400"/>
            <a:ext cx="2819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100% Slope Raveling Above Channel Needs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Stabilization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sh on it's w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228600"/>
            <a:ext cx="5410200" cy="6400800"/>
          </a:xfrm>
          <a:prstGeom prst="rect">
            <a:avLst/>
          </a:prstGeom>
        </p:spPr>
      </p:pic>
      <p:pic>
        <p:nvPicPr>
          <p:cNvPr id="4" name="Picture 3" descr="PVC coated steel fabric with polyprop mes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333500" y="1866900"/>
            <a:ext cx="6400800" cy="312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228600"/>
            <a:ext cx="3200400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Running Skyline Delivers Mesh Rolls to Slope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>
            <a:stCxn id="5" idx="2"/>
          </p:cNvCxnSpPr>
          <p:nvPr/>
        </p:nvCxnSpPr>
        <p:spPr>
          <a:xfrm>
            <a:off x="5562600" y="874931"/>
            <a:ext cx="1295400" cy="1944469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228600"/>
            <a:ext cx="3124200" cy="9233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Double-Twisted PVC-Coated Steel Mesh With Lofted Polypropylene Netting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ope stabilization at WRP4 to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71450"/>
            <a:ext cx="8686800" cy="6515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228600"/>
            <a:ext cx="5943600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Completed Mesh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Slope Stabilization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343400"/>
            <a:ext cx="2514600" cy="70788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Riprap </a:t>
            </a: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Channel Protection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219200"/>
            <a:ext cx="2667000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Flexterra Hydromulch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>
            <a:stCxn id="5" idx="2"/>
          </p:cNvCxnSpPr>
          <p:nvPr/>
        </p:nvCxnSpPr>
        <p:spPr>
          <a:xfrm>
            <a:off x="1562100" y="1619310"/>
            <a:ext cx="876300" cy="742890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it A1S cross ba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686800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228600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Bat Gate Steel Members &amp; Welding Equipment Was Transported by Helicopter to 10 Adits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lding cross memb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763000" cy="6419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304800"/>
            <a:ext cx="2895600" cy="830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Each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Bat Gate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Was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Custom Fit/Welded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762000"/>
            <a:ext cx="2286000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Drilled and Epoxied Gate Anchors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>
            <a:stCxn id="4" idx="2"/>
          </p:cNvCxnSpPr>
          <p:nvPr/>
        </p:nvCxnSpPr>
        <p:spPr>
          <a:xfrm>
            <a:off x="1828800" y="1408331"/>
            <a:ext cx="228600" cy="1106269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81600" y="2286000"/>
            <a:ext cx="1143000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Lock Box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>
            <a:stCxn id="7" idx="1"/>
          </p:cNvCxnSpPr>
          <p:nvPr/>
        </p:nvCxnSpPr>
        <p:spPr>
          <a:xfrm flipH="1" flipV="1">
            <a:off x="3962400" y="1828800"/>
            <a:ext cx="1219200" cy="641866"/>
          </a:xfrm>
          <a:prstGeom prst="line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1S g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381000"/>
            <a:ext cx="3657600" cy="830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Completed Bat Gate</a:t>
            </a:r>
          </a:p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With Controlled Access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638800"/>
            <a:ext cx="4419600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Removable Bar with Locks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>
            <a:stCxn id="4" idx="0"/>
          </p:cNvCxnSpPr>
          <p:nvPr/>
        </p:nvCxnSpPr>
        <p:spPr>
          <a:xfrm flipH="1" flipV="1">
            <a:off x="2819400" y="3962400"/>
            <a:ext cx="381000" cy="1676400"/>
          </a:xfrm>
          <a:prstGeom prst="line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52400"/>
            <a:ext cx="600075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&amp;e-confluenc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712200" cy="6534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7800" y="1371600"/>
            <a:ext cx="7391400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Leachate sampling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Sediment/pH basin cleaning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Erosion control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Revegetation monitoring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Surface water sampling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Stream sediment sampling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Macroinvertebrate and fish sampling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Residents water well sampling</a:t>
            </a:r>
            <a:endParaRPr lang="en-US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838200"/>
            <a:ext cx="8077200" cy="11430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Operations/Maintenance/Monitoring </a:t>
            </a:r>
            <a:r>
              <a:rPr kumimoji="0" lang="en-US" sz="3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2011-May 2015</a:t>
            </a:r>
            <a:r>
              <a:rPr kumimoji="0" lang="en-US" sz="3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/>
              <a:t>Removal Action Contract - $15 million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u="sng" dirty="0" smtClean="0"/>
              <a:t>CY  2010 Funding Sources:</a:t>
            </a:r>
          </a:p>
          <a:p>
            <a:r>
              <a:rPr lang="en-US" dirty="0" smtClean="0"/>
              <a:t>American Recovery &amp; Reinvestment Act - $12.4 million</a:t>
            </a:r>
          </a:p>
          <a:p>
            <a:r>
              <a:rPr lang="en-US" dirty="0" smtClean="0"/>
              <a:t>ASARCO Trust – CY ‘10 $1.4 million</a:t>
            </a:r>
          </a:p>
          <a:p>
            <a:endParaRPr lang="en-US" dirty="0" smtClean="0"/>
          </a:p>
          <a:p>
            <a:pPr>
              <a:buNone/>
            </a:pPr>
            <a:r>
              <a:rPr lang="en-US" u="sng" dirty="0" smtClean="0"/>
              <a:t>CY  2011-2015 Funding Sources:</a:t>
            </a:r>
          </a:p>
          <a:p>
            <a:r>
              <a:rPr lang="en-US" dirty="0" smtClean="0"/>
              <a:t>ASARCO Trust – CY ’11  $1 million</a:t>
            </a:r>
          </a:p>
          <a:p>
            <a:r>
              <a:rPr lang="en-US" dirty="0" smtClean="0"/>
              <a:t>ASARCO Bankruptcy Settlement (to EPA) $200k</a:t>
            </a:r>
          </a:p>
          <a:p>
            <a:endParaRPr lang="en-US" dirty="0" smtClean="0"/>
          </a:p>
          <a:p>
            <a:pPr>
              <a:buNone/>
            </a:pPr>
            <a:r>
              <a:rPr lang="en-US" u="sng" dirty="0" smtClean="0"/>
              <a:t>CY 2015 &amp; Beyond Funding Sources for EPA: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ASARCO Bankruptcy Settlement (to EPA) $2.5 million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Superfund Program Funds</a:t>
            </a:r>
          </a:p>
          <a:p>
            <a:pPr>
              <a:buFont typeface="Arial" pitchFamily="34" charset="0"/>
              <a:buChar char="•"/>
            </a:pPr>
            <a:endParaRPr lang="en-US" u="sng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Blue Ledge Funding Sources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3810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CONTRACTORS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143000"/>
            <a:ext cx="8610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Prime Contractor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: Engineering/Remediation Resources Group, LLC Martinez, CA</a:t>
            </a:r>
          </a:p>
          <a:p>
            <a:endParaRPr lang="en-US" dirty="0" smtClean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u="sng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Earthworks Contractors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: Granite Construction, Sacramento, CA </a:t>
            </a:r>
          </a:p>
          <a:p>
            <a:endParaRPr lang="en-US" dirty="0" smtClean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All Mountain Construction, Breckenridge, CO</a:t>
            </a:r>
          </a:p>
          <a:p>
            <a:endParaRPr lang="en-US" dirty="0" smtClean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Carlson’s Construction, Yreka, CA</a:t>
            </a:r>
          </a:p>
          <a:p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</a:t>
            </a:r>
          </a:p>
          <a:p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D &amp; E Construction (Liner), Visalia, CA</a:t>
            </a:r>
          </a:p>
          <a:p>
            <a:endParaRPr lang="en-US" dirty="0" smtClean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u="sng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Site Inspection, EE/CA, Removal Design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: URS Corp, Portland, OR</a:t>
            </a:r>
          </a:p>
          <a:p>
            <a:endParaRPr lang="en-US" dirty="0" smtClean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u="sng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Independent Quality Assurance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: JBR Environmental, White City, OR</a:t>
            </a:r>
          </a:p>
          <a:p>
            <a:endParaRPr lang="en-US" dirty="0" smtClean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*Over 75 workers and support staff put to work under the American Recovery and  Reinvestment Act  </a:t>
            </a:r>
          </a:p>
          <a:p>
            <a:endParaRPr lang="en-US" dirty="0" smtClean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*More than $4 million spent in the local economy, with some of the highest unemployment rates in the nation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nd crew and equipment near upper road on W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686800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4953000"/>
            <a:ext cx="3352800" cy="163121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 </a:t>
            </a:r>
            <a:r>
              <a:rPr lang="en-US" sz="3200" u="sng" dirty="0" smtClean="0">
                <a:solidFill>
                  <a:srgbClr val="FF0000"/>
                </a:solidFill>
              </a:rPr>
              <a:t>Questions???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Pete Jones: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pajones@fs.fed.us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7" descr="fs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43400"/>
            <a:ext cx="1409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py of Blue Ledge Mine Air 0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064" y="228600"/>
            <a:ext cx="8747873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1066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WRP  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2743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WRP  2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2743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WRP  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3657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WRP  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229600" y="4114800"/>
            <a:ext cx="609600" cy="45720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62800" y="304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Arial" pitchFamily="34" charset="0"/>
                <a:cs typeface="Arial" pitchFamily="34" charset="0"/>
              </a:rPr>
              <a:t>August 2010</a:t>
            </a:r>
            <a:endParaRPr lang="en-US" b="1" u="sng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00200"/>
            <a:ext cx="8229600" cy="21336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Blue Ledge Mine</a:t>
            </a:r>
            <a:br>
              <a:rPr lang="en-US" sz="4400" dirty="0" smtClean="0"/>
            </a:br>
            <a:r>
              <a:rPr lang="en-US" sz="4400" dirty="0" smtClean="0"/>
              <a:t>Acid Mine Drainage </a:t>
            </a:r>
            <a:br>
              <a:rPr lang="en-US" sz="4400" dirty="0" smtClean="0"/>
            </a:br>
            <a:r>
              <a:rPr lang="en-US" sz="4400" dirty="0" smtClean="0"/>
              <a:t>Discharged to the Environment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pajones\My Documents\Osc\Blue Ledge\EPA-CA-FS mtg 2-17-10\Roll2dx-2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686800" cy="6172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533400"/>
            <a:ext cx="304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500k g/p/d </a:t>
            </a:r>
          </a:p>
          <a:p>
            <a:r>
              <a:rPr lang="en-US" sz="3600" dirty="0" smtClean="0"/>
              <a:t>AMD Entered</a:t>
            </a:r>
          </a:p>
          <a:p>
            <a:r>
              <a:rPr lang="en-US" sz="3600" dirty="0" smtClean="0"/>
              <a:t>Joe Creek in Spring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Custom 2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85DFD0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 w="41275">
          <a:solidFill>
            <a:schemeClr val="bg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3113</TotalTime>
  <Words>962</Words>
  <Application>Microsoft Office PowerPoint</Application>
  <PresentationFormat>On-screen Show (4:3)</PresentationFormat>
  <Paragraphs>209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Paper</vt:lpstr>
      <vt:lpstr>Slide 1</vt:lpstr>
      <vt:lpstr>Slide 2</vt:lpstr>
      <vt:lpstr>Slide 3</vt:lpstr>
      <vt:lpstr>Mine Development</vt:lpstr>
      <vt:lpstr>Blue Ledge Mine Site Features</vt:lpstr>
      <vt:lpstr>Slide 6</vt:lpstr>
      <vt:lpstr>Slide 7</vt:lpstr>
      <vt:lpstr>Blue Ledge Mine Acid Mine Drainage  Discharged to the Environment</vt:lpstr>
      <vt:lpstr>Slide 9</vt:lpstr>
      <vt:lpstr>Slide 10</vt:lpstr>
      <vt:lpstr>Dissolved Copper &amp; Zinc in Surface Water</vt:lpstr>
      <vt:lpstr>Slide 12</vt:lpstr>
      <vt:lpstr>Blue Ledge Mine  Impacts to the Ecosystem</vt:lpstr>
      <vt:lpstr>Slide 14</vt:lpstr>
      <vt:lpstr>Slide 15</vt:lpstr>
      <vt:lpstr>Slide 16</vt:lpstr>
      <vt:lpstr>Slide 17</vt:lpstr>
      <vt:lpstr>Slide 18</vt:lpstr>
      <vt:lpstr>2010-11  US Forest Service  Non-Time-Critical  Removal Action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Blue Ledge Mine Reclamation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Blue Ledge Funding Sources</vt:lpstr>
      <vt:lpstr>Slide 62</vt:lpstr>
      <vt:lpstr>Slide 63</vt:lpstr>
    </vt:vector>
  </TitlesOfParts>
  <Company>Forest Service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Ledge Mine</dc:title>
  <dc:creator>julie creed</dc:creator>
  <cp:lastModifiedBy>Pete Jones</cp:lastModifiedBy>
  <cp:revision>326</cp:revision>
  <dcterms:created xsi:type="dcterms:W3CDTF">2010-01-29T21:03:28Z</dcterms:created>
  <dcterms:modified xsi:type="dcterms:W3CDTF">2012-03-30T21:44:44Z</dcterms:modified>
</cp:coreProperties>
</file>