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4" r:id="rId1"/>
  </p:sldMasterIdLst>
  <p:notesMasterIdLst>
    <p:notesMasterId r:id="rId38"/>
  </p:notesMasterIdLst>
  <p:handoutMasterIdLst>
    <p:handoutMasterId r:id="rId39"/>
  </p:handoutMasterIdLst>
  <p:sldIdLst>
    <p:sldId id="256" r:id="rId2"/>
    <p:sldId id="270" r:id="rId3"/>
    <p:sldId id="268" r:id="rId4"/>
    <p:sldId id="299" r:id="rId5"/>
    <p:sldId id="293" r:id="rId6"/>
    <p:sldId id="279" r:id="rId7"/>
    <p:sldId id="278" r:id="rId8"/>
    <p:sldId id="258" r:id="rId9"/>
    <p:sldId id="259" r:id="rId10"/>
    <p:sldId id="262" r:id="rId11"/>
    <p:sldId id="269" r:id="rId12"/>
    <p:sldId id="318" r:id="rId13"/>
    <p:sldId id="327" r:id="rId14"/>
    <p:sldId id="301" r:id="rId15"/>
    <p:sldId id="260" r:id="rId16"/>
    <p:sldId id="308" r:id="rId17"/>
    <p:sldId id="322" r:id="rId18"/>
    <p:sldId id="329" r:id="rId19"/>
    <p:sldId id="271" r:id="rId20"/>
    <p:sldId id="284" r:id="rId21"/>
    <p:sldId id="323" r:id="rId22"/>
    <p:sldId id="300" r:id="rId23"/>
    <p:sldId id="328" r:id="rId24"/>
    <p:sldId id="304" r:id="rId25"/>
    <p:sldId id="302" r:id="rId26"/>
    <p:sldId id="303" r:id="rId27"/>
    <p:sldId id="305" r:id="rId28"/>
    <p:sldId id="314" r:id="rId29"/>
    <p:sldId id="306" r:id="rId30"/>
    <p:sldId id="330" r:id="rId31"/>
    <p:sldId id="315" r:id="rId32"/>
    <p:sldId id="316" r:id="rId33"/>
    <p:sldId id="317" r:id="rId34"/>
    <p:sldId id="312" r:id="rId35"/>
    <p:sldId id="331" r:id="rId36"/>
    <p:sldId id="311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8018E8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38" autoAdjust="0"/>
  </p:normalViewPr>
  <p:slideViewPr>
    <p:cSldViewPr>
      <p:cViewPr varScale="1">
        <p:scale>
          <a:sx n="101" d="100"/>
          <a:sy n="101" d="100"/>
        </p:scale>
        <p:origin x="-26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23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04"/>
    </p:cViewPr>
  </p:sorterViewPr>
  <p:notesViewPr>
    <p:cSldViewPr>
      <p:cViewPr varScale="1">
        <p:scale>
          <a:sx n="69" d="100"/>
          <a:sy n="69" d="100"/>
        </p:scale>
        <p:origin x="-2310" y="-108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%20HD:Users:rorycowie:Dropbox:Rico-Silver%20Creek:Data:Isotopes:Isotopes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Mac%20HD:Users:rorycowie:Dropbox:Rico-Silver%20Creek:Data:Isotopes:Isotopes.xlsx" TargetMode="External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My%20Documents\Rico\Book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 sz="3200" u="sng" dirty="0" smtClean="0"/>
              <a:t>Stable Water Isotope</a:t>
            </a:r>
            <a:r>
              <a:rPr lang="en-US" sz="3200" u="sng" baseline="0" dirty="0" smtClean="0"/>
              <a:t> Data </a:t>
            </a:r>
            <a:r>
              <a:rPr lang="en-US" sz="3200" dirty="0" smtClean="0"/>
              <a:t> </a:t>
            </a:r>
            <a:endParaRPr lang="en-US" sz="3200" dirty="0"/>
          </a:p>
        </c:rich>
      </c:tx>
      <c:layout>
        <c:manualLayout>
          <c:xMode val="edge"/>
          <c:yMode val="edge"/>
          <c:x val="0.20568289593764338"/>
          <c:y val="0"/>
        </c:manualLayout>
      </c:layout>
    </c:title>
    <c:plotArea>
      <c:layout>
        <c:manualLayout>
          <c:layoutTarget val="inner"/>
          <c:xMode val="edge"/>
          <c:yMode val="edge"/>
          <c:x val="0.13769100689548244"/>
          <c:y val="0.10088336995916285"/>
          <c:w val="0.63767651764393796"/>
          <c:h val="0.72425212211162149"/>
        </c:manualLayout>
      </c:layout>
      <c:scatterChart>
        <c:scatterStyle val="lineMarker"/>
        <c:ser>
          <c:idx val="0"/>
          <c:order val="0"/>
          <c:tx>
            <c:v>Snow</c:v>
          </c:tx>
          <c:spPr>
            <a:ln w="28575">
              <a:noFill/>
            </a:ln>
          </c:spPr>
          <c:marker>
            <c:symbol val="diamond"/>
            <c:size val="14"/>
          </c:marker>
          <c:xVal>
            <c:numRef>
              <c:f>Snow!$C$41</c:f>
              <c:numCache>
                <c:formatCode>General</c:formatCode>
                <c:ptCount val="1"/>
                <c:pt idx="0">
                  <c:v>-19.924662237287002</c:v>
                </c:pt>
              </c:numCache>
            </c:numRef>
          </c:xVal>
          <c:yVal>
            <c:numRef>
              <c:f>Snow!$D$41</c:f>
              <c:numCache>
                <c:formatCode>General</c:formatCode>
                <c:ptCount val="1"/>
                <c:pt idx="0">
                  <c:v>-150.09157497659118</c:v>
                </c:pt>
              </c:numCache>
            </c:numRef>
          </c:yVal>
        </c:ser>
        <c:ser>
          <c:idx val="1"/>
          <c:order val="1"/>
          <c:tx>
            <c:v>Rain</c:v>
          </c:tx>
          <c:spPr>
            <a:ln w="28575">
              <a:noFill/>
            </a:ln>
          </c:spPr>
          <c:marker>
            <c:symbol val="square"/>
            <c:size val="11"/>
          </c:marker>
          <c:xVal>
            <c:numRef>
              <c:f>Rain!$D$4:$D$12</c:f>
              <c:numCache>
                <c:formatCode>0.00</c:formatCode>
                <c:ptCount val="9"/>
                <c:pt idx="0">
                  <c:v>-5.7760622366325416</c:v>
                </c:pt>
                <c:pt idx="1">
                  <c:v>-6.0005061629473015</c:v>
                </c:pt>
                <c:pt idx="2">
                  <c:v>-3.5794042226138161</c:v>
                </c:pt>
                <c:pt idx="3">
                  <c:v>-7.1224688343124276</c:v>
                </c:pt>
                <c:pt idx="4">
                  <c:v>-7.5064768615657655</c:v>
                </c:pt>
                <c:pt idx="5">
                  <c:v>-8.3172537411332979</c:v>
                </c:pt>
                <c:pt idx="6">
                  <c:v>-6.5283952431338284</c:v>
                </c:pt>
                <c:pt idx="7">
                  <c:v>-7.8202555627784633</c:v>
                </c:pt>
                <c:pt idx="8">
                  <c:v>-4.8393319897349993</c:v>
                </c:pt>
              </c:numCache>
            </c:numRef>
          </c:xVal>
          <c:yVal>
            <c:numRef>
              <c:f>Rain!$F$4:$F$12</c:f>
              <c:numCache>
                <c:formatCode>0.00</c:formatCode>
                <c:ptCount val="9"/>
                <c:pt idx="0">
                  <c:v>-33.897171060189457</c:v>
                </c:pt>
                <c:pt idx="1">
                  <c:v>-37.707770617582099</c:v>
                </c:pt>
                <c:pt idx="2">
                  <c:v>-25.219721250608899</c:v>
                </c:pt>
                <c:pt idx="3">
                  <c:v>-48.262053195366221</c:v>
                </c:pt>
                <c:pt idx="4">
                  <c:v>-46.297130589013626</c:v>
                </c:pt>
                <c:pt idx="5">
                  <c:v>-54.200919107536528</c:v>
                </c:pt>
                <c:pt idx="6">
                  <c:v>-43.109856761725446</c:v>
                </c:pt>
                <c:pt idx="7">
                  <c:v>-47.448322110152432</c:v>
                </c:pt>
                <c:pt idx="8">
                  <c:v>-36.507725206892808</c:v>
                </c:pt>
              </c:numCache>
            </c:numRef>
          </c:yVal>
        </c:ser>
        <c:ser>
          <c:idx val="2"/>
          <c:order val="2"/>
          <c:tx>
            <c:v>St. louis</c:v>
          </c:tx>
          <c:spPr>
            <a:ln w="28575">
              <a:noFill/>
            </a:ln>
          </c:spPr>
          <c:marker>
            <c:symbol val="triangle"/>
            <c:size val="12"/>
            <c:spPr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c:spPr>
          </c:marker>
          <c:xVal>
            <c:numRef>
              <c:f>Surfacewaters!$C$42</c:f>
              <c:numCache>
                <c:formatCode>0.00</c:formatCode>
                <c:ptCount val="1"/>
                <c:pt idx="0">
                  <c:v>-14.828938556389376</c:v>
                </c:pt>
              </c:numCache>
            </c:numRef>
          </c:xVal>
          <c:yVal>
            <c:numRef>
              <c:f>Surfacewaters!$D$42</c:f>
              <c:numCache>
                <c:formatCode>0.00</c:formatCode>
                <c:ptCount val="1"/>
                <c:pt idx="0">
                  <c:v>-106.86942825781138</c:v>
                </c:pt>
              </c:numCache>
            </c:numRef>
          </c:yVal>
        </c:ser>
        <c:ser>
          <c:idx val="3"/>
          <c:order val="3"/>
          <c:tx>
            <c:v>"517 Shaft"</c:v>
          </c:tx>
          <c:spPr>
            <a:ln w="28575">
              <a:noFill/>
            </a:ln>
          </c:spPr>
          <c:marker>
            <c:symbol val="plus"/>
            <c:size val="23"/>
            <c:spPr>
              <a:ln>
                <a:solidFill>
                  <a:srgbClr val="0000FF"/>
                </a:solidFill>
              </a:ln>
            </c:spPr>
          </c:marker>
          <c:xVal>
            <c:numRef>
              <c:f>Surfacewaters!$C$40</c:f>
              <c:numCache>
                <c:formatCode>0.00</c:formatCode>
                <c:ptCount val="1"/>
                <c:pt idx="0">
                  <c:v>-14.22744471236515</c:v>
                </c:pt>
              </c:numCache>
            </c:numRef>
          </c:xVal>
          <c:yVal>
            <c:numRef>
              <c:f>Surfacewaters!$D$40</c:f>
              <c:numCache>
                <c:formatCode>0.00</c:formatCode>
                <c:ptCount val="1"/>
                <c:pt idx="0">
                  <c:v>-103.42360974296852</c:v>
                </c:pt>
              </c:numCache>
            </c:numRef>
          </c:yVal>
        </c:ser>
        <c:ser>
          <c:idx val="4"/>
          <c:order val="4"/>
          <c:tx>
            <c:v>Tailings Seep</c:v>
          </c:tx>
          <c:spPr>
            <a:ln w="28575">
              <a:noFill/>
            </a:ln>
          </c:spPr>
          <c:marker>
            <c:symbol val="x"/>
            <c:size val="21"/>
            <c:spPr>
              <a:ln>
                <a:solidFill>
                  <a:srgbClr val="FF0000"/>
                </a:solidFill>
              </a:ln>
            </c:spPr>
          </c:marker>
          <c:xVal>
            <c:numRef>
              <c:f>Surfacewaters!$C$39</c:f>
              <c:numCache>
                <c:formatCode>0.00</c:formatCode>
                <c:ptCount val="1"/>
                <c:pt idx="0">
                  <c:v>-14.196411180884619</c:v>
                </c:pt>
              </c:numCache>
            </c:numRef>
          </c:xVal>
          <c:yVal>
            <c:numRef>
              <c:f>Surfacewaters!$D$39</c:f>
              <c:numCache>
                <c:formatCode>0.00</c:formatCode>
                <c:ptCount val="1"/>
                <c:pt idx="0">
                  <c:v>-103.85966413482964</c:v>
                </c:pt>
              </c:numCache>
            </c:numRef>
          </c:yVal>
        </c:ser>
        <c:ser>
          <c:idx val="5"/>
          <c:order val="5"/>
          <c:tx>
            <c:v>Silver Creek JUNE</c:v>
          </c:tx>
          <c:spPr>
            <a:ln w="28575">
              <a:noFill/>
            </a:ln>
          </c:spPr>
          <c:marker>
            <c:symbol val="circle"/>
            <c:size val="12"/>
            <c:spPr>
              <a:solidFill>
                <a:schemeClr val="accent6"/>
              </a:solidFill>
            </c:spPr>
          </c:marker>
          <c:xVal>
            <c:numRef>
              <c:f>Surfacewaters!$E$16:$E$22</c:f>
              <c:numCache>
                <c:formatCode>0.00</c:formatCode>
                <c:ptCount val="7"/>
                <c:pt idx="0">
                  <c:v>-15.345477916559172</c:v>
                </c:pt>
                <c:pt idx="1">
                  <c:v>-15.328285605092628</c:v>
                </c:pt>
                <c:pt idx="2">
                  <c:v>-15.327569285133286</c:v>
                </c:pt>
                <c:pt idx="3">
                  <c:v>-15.36911720347598</c:v>
                </c:pt>
                <c:pt idx="4">
                  <c:v>-15.34494063546062</c:v>
                </c:pt>
                <c:pt idx="5">
                  <c:v>-15.36481914379943</c:v>
                </c:pt>
                <c:pt idx="6">
                  <c:v>-15.336523657505102</c:v>
                </c:pt>
              </c:numCache>
            </c:numRef>
          </c:xVal>
          <c:yVal>
            <c:numRef>
              <c:f>Surfacewaters!$G$16:$G$22</c:f>
              <c:numCache>
                <c:formatCode>0.00</c:formatCode>
                <c:ptCount val="7"/>
                <c:pt idx="0">
                  <c:v>-110.68359993615258</c:v>
                </c:pt>
                <c:pt idx="1">
                  <c:v>-110.66279290519815</c:v>
                </c:pt>
                <c:pt idx="2">
                  <c:v>-110.62081276317818</c:v>
                </c:pt>
                <c:pt idx="3">
                  <c:v>-110.86758321430372</c:v>
                </c:pt>
                <c:pt idx="4">
                  <c:v>-110.6779422817677</c:v>
                </c:pt>
                <c:pt idx="5">
                  <c:v>-111.13077850551306</c:v>
                </c:pt>
                <c:pt idx="6">
                  <c:v>-110.66680850139878</c:v>
                </c:pt>
              </c:numCache>
            </c:numRef>
          </c:yVal>
        </c:ser>
        <c:ser>
          <c:idx val="6"/>
          <c:order val="6"/>
          <c:tx>
            <c:v>Silver Creek October</c:v>
          </c:tx>
          <c:spPr>
            <a:ln w="28575">
              <a:noFill/>
            </a:ln>
          </c:spPr>
          <c:marker>
            <c:symbol val="circle"/>
            <c:size val="12"/>
            <c:spPr>
              <a:solidFill>
                <a:srgbClr val="9422FF"/>
              </a:solidFill>
            </c:spPr>
          </c:marker>
          <c:xVal>
            <c:numRef>
              <c:f>Surfacewaters!$E$4</c:f>
              <c:numCache>
                <c:formatCode>0.00</c:formatCode>
                <c:ptCount val="1"/>
                <c:pt idx="0">
                  <c:v>-14.26157944533564</c:v>
                </c:pt>
              </c:numCache>
            </c:numRef>
          </c:xVal>
          <c:yVal>
            <c:numRef>
              <c:f>Surfacewaters!$G$4</c:f>
              <c:numCache>
                <c:formatCode>0.00</c:formatCode>
                <c:ptCount val="1"/>
                <c:pt idx="0">
                  <c:v>-102.61938076538</c:v>
                </c:pt>
              </c:numCache>
            </c:numRef>
          </c:yVal>
        </c:ser>
        <c:ser>
          <c:idx val="7"/>
          <c:order val="7"/>
          <c:tx>
            <c:v>Blaine Tunnel</c:v>
          </c:tx>
          <c:spPr>
            <a:ln w="28575">
              <a:noFill/>
            </a:ln>
          </c:spPr>
          <c:marker>
            <c:symbol val="star"/>
            <c:size val="12"/>
            <c:spPr>
              <a:solidFill>
                <a:srgbClr val="008000"/>
              </a:solidFill>
            </c:spPr>
          </c:marker>
          <c:xVal>
            <c:numRef>
              <c:f>Surfacewaters!$C$41</c:f>
              <c:numCache>
                <c:formatCode>0.00</c:formatCode>
                <c:ptCount val="1"/>
                <c:pt idx="0">
                  <c:v>-14.352362464231499</c:v>
                </c:pt>
              </c:numCache>
            </c:numRef>
          </c:xVal>
          <c:yVal>
            <c:numRef>
              <c:f>Surfacewaters!$D$41</c:f>
              <c:numCache>
                <c:formatCode>0.00</c:formatCode>
                <c:ptCount val="1"/>
                <c:pt idx="0">
                  <c:v>-104.58150661600465</c:v>
                </c:pt>
              </c:numCache>
            </c:numRef>
          </c:yVal>
        </c:ser>
        <c:axId val="53012736"/>
        <c:axId val="30364416"/>
      </c:scatterChart>
      <c:valAx>
        <c:axId val="5301273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2000" b="1" i="0" u="none" strike="noStrike" baseline="0"/>
                  <a:t>δ </a:t>
                </a:r>
                <a:r>
                  <a:rPr lang="en-US" sz="2000" baseline="30000"/>
                  <a:t>18</a:t>
                </a:r>
                <a:r>
                  <a:rPr lang="en-US" sz="2000"/>
                  <a:t>O per mil </a:t>
                </a:r>
              </a:p>
            </c:rich>
          </c:tx>
          <c:layout>
            <c:manualLayout>
              <c:xMode val="edge"/>
              <c:yMode val="edge"/>
              <c:x val="0.41821904196134002"/>
              <c:y val="0.93667494093472503"/>
            </c:manualLayout>
          </c:layout>
        </c:title>
        <c:numFmt formatCode="General" sourceLinked="1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800"/>
            </a:pPr>
            <a:endParaRPr lang="en-US"/>
          </a:p>
        </c:txPr>
        <c:crossAx val="30364416"/>
        <c:crossesAt val="-160"/>
        <c:crossBetween val="midCat"/>
      </c:valAx>
      <c:valAx>
        <c:axId val="30364416"/>
        <c:scaling>
          <c:orientation val="minMax"/>
          <c:max val="-20"/>
        </c:scaling>
        <c:axPos val="l"/>
        <c:majorGridlines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/>
                  <a:t> δD per mil</a:t>
                </a:r>
              </a:p>
            </c:rich>
          </c:tx>
          <c:layout>
            <c:manualLayout>
              <c:xMode val="edge"/>
              <c:yMode val="edge"/>
              <c:x val="1.1871838363518598E-2"/>
              <c:y val="0.37042563277346136"/>
            </c:manualLayout>
          </c:layout>
        </c:title>
        <c:numFmt formatCode="General" sourceLinked="1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53012736"/>
        <c:crossesAt val="-25"/>
        <c:crossBetween val="midCat"/>
      </c:valAx>
      <c:spPr>
        <a:ln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51895404732200101"/>
          <c:y val="0.38437615938959729"/>
          <c:w val="0.25386664373314238"/>
          <c:h val="0.40691826700135247"/>
        </c:manualLayout>
      </c:layout>
      <c:spPr>
        <a:ln>
          <a:solidFill>
            <a:schemeClr val="tx1"/>
          </a:solidFill>
        </a:ln>
      </c:spPr>
      <c:txPr>
        <a:bodyPr/>
        <a:lstStyle/>
        <a:p>
          <a:pPr>
            <a:defRPr sz="1400"/>
          </a:pPr>
          <a:endParaRPr lang="en-US"/>
        </a:p>
      </c:txPr>
    </c:legend>
    <c:plotVisOnly val="1"/>
  </c:chart>
  <c:spPr>
    <a:ln>
      <a:solidFill>
        <a:schemeClr val="tx1"/>
      </a:solidFill>
    </a:ln>
  </c:sp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Seasonal</a:t>
            </a:r>
            <a:r>
              <a:rPr lang="en-US" baseline="0"/>
              <a:t> </a:t>
            </a:r>
            <a:r>
              <a:rPr lang="en-US"/>
              <a:t>Water Isotopes</a:t>
            </a:r>
          </a:p>
        </c:rich>
      </c:tx>
      <c:layout>
        <c:manualLayout>
          <c:xMode val="edge"/>
          <c:yMode val="edge"/>
          <c:x val="0.26388830154741777"/>
          <c:y val="1.0595073742279905E-3"/>
        </c:manualLayout>
      </c:layout>
    </c:title>
    <c:plotArea>
      <c:layout>
        <c:manualLayout>
          <c:layoutTarget val="inner"/>
          <c:xMode val="edge"/>
          <c:yMode val="edge"/>
          <c:x val="0.1558486826232415"/>
          <c:y val="9.568915148845869E-2"/>
          <c:w val="0.61630023582688365"/>
          <c:h val="0.73154675591277096"/>
        </c:manualLayout>
      </c:layout>
      <c:scatterChart>
        <c:scatterStyle val="lineMarker"/>
        <c:ser>
          <c:idx val="0"/>
          <c:order val="0"/>
          <c:tx>
            <c:v>Silver Creek June</c:v>
          </c:tx>
          <c:marker>
            <c:symbol val="diamond"/>
            <c:size val="13"/>
          </c:marker>
          <c:xVal>
            <c:numRef>
              <c:f>Surfacewaters!$E$19</c:f>
              <c:numCache>
                <c:formatCode>0.00</c:formatCode>
                <c:ptCount val="1"/>
                <c:pt idx="0">
                  <c:v>-15.369117203475978</c:v>
                </c:pt>
              </c:numCache>
            </c:numRef>
          </c:xVal>
          <c:yVal>
            <c:numRef>
              <c:f>Surfacewaters!$G$19</c:f>
              <c:numCache>
                <c:formatCode>0.00</c:formatCode>
                <c:ptCount val="1"/>
                <c:pt idx="0">
                  <c:v>-110.86758321430372</c:v>
                </c:pt>
              </c:numCache>
            </c:numRef>
          </c:yVal>
        </c:ser>
        <c:ser>
          <c:idx val="1"/>
          <c:order val="1"/>
          <c:tx>
            <c:v>Silver Creek October</c:v>
          </c:tx>
          <c:marker>
            <c:symbol val="diamond"/>
            <c:size val="14"/>
            <c:spPr>
              <a:ln>
                <a:solidFill>
                  <a:srgbClr val="FF0000"/>
                </a:solidFill>
              </a:ln>
            </c:spPr>
          </c:marker>
          <c:xVal>
            <c:numRef>
              <c:f>Surfacewaters!$E$33</c:f>
              <c:numCache>
                <c:formatCode>0.00</c:formatCode>
                <c:ptCount val="1"/>
                <c:pt idx="0">
                  <c:v>-14.426961413285168</c:v>
                </c:pt>
              </c:numCache>
            </c:numRef>
          </c:xVal>
          <c:yVal>
            <c:numRef>
              <c:f>Surfacewaters!$G$33</c:f>
              <c:numCache>
                <c:formatCode>0.00</c:formatCode>
                <c:ptCount val="1"/>
                <c:pt idx="0">
                  <c:v>-104.034989862663</c:v>
                </c:pt>
              </c:numCache>
            </c:numRef>
          </c:yVal>
        </c:ser>
        <c:ser>
          <c:idx val="2"/>
          <c:order val="2"/>
          <c:tx>
            <c:v>St. Louis (May)</c:v>
          </c:tx>
          <c:marker>
            <c:symbol val="x"/>
            <c:size val="13"/>
            <c:spPr>
              <a:ln>
                <a:solidFill>
                  <a:srgbClr val="008000"/>
                </a:solidFill>
              </a:ln>
            </c:spPr>
          </c:marker>
          <c:xVal>
            <c:numRef>
              <c:f>Surfacewaters!$E$13</c:f>
              <c:numCache>
                <c:formatCode>0.00</c:formatCode>
                <c:ptCount val="1"/>
                <c:pt idx="0">
                  <c:v>-14.76899269910451</c:v>
                </c:pt>
              </c:numCache>
            </c:numRef>
          </c:xVal>
          <c:yVal>
            <c:numRef>
              <c:f>Surfacewaters!$G$13</c:f>
              <c:numCache>
                <c:formatCode>0.00</c:formatCode>
                <c:ptCount val="1"/>
                <c:pt idx="0">
                  <c:v>-106.2650272607392</c:v>
                </c:pt>
              </c:numCache>
            </c:numRef>
          </c:yVal>
        </c:ser>
        <c:ser>
          <c:idx val="3"/>
          <c:order val="3"/>
          <c:tx>
            <c:v>St. Louis (June)</c:v>
          </c:tx>
          <c:marker>
            <c:symbol val="x"/>
            <c:size val="12"/>
            <c:spPr>
              <a:noFill/>
              <a:ln>
                <a:solidFill>
                  <a:srgbClr val="660066"/>
                </a:solidFill>
              </a:ln>
            </c:spPr>
          </c:marker>
          <c:xVal>
            <c:numRef>
              <c:f>Surfacewaters!$E$25</c:f>
              <c:numCache>
                <c:formatCode>0.00</c:formatCode>
                <c:ptCount val="1"/>
                <c:pt idx="0">
                  <c:v>-14.845813436230078</c:v>
                </c:pt>
              </c:numCache>
            </c:numRef>
          </c:xVal>
          <c:yVal>
            <c:numRef>
              <c:f>Surfacewaters!$G$25</c:f>
              <c:numCache>
                <c:formatCode>0.00</c:formatCode>
                <c:ptCount val="1"/>
                <c:pt idx="0">
                  <c:v>-106.47322962743362</c:v>
                </c:pt>
              </c:numCache>
            </c:numRef>
          </c:yVal>
        </c:ser>
        <c:ser>
          <c:idx val="4"/>
          <c:order val="4"/>
          <c:tx>
            <c:v>St. Louis (Aug) </c:v>
          </c:tx>
          <c:marker>
            <c:symbol val="x"/>
            <c:size val="13"/>
          </c:marker>
          <c:xVal>
            <c:numRef>
              <c:f>Surfacewaters!$E$34</c:f>
              <c:numCache>
                <c:formatCode>0.00</c:formatCode>
                <c:ptCount val="1"/>
                <c:pt idx="0">
                  <c:v>-14.810360645209904</c:v>
                </c:pt>
              </c:numCache>
            </c:numRef>
          </c:xVal>
          <c:yVal>
            <c:numRef>
              <c:f>Surfacewaters!$G$34</c:f>
              <c:numCache>
                <c:formatCode>0.00</c:formatCode>
                <c:ptCount val="1"/>
                <c:pt idx="0">
                  <c:v>-107.69284692581418</c:v>
                </c:pt>
              </c:numCache>
            </c:numRef>
          </c:yVal>
        </c:ser>
        <c:ser>
          <c:idx val="5"/>
          <c:order val="5"/>
          <c:tx>
            <c:v>St. Louis (Oct)</c:v>
          </c:tx>
          <c:marker>
            <c:symbol val="x"/>
            <c:size val="13"/>
          </c:marker>
          <c:xVal>
            <c:numRef>
              <c:f>Surfacewaters!$E$9</c:f>
              <c:numCache>
                <c:formatCode>0.00</c:formatCode>
                <c:ptCount val="1"/>
                <c:pt idx="0">
                  <c:v>-14.890587445012956</c:v>
                </c:pt>
              </c:numCache>
            </c:numRef>
          </c:xVal>
          <c:yVal>
            <c:numRef>
              <c:f>Surfacewaters!$G$9</c:f>
              <c:numCache>
                <c:formatCode>0.00</c:formatCode>
                <c:ptCount val="1"/>
                <c:pt idx="0">
                  <c:v>-107.04660921725852</c:v>
                </c:pt>
              </c:numCache>
            </c:numRef>
          </c:yVal>
        </c:ser>
        <c:ser>
          <c:idx val="6"/>
          <c:order val="6"/>
          <c:tx>
            <c:v>Blaine Tunnel (AUG)</c:v>
          </c:tx>
          <c:marker>
            <c:symbol val="circle"/>
            <c:size val="12"/>
          </c:marker>
          <c:xVal>
            <c:numRef>
              <c:f>Surfacewaters!$E$31</c:f>
              <c:numCache>
                <c:formatCode>0.00</c:formatCode>
                <c:ptCount val="1"/>
                <c:pt idx="0">
                  <c:v>-14.091892989446302</c:v>
                </c:pt>
              </c:numCache>
            </c:numRef>
          </c:xVal>
          <c:yVal>
            <c:numRef>
              <c:f>Surfacewaters!$G$31</c:f>
              <c:numCache>
                <c:formatCode>0.00</c:formatCode>
                <c:ptCount val="1"/>
                <c:pt idx="0">
                  <c:v>-104.3427135022411</c:v>
                </c:pt>
              </c:numCache>
            </c:numRef>
          </c:yVal>
        </c:ser>
        <c:ser>
          <c:idx val="7"/>
          <c:order val="7"/>
          <c:tx>
            <c:v>Blaine Tunnel (Oct)</c:v>
          </c:tx>
          <c:marker>
            <c:symbol val="circle"/>
            <c:size val="13"/>
          </c:marker>
          <c:dPt>
            <c:idx val="0"/>
            <c:marker>
              <c:symbol val="circle"/>
              <c:size val="12"/>
            </c:marker>
          </c:dPt>
          <c:xVal>
            <c:numRef>
              <c:f>Surfacewaters!$E$5</c:f>
              <c:numCache>
                <c:formatCode>0.00</c:formatCode>
                <c:ptCount val="1"/>
                <c:pt idx="0">
                  <c:v>-14.430656893308926</c:v>
                </c:pt>
              </c:numCache>
            </c:numRef>
          </c:xVal>
          <c:yVal>
            <c:numRef>
              <c:f>Surfacewaters!$G$5</c:f>
              <c:numCache>
                <c:formatCode>0.00</c:formatCode>
                <c:ptCount val="1"/>
                <c:pt idx="0">
                  <c:v>-104.81874473073306</c:v>
                </c:pt>
              </c:numCache>
            </c:numRef>
          </c:yVal>
        </c:ser>
        <c:ser>
          <c:idx val="8"/>
          <c:order val="8"/>
          <c:tx>
            <c:v>Tailings Seep (June)</c:v>
          </c:tx>
          <c:marker>
            <c:symbol val="square"/>
            <c:size val="13"/>
          </c:marker>
          <c:xVal>
            <c:numRef>
              <c:f>Surfacewaters!$E$28</c:f>
              <c:numCache>
                <c:formatCode>0.00</c:formatCode>
                <c:ptCount val="1"/>
                <c:pt idx="0">
                  <c:v>-14.146590426068419</c:v>
                </c:pt>
              </c:numCache>
            </c:numRef>
          </c:xVal>
          <c:yVal>
            <c:numRef>
              <c:f>Surfacewaters!$G$28</c:f>
              <c:numCache>
                <c:formatCode>0.00</c:formatCode>
                <c:ptCount val="1"/>
                <c:pt idx="0">
                  <c:v>-103.4723453948336</c:v>
                </c:pt>
              </c:numCache>
            </c:numRef>
          </c:yVal>
        </c:ser>
        <c:ser>
          <c:idx val="9"/>
          <c:order val="9"/>
          <c:tx>
            <c:v>Tailings seep (Aug)</c:v>
          </c:tx>
          <c:marker>
            <c:symbol val="square"/>
            <c:size val="12"/>
          </c:marker>
          <c:xVal>
            <c:numRef>
              <c:f>Surfacewaters!$E$35</c:f>
              <c:numCache>
                <c:formatCode>0.00</c:formatCode>
                <c:ptCount val="1"/>
                <c:pt idx="0">
                  <c:v>-14.03885207063626</c:v>
                </c:pt>
              </c:numCache>
            </c:numRef>
          </c:xVal>
          <c:yVal>
            <c:numRef>
              <c:f>Surfacewaters!$G$35</c:f>
              <c:numCache>
                <c:formatCode>0.00</c:formatCode>
                <c:ptCount val="1"/>
                <c:pt idx="0">
                  <c:v>-103.37790292902928</c:v>
                </c:pt>
              </c:numCache>
            </c:numRef>
          </c:yVal>
        </c:ser>
        <c:ser>
          <c:idx val="10"/>
          <c:order val="10"/>
          <c:tx>
            <c:v>Tailings seep (Oct)</c:v>
          </c:tx>
          <c:marker>
            <c:symbol val="square"/>
            <c:size val="11"/>
          </c:marker>
          <c:xVal>
            <c:numRef>
              <c:f>Surfacewaters!$E$8</c:f>
              <c:numCache>
                <c:formatCode>0.00</c:formatCode>
                <c:ptCount val="1"/>
                <c:pt idx="0">
                  <c:v>-14.40379104594917</c:v>
                </c:pt>
              </c:numCache>
            </c:numRef>
          </c:xVal>
          <c:yVal>
            <c:numRef>
              <c:f>Surfacewaters!$G$8</c:f>
              <c:numCache>
                <c:formatCode>0.00</c:formatCode>
                <c:ptCount val="1"/>
                <c:pt idx="0">
                  <c:v>-104.72874408062626</c:v>
                </c:pt>
              </c:numCache>
            </c:numRef>
          </c:yVal>
        </c:ser>
        <c:ser>
          <c:idx val="11"/>
          <c:order val="11"/>
          <c:tx>
            <c:v>"517 Shaft (Oct)"</c:v>
          </c:tx>
          <c:marker>
            <c:symbol val="triangle"/>
            <c:size val="12"/>
          </c:marker>
          <c:xVal>
            <c:numRef>
              <c:f>Surfacewaters!$E$7</c:f>
              <c:numCache>
                <c:formatCode>0.00</c:formatCode>
                <c:ptCount val="1"/>
                <c:pt idx="0">
                  <c:v>-14.270534858849556</c:v>
                </c:pt>
              </c:numCache>
            </c:numRef>
          </c:xVal>
          <c:yVal>
            <c:numRef>
              <c:f>Surfacewaters!$G$7</c:f>
              <c:numCache>
                <c:formatCode>0.00</c:formatCode>
                <c:ptCount val="1"/>
                <c:pt idx="0">
                  <c:v>-103.06631372199742</c:v>
                </c:pt>
              </c:numCache>
            </c:numRef>
          </c:yVal>
        </c:ser>
        <c:ser>
          <c:idx val="12"/>
          <c:order val="12"/>
          <c:tx>
            <c:v>"517 Shaft (Aug)"</c:v>
          </c:tx>
          <c:marker>
            <c:symbol val="triangle"/>
            <c:size val="14"/>
            <c:spPr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</c:spPr>
          </c:marker>
          <c:xVal>
            <c:numRef>
              <c:f>Surfacewaters!$E$32</c:f>
              <c:numCache>
                <c:formatCode>0.00</c:formatCode>
                <c:ptCount val="1"/>
                <c:pt idx="0">
                  <c:v>-14.184354565880799</c:v>
                </c:pt>
              </c:numCache>
            </c:numRef>
          </c:xVal>
          <c:yVal>
            <c:numRef>
              <c:f>Surfacewaters!$G$32</c:f>
              <c:numCache>
                <c:formatCode>0.00</c:formatCode>
                <c:ptCount val="1"/>
                <c:pt idx="0">
                  <c:v>-103.7809057639399</c:v>
                </c:pt>
              </c:numCache>
            </c:numRef>
          </c:yVal>
        </c:ser>
        <c:axId val="43375616"/>
        <c:axId val="43254912"/>
      </c:scatterChart>
      <c:valAx>
        <c:axId val="43375616"/>
        <c:scaling>
          <c:orientation val="minMax"/>
          <c:max val="-13.9"/>
          <c:min val="-15.5"/>
        </c:scaling>
        <c:axPos val="b"/>
        <c:title>
          <c:tx>
            <c:rich>
              <a:bodyPr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 i="0" baseline="0"/>
                  <a:t>δ </a:t>
                </a:r>
                <a:r>
                  <a:rPr lang="en-US" sz="1800" b="1" i="0" baseline="30000"/>
                  <a:t>18</a:t>
                </a:r>
                <a:r>
                  <a:rPr lang="en-US" sz="1800" b="1" i="0" baseline="0"/>
                  <a:t>O per mil </a:t>
                </a:r>
                <a:endParaRPr lang="en-US"/>
              </a:p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rich>
          </c:tx>
          <c:layout>
            <c:manualLayout>
              <c:xMode val="edge"/>
              <c:yMode val="edge"/>
              <c:x val="0.36966536767523306"/>
              <c:y val="0.90518075144544297"/>
            </c:manualLayout>
          </c:layout>
        </c:title>
        <c:numFmt formatCode="0.0" sourceLinked="0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43254912"/>
        <c:crossesAt val="-112"/>
        <c:crossBetween val="midCat"/>
        <c:majorUnit val="0.30000000000000032"/>
      </c:valAx>
      <c:valAx>
        <c:axId val="43254912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 i="0" baseline="0"/>
                  <a:t> δD per mil</a:t>
                </a:r>
                <a:endParaRPr lang="en-US"/>
              </a:p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rich>
          </c:tx>
          <c:layout>
            <c:manualLayout>
              <c:xMode val="edge"/>
              <c:yMode val="edge"/>
              <c:x val="1.1129664366124102E-2"/>
              <c:y val="0.35991456281689665"/>
            </c:manualLayout>
          </c:layout>
        </c:title>
        <c:numFmt formatCode="0.0" sourceLinked="0"/>
        <c:tickLblPos val="nextTo"/>
        <c:txPr>
          <a:bodyPr/>
          <a:lstStyle/>
          <a:p>
            <a:pPr>
              <a:defRPr sz="1400" baseline="0"/>
            </a:pPr>
            <a:endParaRPr lang="en-US"/>
          </a:p>
        </c:txPr>
        <c:crossAx val="43375616"/>
        <c:crossesAt val="-15.6"/>
        <c:crossBetween val="midCat"/>
        <c:majorUnit val="2"/>
      </c:valAx>
    </c:plotArea>
    <c:legend>
      <c:legendPos val="r"/>
      <c:layout>
        <c:manualLayout>
          <c:xMode val="edge"/>
          <c:yMode val="edge"/>
          <c:x val="0.76047934345179113"/>
          <c:y val="0.30126816473260942"/>
          <c:w val="0.23952065654821109"/>
          <c:h val="0.52486380109837305"/>
        </c:manualLayout>
      </c:layout>
      <c:spPr>
        <a:solidFill>
          <a:schemeClr val="bg1">
            <a:lumMod val="85000"/>
          </a:schemeClr>
        </a:solidFill>
      </c:spPr>
      <c:txPr>
        <a:bodyPr/>
        <a:lstStyle/>
        <a:p>
          <a:pPr>
            <a:defRPr sz="1100"/>
          </a:pPr>
          <a:endParaRPr lang="en-US"/>
        </a:p>
      </c:txPr>
    </c:legend>
    <c:plotVisOnly val="1"/>
  </c:chart>
  <c:externalData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Tritium values- Rico mining district</a:t>
            </a:r>
          </a:p>
        </c:rich>
      </c:tx>
      <c:layout/>
    </c:title>
    <c:plotArea>
      <c:layout>
        <c:manualLayout>
          <c:layoutTarget val="inner"/>
          <c:xMode val="edge"/>
          <c:yMode val="edge"/>
          <c:x val="9.5064866891638775E-2"/>
          <c:y val="1.6673547464922465E-2"/>
          <c:w val="0.89223672040994773"/>
          <c:h val="0.6919421083554691"/>
        </c:manualLayout>
      </c:layout>
      <c:barChart>
        <c:barDir val="col"/>
        <c:grouping val="clustered"/>
        <c:ser>
          <c:idx val="0"/>
          <c:order val="0"/>
          <c:cat>
            <c:strRef>
              <c:f>Sheet1!$C$4:$C$15</c:f>
              <c:strCache>
                <c:ptCount val="12"/>
                <c:pt idx="0">
                  <c:v>Argen tunnel</c:v>
                </c:pt>
                <c:pt idx="1">
                  <c:v>517</c:v>
                </c:pt>
                <c:pt idx="2">
                  <c:v>517 pipe</c:v>
                </c:pt>
                <c:pt idx="3">
                  <c:v>Blaine tunnel</c:v>
                </c:pt>
                <c:pt idx="4">
                  <c:v>Blaine raise</c:v>
                </c:pt>
                <c:pt idx="5">
                  <c:v>SLT June</c:v>
                </c:pt>
                <c:pt idx="6">
                  <c:v>SLT Oct</c:v>
                </c:pt>
                <c:pt idx="7">
                  <c:v>SC-68</c:v>
                </c:pt>
                <c:pt idx="8">
                  <c:v>SC-493</c:v>
                </c:pt>
                <c:pt idx="9">
                  <c:v>DR</c:v>
                </c:pt>
                <c:pt idx="10">
                  <c:v>Ar seep</c:v>
                </c:pt>
                <c:pt idx="11">
                  <c:v>Rain</c:v>
                </c:pt>
              </c:strCache>
            </c:strRef>
          </c:cat>
          <c:val>
            <c:numRef>
              <c:f>Sheet1!$D$4:$D$15</c:f>
              <c:numCache>
                <c:formatCode>General</c:formatCode>
                <c:ptCount val="12"/>
                <c:pt idx="0">
                  <c:v>9.2000000000000011</c:v>
                </c:pt>
                <c:pt idx="1">
                  <c:v>6.5</c:v>
                </c:pt>
                <c:pt idx="2">
                  <c:v>5.8</c:v>
                </c:pt>
                <c:pt idx="3">
                  <c:v>5.9</c:v>
                </c:pt>
                <c:pt idx="4">
                  <c:v>6</c:v>
                </c:pt>
                <c:pt idx="5">
                  <c:v>5.6</c:v>
                </c:pt>
                <c:pt idx="6">
                  <c:v>5.4</c:v>
                </c:pt>
                <c:pt idx="7">
                  <c:v>7.7</c:v>
                </c:pt>
                <c:pt idx="8">
                  <c:v>7.5</c:v>
                </c:pt>
                <c:pt idx="9">
                  <c:v>8.7000000000000011</c:v>
                </c:pt>
                <c:pt idx="10">
                  <c:v>6.5</c:v>
                </c:pt>
                <c:pt idx="11">
                  <c:v>3.9</c:v>
                </c:pt>
              </c:numCache>
            </c:numRef>
          </c:val>
        </c:ser>
        <c:gapWidth val="75"/>
        <c:overlap val="-25"/>
        <c:axId val="43278336"/>
        <c:axId val="43280256"/>
      </c:barChart>
      <c:catAx>
        <c:axId val="4327833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2000"/>
                  <a:t>Location</a:t>
                </a:r>
              </a:p>
            </c:rich>
          </c:tx>
          <c:layout/>
        </c:title>
        <c:majorTickMark val="none"/>
        <c:tickLblPos val="nextTo"/>
        <c:crossAx val="43280256"/>
        <c:crosses val="autoZero"/>
        <c:auto val="1"/>
        <c:lblAlgn val="ctr"/>
        <c:lblOffset val="100"/>
      </c:catAx>
      <c:valAx>
        <c:axId val="43280256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Tritium (TU) </a:t>
                </a:r>
              </a:p>
            </c:rich>
          </c:tx>
          <c:layout/>
        </c:title>
        <c:numFmt formatCode="General" sourceLinked="1"/>
        <c:majorTickMark val="none"/>
        <c:tickLblPos val="nextTo"/>
        <c:spPr>
          <a:ln w="9525">
            <a:noFill/>
          </a:ln>
        </c:spPr>
        <c:crossAx val="43278336"/>
        <c:crosses val="autoZero"/>
        <c:crossBetween val="between"/>
      </c:valAx>
    </c:plotArea>
    <c:plotVisOnly val="1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F25C58-CB3F-4FB0-9961-497DFAA48E20}" type="datetimeFigureOut">
              <a:rPr lang="en-US" smtClean="0"/>
              <a:pPr/>
              <a:t>4/3/2012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1234FB-0001-475E-B155-AD9A26572C2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0D96D2-E106-4C93-A837-1C42BCBDB8FC}" type="datetimeFigureOut">
              <a:rPr lang="en-US" smtClean="0"/>
              <a:pPr/>
              <a:t>4/3/2012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FFBC2A-7D7B-4D9E-A7C6-86BEAF556CA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FBC2A-7D7B-4D9E-A7C6-86BEAF556CA1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E7F98-7BF5-49E8-8D1F-72C6183A7B97}" type="datetimeFigureOut">
              <a:rPr lang="en-US" smtClean="0"/>
              <a:pPr/>
              <a:t>4/3/2012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9839D-3F4F-4A46-A536-915961EC1A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E7F98-7BF5-49E8-8D1F-72C6183A7B97}" type="datetimeFigureOut">
              <a:rPr lang="en-US" smtClean="0"/>
              <a:pPr/>
              <a:t>4/3/2012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9839D-3F4F-4A46-A536-915961EC1A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E7F98-7BF5-49E8-8D1F-72C6183A7B97}" type="datetimeFigureOut">
              <a:rPr lang="en-US" smtClean="0"/>
              <a:pPr/>
              <a:t>4/3/2012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9839D-3F4F-4A46-A536-915961EC1A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E7F98-7BF5-49E8-8D1F-72C6183A7B97}" type="datetimeFigureOut">
              <a:rPr lang="en-US" smtClean="0"/>
              <a:pPr/>
              <a:t>4/3/2012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9839D-3F4F-4A46-A536-915961EC1A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E7F98-7BF5-49E8-8D1F-72C6183A7B97}" type="datetimeFigureOut">
              <a:rPr lang="en-US" smtClean="0"/>
              <a:pPr/>
              <a:t>4/3/2012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9839D-3F4F-4A46-A536-915961EC1A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E7F98-7BF5-49E8-8D1F-72C6183A7B97}" type="datetimeFigureOut">
              <a:rPr lang="en-US" smtClean="0"/>
              <a:pPr/>
              <a:t>4/3/2012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9839D-3F4F-4A46-A536-915961EC1A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E7F98-7BF5-49E8-8D1F-72C6183A7B97}" type="datetimeFigureOut">
              <a:rPr lang="en-US" smtClean="0"/>
              <a:pPr/>
              <a:t>4/3/2012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9839D-3F4F-4A46-A536-915961EC1A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E7F98-7BF5-49E8-8D1F-72C6183A7B97}" type="datetimeFigureOut">
              <a:rPr lang="en-US" smtClean="0"/>
              <a:pPr/>
              <a:t>4/3/2012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9839D-3F4F-4A46-A536-915961EC1A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E7F98-7BF5-49E8-8D1F-72C6183A7B97}" type="datetimeFigureOut">
              <a:rPr lang="en-US" smtClean="0"/>
              <a:pPr/>
              <a:t>4/3/2012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9839D-3F4F-4A46-A536-915961EC1A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E7F98-7BF5-49E8-8D1F-72C6183A7B97}" type="datetimeFigureOut">
              <a:rPr lang="en-US" smtClean="0"/>
              <a:pPr/>
              <a:t>4/3/2012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9839D-3F4F-4A46-A536-915961EC1A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E7F98-7BF5-49E8-8D1F-72C6183A7B97}" type="datetimeFigureOut">
              <a:rPr lang="en-US" smtClean="0"/>
              <a:pPr/>
              <a:t>4/3/2012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9839D-3F4F-4A46-A536-915961EC1A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5E7F98-7BF5-49E8-8D1F-72C6183A7B97}" type="datetimeFigureOut">
              <a:rPr lang="en-US" smtClean="0"/>
              <a:pPr/>
              <a:t>4/3/2012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49839D-3F4F-4A46-A536-915961EC1A4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w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1"/>
            <a:ext cx="7772400" cy="2286000"/>
          </a:xfrm>
        </p:spPr>
        <p:txBody>
          <a:bodyPr>
            <a:noAutofit/>
          </a:bodyPr>
          <a:lstStyle/>
          <a:p>
            <a:pPr algn="l"/>
            <a:r>
              <a:rPr lang="en-US" sz="2400" b="1" i="1" cap="small" dirty="0">
                <a:solidFill>
                  <a:schemeClr val="bg1"/>
                </a:solidFill>
                <a:effectLst/>
                <a:latin typeface="Arial Black" pitchFamily="34" charset="0"/>
              </a:rPr>
              <a:t>A multiple tracer / geochemical approach to characterizing water and contaminant movement through abandoned mine workings near Rico, Colorado</a:t>
            </a:r>
            <a:r>
              <a:rPr lang="en-US" sz="2400" b="1" cap="small" dirty="0">
                <a:solidFill>
                  <a:schemeClr val="bg1"/>
                </a:solidFill>
                <a:latin typeface="Georgia" pitchFamily="18" charset="0"/>
              </a:rPr>
              <a:t/>
            </a:r>
            <a:br>
              <a:rPr lang="en-US" sz="2400" b="1" cap="small" dirty="0">
                <a:solidFill>
                  <a:schemeClr val="bg1"/>
                </a:solidFill>
                <a:latin typeface="Georgia" pitchFamily="18" charset="0"/>
              </a:rPr>
            </a:br>
            <a:r>
              <a:rPr lang="en-US" sz="2400" b="1" cap="small" dirty="0">
                <a:solidFill>
                  <a:schemeClr val="bg1"/>
                </a:solidFill>
                <a:latin typeface="Georgia" pitchFamily="18" charset="0"/>
              </a:rPr>
              <a:t> </a:t>
            </a:r>
            <a:r>
              <a:rPr lang="en-US" sz="2400" dirty="0"/>
              <a:t/>
            </a:r>
            <a:br>
              <a:rPr lang="en-US" sz="2400" dirty="0"/>
            </a:br>
            <a:endParaRPr lang="en-US" sz="2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00400"/>
            <a:ext cx="6400800" cy="19050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rgbClr val="FFFF00"/>
                </a:solidFill>
              </a:rPr>
              <a:t>Mike Wireman, Region 8, U.S. EPA, Denver, CO;</a:t>
            </a:r>
          </a:p>
          <a:p>
            <a:pPr algn="l"/>
            <a:r>
              <a:rPr lang="en-US" sz="1600" b="1" dirty="0" smtClean="0">
                <a:solidFill>
                  <a:srgbClr val="FFFF00"/>
                </a:solidFill>
              </a:rPr>
              <a:t>Rory </a:t>
            </a:r>
            <a:r>
              <a:rPr lang="en-US" sz="1600" b="1" dirty="0" err="1" smtClean="0">
                <a:solidFill>
                  <a:srgbClr val="FFFF00"/>
                </a:solidFill>
              </a:rPr>
              <a:t>Cowie</a:t>
            </a:r>
            <a:r>
              <a:rPr lang="en-US" sz="1600" b="1" dirty="0" smtClean="0">
                <a:solidFill>
                  <a:srgbClr val="FFFF00"/>
                </a:solidFill>
              </a:rPr>
              <a:t>, University of Colorado Boulder, Boulder, CO; </a:t>
            </a:r>
          </a:p>
          <a:p>
            <a:pPr algn="l"/>
            <a:r>
              <a:rPr lang="en-US" sz="1600" b="1" dirty="0" smtClean="0">
                <a:solidFill>
                  <a:srgbClr val="FFFF00"/>
                </a:solidFill>
              </a:rPr>
              <a:t>Mark W. Williams, University of Colorado, Boulder, CO;  </a:t>
            </a:r>
          </a:p>
          <a:p>
            <a:pPr algn="l"/>
            <a:r>
              <a:rPr lang="en-US" sz="1600" b="1" dirty="0" smtClean="0">
                <a:solidFill>
                  <a:srgbClr val="FFFF00"/>
                </a:solidFill>
              </a:rPr>
              <a:t>Robert L. </a:t>
            </a:r>
            <a:r>
              <a:rPr lang="en-US" sz="1600" b="1" dirty="0" err="1" smtClean="0">
                <a:solidFill>
                  <a:srgbClr val="FFFF00"/>
                </a:solidFill>
              </a:rPr>
              <a:t>Runkel</a:t>
            </a:r>
            <a:r>
              <a:rPr lang="en-US" sz="1600" b="1" dirty="0" smtClean="0">
                <a:solidFill>
                  <a:srgbClr val="FFFF00"/>
                </a:solidFill>
              </a:rPr>
              <a:t>, United States Geological Survey, Denver, CO</a:t>
            </a:r>
          </a:p>
          <a:p>
            <a:pPr algn="l"/>
            <a:endParaRPr lang="en-US" sz="1600" b="1" dirty="0" smtClean="0">
              <a:solidFill>
                <a:srgbClr val="FFFF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FF00"/>
                </a:solidFill>
              </a:rPr>
              <a:t>Thanks to Jan </a:t>
            </a:r>
            <a:r>
              <a:rPr lang="en-US" sz="1600" b="1" dirty="0" err="1" smtClean="0">
                <a:solidFill>
                  <a:srgbClr val="FFFF00"/>
                </a:solidFill>
              </a:rPr>
              <a:t>Christner</a:t>
            </a:r>
            <a:endParaRPr lang="en-US" sz="1600" b="1" dirty="0" smtClean="0">
              <a:solidFill>
                <a:srgbClr val="FFFF00"/>
              </a:solidFill>
            </a:endParaRPr>
          </a:p>
          <a:p>
            <a:pPr algn="l"/>
            <a:endParaRPr lang="en-US" sz="1600" b="1" dirty="0" smtClean="0">
              <a:solidFill>
                <a:srgbClr val="FFFF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FF00"/>
                </a:solidFill>
              </a:rPr>
              <a:t/>
            </a:r>
            <a:br>
              <a:rPr lang="en-US" sz="1600" b="1" dirty="0" smtClean="0">
                <a:solidFill>
                  <a:srgbClr val="FFFF00"/>
                </a:solidFill>
              </a:rPr>
            </a:br>
            <a:endParaRPr lang="en-US" sz="1600" b="1" dirty="0">
              <a:solidFill>
                <a:srgbClr val="FFFF00"/>
              </a:solidFill>
            </a:endParaRPr>
          </a:p>
        </p:txBody>
      </p:sp>
      <p:pic>
        <p:nvPicPr>
          <p:cNvPr id="2054" name="Picture 6" descr="C:\Documents and Settings\Mwireman\Local Settings\Temporary Internet Files\Content.IE5\Q58IKUMB\MC90023659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5045659"/>
            <a:ext cx="1730959" cy="1812341"/>
          </a:xfrm>
          <a:prstGeom prst="rect">
            <a:avLst/>
          </a:prstGeom>
          <a:noFill/>
        </p:spPr>
      </p:pic>
      <p:pic>
        <p:nvPicPr>
          <p:cNvPr id="2055" name="Picture 7" descr="C:\Documents and Settings\Mwireman\Local Settings\Temporary Internet Files\Content.IE5\O2NABW4R\MC900287128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257800"/>
            <a:ext cx="1642533" cy="16002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705600" y="426720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u="sng" cap="small" dirty="0" smtClean="0">
                <a:solidFill>
                  <a:srgbClr val="FFFF00"/>
                </a:solidFill>
                <a:effectLst/>
              </a:rPr>
              <a:t>Project Goals</a:t>
            </a:r>
            <a:endParaRPr lang="en-US" b="1" u="sng" cap="small" dirty="0">
              <a:solidFill>
                <a:srgbClr val="FFFF00"/>
              </a:solidFill>
              <a:effectLst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105400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  <a:buSzPct val="110000"/>
              <a:buFont typeface="Wingdings" pitchFamily="2" charset="2"/>
              <a:buChar char="Ø"/>
            </a:pPr>
            <a:r>
              <a:rPr lang="en-US" b="1" dirty="0" smtClean="0">
                <a:solidFill>
                  <a:schemeClr val="bg1"/>
                </a:solidFill>
              </a:rPr>
              <a:t>Characterize stream /groundwater/mine hydrology </a:t>
            </a:r>
          </a:p>
          <a:p>
            <a:pPr>
              <a:buClr>
                <a:srgbClr val="FF0000"/>
              </a:buClr>
              <a:buSzPct val="110000"/>
              <a:buFont typeface="Wingdings" pitchFamily="2" charset="2"/>
              <a:buChar char="Ø"/>
            </a:pPr>
            <a:r>
              <a:rPr lang="en-US" b="1" dirty="0" smtClean="0">
                <a:solidFill>
                  <a:schemeClr val="bg1"/>
                </a:solidFill>
              </a:rPr>
              <a:t>Evaluate feasibility of hydraulic controls to reduce volume of discharge and /or contaminant load from St. Louis tunnel</a:t>
            </a:r>
          </a:p>
          <a:p>
            <a:pPr marL="1088136" lvl="2" indent="-457200">
              <a:buClr>
                <a:srgbClr val="FFFF00"/>
              </a:buClr>
              <a:buSzPct val="110000"/>
              <a:buFont typeface="+mj-lt"/>
              <a:buAutoNum type="alphaLcParenR"/>
            </a:pPr>
            <a:r>
              <a:rPr lang="en-US" b="1" dirty="0" smtClean="0">
                <a:solidFill>
                  <a:schemeClr val="bg1"/>
                </a:solidFill>
              </a:rPr>
              <a:t>Reduce flow of water into / through mine workings</a:t>
            </a:r>
          </a:p>
          <a:p>
            <a:pPr marL="1088136" lvl="2" indent="-457200">
              <a:buClr>
                <a:srgbClr val="FFFF00"/>
              </a:buClr>
              <a:buSzPct val="110000"/>
              <a:buFont typeface="+mj-lt"/>
              <a:buAutoNum type="alphaLcParenR"/>
            </a:pPr>
            <a:r>
              <a:rPr lang="en-US" b="1" dirty="0" smtClean="0">
                <a:solidFill>
                  <a:schemeClr val="bg1"/>
                </a:solidFill>
              </a:rPr>
              <a:t>Reduce mobilization of contaminants within the mine workings</a:t>
            </a:r>
          </a:p>
          <a:p>
            <a:pPr marL="1088136" lvl="2" indent="-457200">
              <a:buClr>
                <a:srgbClr val="FFFF00"/>
              </a:buClr>
              <a:buSzPct val="110000"/>
              <a:buFont typeface="+mj-lt"/>
              <a:buAutoNum type="alphaLcParenR"/>
            </a:pPr>
            <a:r>
              <a:rPr lang="en-US" b="1" dirty="0" smtClean="0">
                <a:solidFill>
                  <a:schemeClr val="bg1"/>
                </a:solidFill>
              </a:rPr>
              <a:t>Isolate high-concentration contaminant source waters for limited small scale treatment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3" name="Picture 6" descr="C:\Documents and Settings\Mwireman\Local Settings\Temporary Internet Files\Content.IE5\Q58IKUMB\MC90023659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43800" y="5364789"/>
            <a:ext cx="1426159" cy="14932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u="sng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Hydrologic investigation</a:t>
            </a:r>
            <a:endParaRPr lang="en-US" sz="4000" b="1" u="sng" dirty="0"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0" y="1295400"/>
            <a:ext cx="4495800" cy="5334000"/>
          </a:xfrm>
        </p:spPr>
        <p:txBody>
          <a:bodyPr>
            <a:noAutofit/>
          </a:bodyPr>
          <a:lstStyle/>
          <a:p>
            <a:pPr>
              <a:buClrTx/>
              <a:buSzPct val="100000"/>
              <a:buFont typeface="Wingdings" pitchFamily="2" charset="2"/>
              <a:buChar char="Ø"/>
            </a:pPr>
            <a:r>
              <a:rPr lang="en-US" sz="24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Determine if significant volume of surface water from Silver creek enters mine workings</a:t>
            </a:r>
          </a:p>
          <a:p>
            <a:pPr>
              <a:buClrTx/>
              <a:buSzPct val="100000"/>
              <a:buFont typeface="Wingdings" pitchFamily="2" charset="2"/>
              <a:buChar char="Ø"/>
            </a:pPr>
            <a:endParaRPr lang="en-US" sz="2400" b="1" dirty="0" smtClean="0">
              <a:solidFill>
                <a:schemeClr val="tx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Tx/>
              <a:buSzPct val="100000"/>
              <a:buFont typeface="Wingdings" pitchFamily="2" charset="2"/>
              <a:buChar char="Ø"/>
            </a:pPr>
            <a:r>
              <a:rPr lang="en-US" sz="24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Identify sources of AMD</a:t>
            </a:r>
          </a:p>
          <a:p>
            <a:pPr>
              <a:buClrTx/>
              <a:buSzPct val="100000"/>
              <a:buFont typeface="Wingdings" pitchFamily="2" charset="2"/>
              <a:buChar char="Ø"/>
            </a:pPr>
            <a:endParaRPr lang="en-US" sz="2400" b="1" dirty="0" smtClean="0">
              <a:solidFill>
                <a:schemeClr val="tx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Tx/>
              <a:buSzPct val="100000"/>
              <a:buFont typeface="Wingdings" pitchFamily="2" charset="2"/>
              <a:buChar char="Ø"/>
            </a:pPr>
            <a:r>
              <a:rPr lang="en-US" sz="24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Characterize mine water </a:t>
            </a:r>
            <a:r>
              <a:rPr lang="en-US" sz="2400" b="1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flowpaths</a:t>
            </a:r>
            <a:r>
              <a:rPr lang="en-US" sz="24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contribution to St. Louis tunnel</a:t>
            </a:r>
          </a:p>
          <a:p>
            <a:pPr>
              <a:buClrTx/>
              <a:buSzPct val="100000"/>
              <a:buFont typeface="Wingdings" pitchFamily="2" charset="2"/>
              <a:buChar char="Ø"/>
            </a:pPr>
            <a:endParaRPr lang="en-US" b="1" dirty="0" smtClean="0">
              <a:solidFill>
                <a:schemeClr val="tx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Tx/>
              <a:buSzPct val="100000"/>
              <a:buFont typeface="Wingdings" pitchFamily="2" charset="2"/>
              <a:buChar char="Ø"/>
            </a:pPr>
            <a:r>
              <a:rPr lang="en-US" sz="24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Determine flow and chemistry of Silver creek and mine water </a:t>
            </a:r>
            <a:endParaRPr lang="en-US" sz="2400" b="1" dirty="0">
              <a:solidFill>
                <a:schemeClr val="tx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latin typeface="Corbel" pitchFamily="34" charset="0"/>
              </a:rPr>
              <a:t>Chemical / isotopic analysis</a:t>
            </a:r>
          </a:p>
          <a:p>
            <a:r>
              <a:rPr lang="en-US" sz="3200" b="1" dirty="0" smtClean="0">
                <a:solidFill>
                  <a:srgbClr val="FFFF00"/>
                </a:solidFill>
                <a:latin typeface="Corbel" pitchFamily="34" charset="0"/>
              </a:rPr>
              <a:t>Stream Tracer studies</a:t>
            </a:r>
          </a:p>
          <a:p>
            <a:r>
              <a:rPr lang="en-US" sz="3200" b="1" dirty="0" smtClean="0">
                <a:solidFill>
                  <a:srgbClr val="FFFF00"/>
                </a:solidFill>
                <a:latin typeface="Corbel" pitchFamily="34" charset="0"/>
              </a:rPr>
              <a:t>Mine workings tracer studies</a:t>
            </a:r>
          </a:p>
        </p:txBody>
      </p:sp>
      <p:pic>
        <p:nvPicPr>
          <p:cNvPr id="6" name="Picture 5" descr="C:\Documents and Settings\Mwireman\Local Settings\Temporary Internet Files\Content.IE5\O2NABW4R\MC900287128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00" y="5029200"/>
            <a:ext cx="1642533" cy="160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>
            <a:noAutofit/>
          </a:bodyPr>
          <a:lstStyle/>
          <a:p>
            <a:r>
              <a:rPr lang="en-US" sz="3600" b="1" u="sng" cap="small" dirty="0" smtClean="0">
                <a:solidFill>
                  <a:srgbClr val="FFFF00"/>
                </a:solidFill>
                <a:latin typeface="Corbel" pitchFamily="34" charset="0"/>
              </a:rPr>
              <a:t>WATER CHEMISTRY / METALS LOADING</a:t>
            </a:r>
            <a:endParaRPr lang="en-US" sz="3600" b="1" u="sng" cap="small" dirty="0">
              <a:solidFill>
                <a:srgbClr val="FFFF00"/>
              </a:solidFill>
              <a:latin typeface="Corbe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86400"/>
          </a:xfrm>
        </p:spPr>
        <p:txBody>
          <a:bodyPr>
            <a:normAutofit lnSpcReduction="10000"/>
          </a:bodyPr>
          <a:lstStyle/>
          <a:p>
            <a:endParaRPr lang="en-US" sz="2800" b="1" dirty="0" smtClean="0">
              <a:latin typeface="Corbel" pitchFamily="34" charset="0"/>
            </a:endParaRPr>
          </a:p>
          <a:p>
            <a:pPr marL="342900" lvl="1" indent="-342900">
              <a:buFont typeface="Wingdings" pitchFamily="2" charset="2"/>
              <a:buChar char="§"/>
            </a:pPr>
            <a:r>
              <a:rPr lang="en-US" b="1" dirty="0" smtClean="0">
                <a:latin typeface="Corbel" pitchFamily="34" charset="0"/>
              </a:rPr>
              <a:t>St. Louis tunnel portal discharge </a:t>
            </a:r>
          </a:p>
          <a:p>
            <a:pPr>
              <a:buFont typeface="Wingdings" pitchFamily="2" charset="2"/>
              <a:buChar char="§"/>
            </a:pPr>
            <a:r>
              <a:rPr lang="en-US" sz="2800" b="1" dirty="0" smtClean="0">
                <a:latin typeface="Corbel" pitchFamily="34" charset="0"/>
              </a:rPr>
              <a:t>Silver Creek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rgbClr val="FFFF00"/>
                </a:solidFill>
                <a:latin typeface="Corbel" pitchFamily="34" charset="0"/>
              </a:rPr>
              <a:t>Time series at SC-493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rgbClr val="FFFF00"/>
                </a:solidFill>
                <a:latin typeface="Corbel" pitchFamily="34" charset="0"/>
              </a:rPr>
              <a:t>Synoptic along entire study reach (SC-106- SC-1131)</a:t>
            </a:r>
          </a:p>
          <a:p>
            <a:pPr>
              <a:buFont typeface="Wingdings" pitchFamily="2" charset="2"/>
              <a:buChar char="§"/>
            </a:pPr>
            <a:r>
              <a:rPr lang="en-US" sz="2800" b="1" dirty="0" smtClean="0">
                <a:latin typeface="Corbel" pitchFamily="34" charset="0"/>
              </a:rPr>
              <a:t>Underground – mine waters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rgbClr val="FFFF00"/>
                </a:solidFill>
                <a:latin typeface="Corbel" pitchFamily="34" charset="0"/>
              </a:rPr>
              <a:t>517 Shaft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rgbClr val="FFFF00"/>
                </a:solidFill>
                <a:latin typeface="Corbel" pitchFamily="34" charset="0"/>
              </a:rPr>
              <a:t>Pipe discharge to 517 shaft access tunnel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rgbClr val="FFFF00"/>
                </a:solidFill>
                <a:latin typeface="Corbel" pitchFamily="34" charset="0"/>
              </a:rPr>
              <a:t>Blaine tunnel pool and discharge from a raise from above Blaine level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rgbClr val="FFFF00"/>
                </a:solidFill>
                <a:latin typeface="Corbel" pitchFamily="34" charset="0"/>
              </a:rPr>
              <a:t>Argentine tunnel – above Blaine level</a:t>
            </a:r>
          </a:p>
          <a:p>
            <a:pPr>
              <a:buFont typeface="Wingdings" pitchFamily="2" charset="2"/>
              <a:buChar char="§"/>
            </a:pPr>
            <a:r>
              <a:rPr lang="en-US" sz="2800" b="1" dirty="0" smtClean="0">
                <a:latin typeface="Corbel" pitchFamily="34" charset="0"/>
              </a:rPr>
              <a:t>Argentine tails seep</a:t>
            </a:r>
          </a:p>
          <a:p>
            <a:pPr lvl="1">
              <a:buFont typeface="Wingdings" pitchFamily="2" charset="2"/>
              <a:buChar char="§"/>
            </a:pPr>
            <a:endParaRPr lang="en-US" b="1" dirty="0" smtClean="0">
              <a:solidFill>
                <a:srgbClr val="FFFF00"/>
              </a:solidFill>
              <a:latin typeface="Corbel" pitchFamily="34" charset="0"/>
            </a:endParaRPr>
          </a:p>
          <a:p>
            <a:pPr lvl="1">
              <a:buFont typeface="Wingdings" pitchFamily="2" charset="2"/>
              <a:buChar char="§"/>
            </a:pPr>
            <a:endParaRPr lang="en-US" b="1" dirty="0">
              <a:solidFill>
                <a:srgbClr val="FFFF00"/>
              </a:solidFill>
              <a:latin typeface="Corbe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>
                <a:solidFill>
                  <a:srgbClr val="FFFF00"/>
                </a:solidFill>
                <a:latin typeface="Corbel" pitchFamily="34" charset="0"/>
              </a:rPr>
              <a:t>St. Louis Tunnel</a:t>
            </a:r>
            <a:endParaRPr lang="en-US" b="1" u="sng" dirty="0">
              <a:solidFill>
                <a:srgbClr val="FFFF00"/>
              </a:solidFill>
              <a:latin typeface="Corbel" pitchFamily="34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1"/>
          </p:nvPr>
        </p:nvGraphicFramePr>
        <p:xfrm>
          <a:off x="152400" y="3444239"/>
          <a:ext cx="3657600" cy="30170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3800"/>
                <a:gridCol w="1193800"/>
                <a:gridCol w="1270000"/>
              </a:tblGrid>
              <a:tr h="822533">
                <a:tc>
                  <a:txBody>
                    <a:bodyPr/>
                    <a:lstStyle/>
                    <a:p>
                      <a:r>
                        <a:rPr lang="en-US" sz="1600" u="sng" dirty="0" smtClean="0">
                          <a:solidFill>
                            <a:srgbClr val="FFFF00"/>
                          </a:solidFill>
                          <a:latin typeface="Corbel" pitchFamily="34" charset="0"/>
                        </a:rPr>
                        <a:t>Parameter</a:t>
                      </a:r>
                    </a:p>
                    <a:p>
                      <a:r>
                        <a:rPr lang="en-US" sz="1400" dirty="0" smtClean="0">
                          <a:latin typeface="Corbel" pitchFamily="34" charset="0"/>
                        </a:rPr>
                        <a:t>(dissolved</a:t>
                      </a:r>
                      <a:r>
                        <a:rPr lang="en-US" sz="1400" baseline="0" dirty="0" smtClean="0">
                          <a:latin typeface="Corbel" pitchFamily="34" charset="0"/>
                        </a:rPr>
                        <a:t> )</a:t>
                      </a:r>
                    </a:p>
                    <a:p>
                      <a:r>
                        <a:rPr lang="en-US" sz="1400" baseline="0" dirty="0" smtClean="0">
                          <a:latin typeface="Corbel" pitchFamily="34" charset="0"/>
                        </a:rPr>
                        <a:t>(</a:t>
                      </a:r>
                      <a:r>
                        <a:rPr lang="en-US" sz="1400" baseline="0" dirty="0" err="1" smtClean="0">
                          <a:latin typeface="Corbel" pitchFamily="34" charset="0"/>
                        </a:rPr>
                        <a:t>ug</a:t>
                      </a:r>
                      <a:r>
                        <a:rPr lang="en-US" sz="1400" baseline="0" dirty="0" smtClean="0">
                          <a:latin typeface="Corbel" pitchFamily="34" charset="0"/>
                        </a:rPr>
                        <a:t>/l)</a:t>
                      </a:r>
                      <a:endParaRPr lang="en-US" sz="1400" dirty="0"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00"/>
                          </a:solidFill>
                          <a:latin typeface="Corbel" pitchFamily="34" charset="0"/>
                        </a:rPr>
                        <a:t>June 2011</a:t>
                      </a:r>
                      <a:endParaRPr lang="en-US" dirty="0">
                        <a:solidFill>
                          <a:srgbClr val="FFFF00"/>
                        </a:solidFill>
                        <a:latin typeface="Corbe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00"/>
                          </a:solidFill>
                          <a:latin typeface="Corbel" pitchFamily="34" charset="0"/>
                        </a:rPr>
                        <a:t>October 2011</a:t>
                      </a:r>
                      <a:endParaRPr lang="en-US" dirty="0">
                        <a:solidFill>
                          <a:srgbClr val="FFFF00"/>
                        </a:solidFill>
                        <a:latin typeface="Corbel" pitchFamily="34" charset="0"/>
                      </a:endParaRPr>
                    </a:p>
                  </a:txBody>
                  <a:tcPr/>
                </a:tc>
              </a:tr>
              <a:tr h="282011">
                <a:tc>
                  <a:txBody>
                    <a:bodyPr/>
                    <a:lstStyle/>
                    <a:p>
                      <a:r>
                        <a:rPr lang="en-US" dirty="0" smtClean="0"/>
                        <a:t>pH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7.4</a:t>
                      </a:r>
                      <a:endParaRPr lang="en-US" dirty="0"/>
                    </a:p>
                  </a:txBody>
                  <a:tcPr/>
                </a:tc>
              </a:tr>
              <a:tr h="282011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17.5</a:t>
                      </a:r>
                      <a:endParaRPr lang="en-US" dirty="0"/>
                    </a:p>
                  </a:txBody>
                  <a:tcPr/>
                </a:tc>
              </a:tr>
              <a:tr h="282011">
                <a:tc>
                  <a:txBody>
                    <a:bodyPr/>
                    <a:lstStyle/>
                    <a:p>
                      <a:r>
                        <a:rPr lang="en-US" dirty="0" smtClean="0"/>
                        <a:t>Cu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55.2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5.0  U</a:t>
                      </a:r>
                      <a:endParaRPr lang="en-US" dirty="0"/>
                    </a:p>
                  </a:txBody>
                  <a:tcPr/>
                </a:tc>
              </a:tr>
              <a:tr h="282011">
                <a:tc>
                  <a:txBody>
                    <a:bodyPr/>
                    <a:lstStyle/>
                    <a:p>
                      <a:r>
                        <a:rPr lang="en-US" dirty="0" smtClean="0"/>
                        <a:t>Fe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445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1090</a:t>
                      </a:r>
                      <a:endParaRPr lang="en-US" dirty="0"/>
                    </a:p>
                  </a:txBody>
                  <a:tcPr/>
                </a:tc>
              </a:tr>
              <a:tr h="282011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1.0 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1.0 U</a:t>
                      </a:r>
                      <a:endParaRPr lang="en-US" dirty="0"/>
                    </a:p>
                  </a:txBody>
                  <a:tcPr/>
                </a:tc>
              </a:tr>
              <a:tr h="282011">
                <a:tc>
                  <a:txBody>
                    <a:bodyPr/>
                    <a:lstStyle/>
                    <a:p>
                      <a:r>
                        <a:rPr lang="en-US" dirty="0" smtClean="0"/>
                        <a:t>Zn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10,200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3810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72242" y="2590799"/>
            <a:ext cx="5146242" cy="3124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4343400" y="3124200"/>
            <a:ext cx="2971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Corbel" pitchFamily="34" charset="0"/>
              </a:rPr>
              <a:t>DR-G - Delores River</a:t>
            </a:r>
          </a:p>
          <a:p>
            <a:r>
              <a:rPr lang="en-US" sz="1400" b="1" dirty="0" smtClean="0">
                <a:solidFill>
                  <a:schemeClr val="bg1"/>
                </a:solidFill>
                <a:latin typeface="Corbel" pitchFamily="34" charset="0"/>
              </a:rPr>
              <a:t>DR-6 – Pond outfall</a:t>
            </a:r>
            <a:endParaRPr lang="en-US" sz="1400" b="1" dirty="0">
              <a:solidFill>
                <a:schemeClr val="bg1"/>
              </a:solidFill>
              <a:latin typeface="Corbe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" y="2667000"/>
            <a:ext cx="32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latin typeface="Corbel" pitchFamily="34" charset="0"/>
              </a:rPr>
              <a:t>Portal discharge chemistry (DR-3)</a:t>
            </a:r>
            <a:endParaRPr lang="en-US" sz="2000" b="1" dirty="0">
              <a:solidFill>
                <a:srgbClr val="FFFF00"/>
              </a:solidFill>
              <a:latin typeface="Corbe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0" y="2133600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Corbel" pitchFamily="34" charset="0"/>
              </a:rPr>
              <a:t>Portal discharge vs. Delores River flow</a:t>
            </a:r>
            <a:endParaRPr lang="en-US" b="1" dirty="0">
              <a:solidFill>
                <a:srgbClr val="FFFF00"/>
              </a:solidFill>
              <a:latin typeface="Corbel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226" name="Object 2"/>
          <p:cNvGraphicFramePr>
            <a:graphicFrameLocks noChangeAspect="1"/>
          </p:cNvGraphicFramePr>
          <p:nvPr/>
        </p:nvGraphicFramePr>
        <p:xfrm>
          <a:off x="0" y="0"/>
          <a:ext cx="9041092" cy="6858000"/>
        </p:xfrm>
        <a:graphic>
          <a:graphicData uri="http://schemas.openxmlformats.org/presentationml/2006/ole">
            <p:oleObj spid="_x0000_s52226" name="Acrobat Document" r:id="rId3" imgW="10327320" imgH="6664680" progId="AcroExch.Document.7">
              <p:embed/>
            </p:oleObj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143000" y="685800"/>
            <a:ext cx="586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                                   suspected loss reach below SC-106</a:t>
            </a:r>
            <a:endParaRPr lang="en-US" b="1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6248400" y="990600"/>
            <a:ext cx="914400" cy="2286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28600" y="3048000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Approx location of Argentine  seep</a:t>
            </a:r>
            <a:endParaRPr lang="en-US" b="1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1447800" y="3733800"/>
            <a:ext cx="152400" cy="7620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981200" y="5791200"/>
            <a:ext cx="449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Corbel" pitchFamily="34" charset="0"/>
              </a:rPr>
              <a:t>        </a:t>
            </a:r>
            <a:r>
              <a:rPr lang="en-US" sz="2000" b="1" dirty="0" smtClean="0">
                <a:solidFill>
                  <a:srgbClr val="FF0000"/>
                </a:solidFill>
                <a:latin typeface="Corbel" pitchFamily="34" charset="0"/>
              </a:rPr>
              <a:t>Water chemistry – Silver Creek</a:t>
            </a:r>
            <a:endParaRPr lang="en-US" sz="2000" b="1" dirty="0">
              <a:solidFill>
                <a:srgbClr val="FF0000"/>
              </a:solidFill>
              <a:latin typeface="Corbe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28600" y="3733800"/>
            <a:ext cx="3505200" cy="297180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152400"/>
            <a:ext cx="2598964" cy="2798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228600"/>
            <a:ext cx="3094410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02452" y="3657600"/>
            <a:ext cx="2622348" cy="2756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1289"/>
            <a:ext cx="6400800" cy="6835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1219200"/>
            <a:ext cx="4551362" cy="3177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219200"/>
            <a:ext cx="4096920" cy="319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4648200"/>
            <a:ext cx="2667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Argentine tunnel (</a:t>
            </a:r>
            <a:r>
              <a:rPr lang="en-US" b="1" u="sng" dirty="0" err="1" smtClean="0"/>
              <a:t>ug</a:t>
            </a:r>
            <a:r>
              <a:rPr lang="en-US" b="1" u="sng" dirty="0" smtClean="0"/>
              <a:t>/l)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Cu-349,000 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Zn – 2,460,000</a:t>
            </a:r>
          </a:p>
          <a:p>
            <a:r>
              <a:rPr lang="en-US" b="1" dirty="0" err="1" smtClean="0">
                <a:solidFill>
                  <a:srgbClr val="FFFF00"/>
                </a:solidFill>
              </a:rPr>
              <a:t>Mn</a:t>
            </a:r>
            <a:r>
              <a:rPr lang="en-US" b="1" dirty="0" smtClean="0">
                <a:solidFill>
                  <a:srgbClr val="FFFF00"/>
                </a:solidFill>
              </a:rPr>
              <a:t> – 294,000</a:t>
            </a:r>
          </a:p>
          <a:p>
            <a:r>
              <a:rPr lang="en-US" b="1" dirty="0" err="1" smtClean="0">
                <a:solidFill>
                  <a:srgbClr val="FFFF00"/>
                </a:solidFill>
              </a:rPr>
              <a:t>Pb</a:t>
            </a:r>
            <a:r>
              <a:rPr lang="en-US" b="1" dirty="0" smtClean="0">
                <a:solidFill>
                  <a:srgbClr val="FFFF00"/>
                </a:solidFill>
              </a:rPr>
              <a:t> – 239,000</a:t>
            </a:r>
          </a:p>
          <a:p>
            <a:r>
              <a:rPr lang="en-US" b="1" dirty="0" err="1" smtClean="0">
                <a:solidFill>
                  <a:srgbClr val="FFFF00"/>
                </a:solidFill>
              </a:rPr>
              <a:t>Cd</a:t>
            </a:r>
            <a:r>
              <a:rPr lang="en-US" b="1" dirty="0" smtClean="0">
                <a:solidFill>
                  <a:srgbClr val="FFFF00"/>
                </a:solidFill>
              </a:rPr>
              <a:t> -12,000 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pH –  2 - 2.5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57800" y="1752600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pH 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2-2.5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956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pH 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2-2.5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800" y="381000"/>
            <a:ext cx="769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Corbel" pitchFamily="34" charset="0"/>
              </a:rPr>
              <a:t>		</a:t>
            </a:r>
            <a:r>
              <a:rPr lang="en-US" sz="2800" b="1" u="sng" dirty="0" smtClean="0">
                <a:solidFill>
                  <a:srgbClr val="FFFF00"/>
                </a:solidFill>
                <a:latin typeface="Corbel" pitchFamily="34" charset="0"/>
              </a:rPr>
              <a:t>MINE WATER CHEMISTRY</a:t>
            </a:r>
            <a:endParaRPr lang="en-US" sz="2800" b="1" u="sng" dirty="0">
              <a:solidFill>
                <a:srgbClr val="FFFF00"/>
              </a:solidFill>
              <a:latin typeface="Corbe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62400" y="4724400"/>
            <a:ext cx="35814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cap="small" dirty="0" smtClean="0">
                <a:solidFill>
                  <a:srgbClr val="FFFF00"/>
                </a:solidFill>
                <a:latin typeface="Corbel" pitchFamily="34" charset="0"/>
              </a:rPr>
              <a:t>517 tunnel pipe - bedrock </a:t>
            </a:r>
            <a:r>
              <a:rPr lang="en-US" sz="1600" b="1" u="sng" cap="small" dirty="0" err="1" smtClean="0">
                <a:solidFill>
                  <a:srgbClr val="FFFF00"/>
                </a:solidFill>
                <a:latin typeface="Corbel" pitchFamily="34" charset="0"/>
              </a:rPr>
              <a:t>gw</a:t>
            </a:r>
            <a:r>
              <a:rPr lang="en-US" sz="1600" b="1" u="sng" cap="small" dirty="0" smtClean="0">
                <a:solidFill>
                  <a:srgbClr val="FFFF00"/>
                </a:solidFill>
                <a:latin typeface="Corbel" pitchFamily="34" charset="0"/>
              </a:rPr>
              <a:t>??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Cu-0.5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Zn – 10.8</a:t>
            </a:r>
          </a:p>
          <a:p>
            <a:r>
              <a:rPr lang="en-US" b="1" dirty="0" err="1" smtClean="0">
                <a:solidFill>
                  <a:srgbClr val="FFFF00"/>
                </a:solidFill>
              </a:rPr>
              <a:t>Mn</a:t>
            </a:r>
            <a:r>
              <a:rPr lang="en-US" b="1" dirty="0" smtClean="0">
                <a:solidFill>
                  <a:srgbClr val="FFFF00"/>
                </a:solidFill>
              </a:rPr>
              <a:t> – 1.0</a:t>
            </a:r>
          </a:p>
          <a:p>
            <a:r>
              <a:rPr lang="en-US" b="1" dirty="0" err="1" smtClean="0">
                <a:solidFill>
                  <a:srgbClr val="FFFF00"/>
                </a:solidFill>
              </a:rPr>
              <a:t>Pb</a:t>
            </a:r>
            <a:r>
              <a:rPr lang="en-US" b="1" dirty="0" smtClean="0">
                <a:solidFill>
                  <a:srgbClr val="FFFF00"/>
                </a:solidFill>
              </a:rPr>
              <a:t> – 0.14</a:t>
            </a:r>
          </a:p>
          <a:p>
            <a:r>
              <a:rPr lang="en-US" b="1" dirty="0" err="1" smtClean="0">
                <a:solidFill>
                  <a:srgbClr val="FFFF00"/>
                </a:solidFill>
              </a:rPr>
              <a:t>Cd</a:t>
            </a:r>
            <a:r>
              <a:rPr lang="en-US" b="1" dirty="0" smtClean="0">
                <a:solidFill>
                  <a:srgbClr val="FFFF00"/>
                </a:solidFill>
              </a:rPr>
              <a:t> -0.1</a:t>
            </a:r>
            <a:endParaRPr lang="en-US" b="1" dirty="0" smtClean="0">
              <a:solidFill>
                <a:srgbClr val="FFFF00"/>
              </a:solidFill>
              <a:latin typeface="Corbel" pitchFamily="34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b="1" u="sng" dirty="0" smtClean="0">
                <a:solidFill>
                  <a:srgbClr val="002060"/>
                </a:solidFill>
              </a:rPr>
              <a:t>Argentine seep chemistry</a:t>
            </a:r>
            <a:endParaRPr lang="en-US" b="1" u="sng" dirty="0">
              <a:solidFill>
                <a:srgbClr val="002060"/>
              </a:solidFill>
            </a:endParaRP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half" idx="4294967295"/>
          </p:nvPr>
        </p:nvGraphicFramePr>
        <p:xfrm>
          <a:off x="304800" y="1600200"/>
          <a:ext cx="3276600" cy="3129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2200"/>
                <a:gridCol w="1092200"/>
                <a:gridCol w="1092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Parameter</a:t>
                      </a:r>
                    </a:p>
                    <a:p>
                      <a:r>
                        <a:rPr lang="en-US" sz="1200" dirty="0" smtClean="0"/>
                        <a:t>(dissolved)</a:t>
                      </a:r>
                    </a:p>
                    <a:p>
                      <a:r>
                        <a:rPr lang="en-US" sz="1200" dirty="0" smtClean="0"/>
                        <a:t>(</a:t>
                      </a:r>
                      <a:r>
                        <a:rPr lang="en-US" sz="1200" dirty="0" err="1" smtClean="0"/>
                        <a:t>ug</a:t>
                      </a:r>
                      <a:r>
                        <a:rPr lang="en-US" sz="1200" dirty="0" smtClean="0"/>
                        <a:t>/l)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June 2011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October</a:t>
                      </a:r>
                    </a:p>
                    <a:p>
                      <a:r>
                        <a:rPr lang="en-US" dirty="0" smtClean="0"/>
                        <a:t>2011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7.8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7.8</a:t>
                      </a:r>
                      <a:endParaRPr lang="en-US" sz="1600" dirty="0"/>
                    </a:p>
                  </a:txBody>
                  <a:tcPr/>
                </a:tc>
              </a:tr>
              <a:tr h="360680">
                <a:tc>
                  <a:txBody>
                    <a:bodyPr/>
                    <a:lstStyle/>
                    <a:p>
                      <a:r>
                        <a:rPr lang="en-US" dirty="0" smtClean="0"/>
                        <a:t>Cu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5.00 U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2.50 U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1.00 U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1.00 U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1.00 U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1.18 J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1000 U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1000 U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Zn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3780 </a:t>
                      </a:r>
                      <a:r>
                        <a:rPr lang="en-US" sz="1600" dirty="0" err="1" smtClean="0"/>
                        <a:t>ug</a:t>
                      </a:r>
                      <a:r>
                        <a:rPr lang="en-US" sz="1600" dirty="0" smtClean="0"/>
                        <a:t>/l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3810 </a:t>
                      </a:r>
                      <a:r>
                        <a:rPr lang="en-US" sz="1600" dirty="0" err="1" smtClean="0"/>
                        <a:t>ug</a:t>
                      </a:r>
                      <a:r>
                        <a:rPr lang="en-US" sz="1600" dirty="0" smtClean="0"/>
                        <a:t>/l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6"/>
          <p:cNvPicPr/>
          <p:nvPr/>
        </p:nvPicPr>
        <p:blipFill>
          <a:blip r:embed="rId2" cstate="email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4724400" y="4343400"/>
            <a:ext cx="3505200" cy="2514600"/>
          </a:xfrm>
          <a:prstGeom prst="rect">
            <a:avLst/>
          </a:prstGeom>
        </p:spPr>
      </p:pic>
      <p:pic>
        <p:nvPicPr>
          <p:cNvPr id="1648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1219200"/>
            <a:ext cx="4298203" cy="2926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C:\Documents and Settings\Mwireman\Local Settings\Temporary Internet Files\Content.IE5\Q58IKUMB\MC900236594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5181600"/>
            <a:ext cx="1426159" cy="14932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 noGrp="1"/>
          </p:cNvGraphicFramePr>
          <p:nvPr/>
        </p:nvGraphicFramePr>
        <p:xfrm>
          <a:off x="300181" y="557068"/>
          <a:ext cx="8543637" cy="5743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010400" y="1371600"/>
            <a:ext cx="160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SW &amp; mine waters are a mixture of snow &amp; rain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US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RICO MINING DISTRICT</a:t>
            </a:r>
            <a:endParaRPr lang="en-US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DSCN328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1524000"/>
            <a:ext cx="4038600" cy="4648200"/>
          </a:xfrm>
        </p:spPr>
      </p:pic>
      <p:pic>
        <p:nvPicPr>
          <p:cNvPr id="13316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524000"/>
            <a:ext cx="4038600" cy="459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066800" y="2438400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San Juan Mountains</a:t>
            </a:r>
            <a:endParaRPr lang="en-US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209800" y="2971800"/>
            <a:ext cx="990600" cy="114300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81000" y="4648200"/>
            <a:ext cx="6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Utah</a:t>
            </a:r>
            <a:endParaRPr lang="en-US" sz="14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71600" y="56388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Delores River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1981200" y="4724400"/>
            <a:ext cx="152400" cy="762000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66800" y="6019800"/>
            <a:ext cx="2895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New Mexico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66800" y="35814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Rico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600200" y="3886200"/>
            <a:ext cx="914400" cy="457200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38200" y="121920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         Southwest Colorado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1676400" y="1600200"/>
            <a:ext cx="2438400" cy="3429000"/>
          </a:xfrm>
          <a:prstGeom prst="line">
            <a:avLst/>
          </a:prstGeom>
          <a:ln w="28575">
            <a:solidFill>
              <a:schemeClr val="bg1"/>
            </a:solidFill>
          </a:ln>
          <a:effectLst>
            <a:outerShdw blurRad="50800" dist="50800" dir="5400000" algn="ctr" rotWithShape="0">
              <a:schemeClr val="bg2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276600" y="29718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Corbel" pitchFamily="34" charset="0"/>
              </a:rPr>
              <a:t>Colorado </a:t>
            </a:r>
          </a:p>
          <a:p>
            <a:r>
              <a:rPr lang="en-US" sz="1600" b="1" dirty="0" smtClean="0">
                <a:solidFill>
                  <a:schemeClr val="bg1"/>
                </a:solidFill>
                <a:latin typeface="Corbel" pitchFamily="34" charset="0"/>
              </a:rPr>
              <a:t>mineral belt</a:t>
            </a:r>
            <a:endParaRPr lang="en-US" sz="1600" b="1" dirty="0">
              <a:solidFill>
                <a:schemeClr val="bg1"/>
              </a:solidFill>
              <a:latin typeface="Corbel" pitchFamily="34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3124200" y="3048000"/>
            <a:ext cx="304800" cy="292388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 noGrp="1"/>
          </p:cNvGraphicFramePr>
          <p:nvPr/>
        </p:nvGraphicFramePr>
        <p:xfrm>
          <a:off x="838200" y="304800"/>
          <a:ext cx="7208610" cy="632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52400" y="5715000"/>
            <a:ext cx="899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endParaRPr lang="en-US" sz="1400" b="1" dirty="0" smtClean="0">
              <a:latin typeface="Corbel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1400" b="1" dirty="0" smtClean="0">
                <a:solidFill>
                  <a:srgbClr val="0070C0"/>
                </a:solidFill>
                <a:latin typeface="Corbel" pitchFamily="34" charset="0"/>
              </a:rPr>
              <a:t>St. Louis tunnel – well mixed </a:t>
            </a:r>
            <a:r>
              <a:rPr lang="en-US" sz="1400" b="1" dirty="0" err="1" smtClean="0">
                <a:solidFill>
                  <a:srgbClr val="0070C0"/>
                </a:solidFill>
                <a:latin typeface="Corbel" pitchFamily="34" charset="0"/>
              </a:rPr>
              <a:t>gw</a:t>
            </a:r>
            <a:r>
              <a:rPr lang="en-US" sz="1400" b="1" dirty="0" smtClean="0">
                <a:solidFill>
                  <a:srgbClr val="0070C0"/>
                </a:solidFill>
                <a:latin typeface="Corbel" pitchFamily="34" charset="0"/>
              </a:rPr>
              <a:t> source</a:t>
            </a:r>
          </a:p>
          <a:p>
            <a:pPr>
              <a:buFont typeface="Wingdings" pitchFamily="2" charset="2"/>
              <a:buChar char="§"/>
            </a:pPr>
            <a:r>
              <a:rPr lang="en-US" sz="1400" b="1" dirty="0" err="1" smtClean="0">
                <a:solidFill>
                  <a:srgbClr val="0070C0"/>
                </a:solidFill>
                <a:latin typeface="Corbel" pitchFamily="34" charset="0"/>
              </a:rPr>
              <a:t>Minewaters</a:t>
            </a:r>
            <a:r>
              <a:rPr lang="en-US" sz="1400" b="1" dirty="0" smtClean="0">
                <a:solidFill>
                  <a:srgbClr val="0070C0"/>
                </a:solidFill>
                <a:latin typeface="Corbel" pitchFamily="34" charset="0"/>
              </a:rPr>
              <a:t> more depleted in Oct. suggests</a:t>
            </a:r>
          </a:p>
          <a:p>
            <a:r>
              <a:rPr lang="en-US" sz="1400" b="1" dirty="0" smtClean="0">
                <a:solidFill>
                  <a:srgbClr val="0070C0"/>
                </a:solidFill>
                <a:latin typeface="Corbel" pitchFamily="34" charset="0"/>
              </a:rPr>
              <a:t>   </a:t>
            </a:r>
            <a:r>
              <a:rPr lang="en-US" sz="1400" b="1" dirty="0" err="1" smtClean="0">
                <a:solidFill>
                  <a:srgbClr val="0070C0"/>
                </a:solidFill>
                <a:latin typeface="Corbel" pitchFamily="34" charset="0"/>
              </a:rPr>
              <a:t>gw</a:t>
            </a:r>
            <a:r>
              <a:rPr lang="en-US" sz="1400" b="1" dirty="0" smtClean="0">
                <a:solidFill>
                  <a:srgbClr val="0070C0"/>
                </a:solidFill>
                <a:latin typeface="Corbel" pitchFamily="34" charset="0"/>
              </a:rPr>
              <a:t> </a:t>
            </a:r>
            <a:r>
              <a:rPr lang="en-US" sz="1400" b="1" dirty="0" err="1" smtClean="0">
                <a:solidFill>
                  <a:srgbClr val="0070C0"/>
                </a:solidFill>
                <a:latin typeface="Corbel" pitchFamily="34" charset="0"/>
              </a:rPr>
              <a:t>baseflow</a:t>
            </a:r>
            <a:r>
              <a:rPr lang="en-US" sz="1400" b="1" dirty="0" smtClean="0">
                <a:solidFill>
                  <a:srgbClr val="0070C0"/>
                </a:solidFill>
                <a:latin typeface="Corbel" pitchFamily="34" charset="0"/>
              </a:rPr>
              <a:t> is from snowmelt</a:t>
            </a:r>
            <a:endParaRPr lang="en-US" sz="1400" b="1" dirty="0">
              <a:solidFill>
                <a:srgbClr val="0070C0"/>
              </a:solidFill>
              <a:latin typeface="Corbe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81600" y="5791200"/>
            <a:ext cx="3200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1400" b="1" dirty="0" smtClean="0">
                <a:solidFill>
                  <a:srgbClr val="0070C0"/>
                </a:solidFill>
                <a:latin typeface="Corbel" pitchFamily="34" charset="0"/>
              </a:rPr>
              <a:t>June SC sample – snow dominated</a:t>
            </a:r>
          </a:p>
          <a:p>
            <a:pPr>
              <a:buFont typeface="Wingdings" pitchFamily="2" charset="2"/>
              <a:buChar char="§"/>
            </a:pPr>
            <a:r>
              <a:rPr lang="en-US" sz="1400" b="1" dirty="0" smtClean="0">
                <a:solidFill>
                  <a:srgbClr val="0070C0"/>
                </a:solidFill>
                <a:latin typeface="Corbel" pitchFamily="34" charset="0"/>
              </a:rPr>
              <a:t>517, Blaine &amp; seep similar to Silver Creek - indicates similar source of water</a:t>
            </a:r>
          </a:p>
          <a:p>
            <a:endParaRPr lang="en-US" sz="1400" b="1" dirty="0" smtClean="0">
              <a:solidFill>
                <a:srgbClr val="0070C0"/>
              </a:solidFill>
              <a:latin typeface="Corbel" pitchFamily="34" charset="0"/>
            </a:endParaRPr>
          </a:p>
          <a:p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</p:nvPr>
        </p:nvGraphicFramePr>
        <p:xfrm>
          <a:off x="533400" y="380999"/>
          <a:ext cx="8001000" cy="4648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57200" y="4572000"/>
            <a:ext cx="807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dirty="0" smtClean="0"/>
              <a:t>Relatively new water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No bomb spike water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No old water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Residence time in </a:t>
            </a:r>
            <a:r>
              <a:rPr lang="en-US" dirty="0" err="1" smtClean="0"/>
              <a:t>gw</a:t>
            </a:r>
            <a:r>
              <a:rPr lang="en-US" dirty="0" smtClean="0"/>
              <a:t> / mine water flow system is few years  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b="1" dirty="0" smtClean="0">
                <a:solidFill>
                  <a:srgbClr val="FFFF00"/>
                </a:solidFill>
                <a:effectLst/>
                <a:latin typeface="Corbel" pitchFamily="34" charset="0"/>
              </a:rPr>
              <a:t>Silver Creek - Stream tracing</a:t>
            </a:r>
            <a:br>
              <a:rPr lang="en-US" sz="4400" b="1" dirty="0" smtClean="0">
                <a:solidFill>
                  <a:srgbClr val="FFFF00"/>
                </a:solidFill>
                <a:effectLst/>
                <a:latin typeface="Corbel" pitchFamily="34" charset="0"/>
              </a:rPr>
            </a:br>
            <a:r>
              <a:rPr lang="en-US" sz="3100" b="1" dirty="0" smtClean="0">
                <a:solidFill>
                  <a:srgbClr val="FFFF00"/>
                </a:solidFill>
                <a:effectLst/>
                <a:latin typeface="Corbel" pitchFamily="34" charset="0"/>
              </a:rPr>
              <a:t>( evaluate loss to mine workings)</a:t>
            </a:r>
            <a:endParaRPr lang="en-US" sz="3100" b="1" dirty="0">
              <a:solidFill>
                <a:srgbClr val="FFFF00"/>
              </a:solidFill>
              <a:effectLst/>
              <a:latin typeface="Corbel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267200" cy="4525963"/>
          </a:xfrm>
        </p:spPr>
        <p:txBody>
          <a:bodyPr>
            <a:normAutofit fontScale="85000" lnSpcReduction="10000"/>
          </a:bodyPr>
          <a:lstStyle/>
          <a:p>
            <a:pPr>
              <a:buClrTx/>
              <a:buSzPct val="100000"/>
              <a:buFont typeface="Wingdings" pitchFamily="2" charset="2"/>
              <a:buChar char="§"/>
            </a:pPr>
            <a:r>
              <a:rPr lang="en-US" b="1" dirty="0" smtClean="0">
                <a:latin typeface="Corbel" pitchFamily="34" charset="0"/>
              </a:rPr>
              <a:t>Stage-discharge relationships at 2 locations – time series of flow</a:t>
            </a:r>
          </a:p>
          <a:p>
            <a:pPr>
              <a:buClrTx/>
              <a:buSzPct val="100000"/>
              <a:buFont typeface="Wingdings" pitchFamily="2" charset="2"/>
              <a:buChar char="§"/>
            </a:pPr>
            <a:endParaRPr lang="en-US" b="1" dirty="0" smtClean="0">
              <a:latin typeface="Corbel" pitchFamily="34" charset="0"/>
            </a:endParaRPr>
          </a:p>
          <a:p>
            <a:pPr>
              <a:buClrTx/>
              <a:buSzPct val="100000"/>
              <a:buFont typeface="Wingdings" pitchFamily="2" charset="2"/>
              <a:buChar char="§"/>
            </a:pPr>
            <a:r>
              <a:rPr lang="en-US" b="1" dirty="0" smtClean="0">
                <a:latin typeface="Corbel" pitchFamily="34" charset="0"/>
              </a:rPr>
              <a:t>Slug  additions to develop point flow estimates above &amp; below suspected loss reach</a:t>
            </a:r>
          </a:p>
          <a:p>
            <a:pPr>
              <a:buClrTx/>
              <a:buSzPct val="100000"/>
              <a:buFont typeface="Wingdings" pitchFamily="2" charset="2"/>
              <a:buChar char="§"/>
            </a:pPr>
            <a:endParaRPr lang="en-US" b="1" dirty="0" smtClean="0">
              <a:latin typeface="Corbel" pitchFamily="34" charset="0"/>
            </a:endParaRPr>
          </a:p>
          <a:p>
            <a:pPr>
              <a:buClrTx/>
              <a:buSzPct val="100000"/>
              <a:buFont typeface="Wingdings" pitchFamily="2" charset="2"/>
              <a:buChar char="§"/>
            </a:pPr>
            <a:r>
              <a:rPr lang="en-US" b="1" dirty="0" smtClean="0">
                <a:latin typeface="Corbel" pitchFamily="34" charset="0"/>
              </a:rPr>
              <a:t>Continuous additions to measure discharge above &amp; below suspected loss reach</a:t>
            </a:r>
            <a:endParaRPr lang="en-US" b="1" dirty="0">
              <a:latin typeface="Corbel" pitchFamily="34" charset="0"/>
            </a:endParaRPr>
          </a:p>
        </p:txBody>
      </p:sp>
      <p:pic>
        <p:nvPicPr>
          <p:cNvPr id="6" name="Content Placeholder 5"/>
          <p:cNvPicPr>
            <a:picLocks noGrp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  </a:ext>
            </a:extLst>
          </a:blip>
          <a:stretch>
            <a:fillRect/>
          </a:stretch>
        </p:blipFill>
        <p:spPr>
          <a:xfrm>
            <a:off x="4343400" y="1828800"/>
            <a:ext cx="4572000" cy="4038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226" name="Object 2"/>
          <p:cNvGraphicFramePr>
            <a:graphicFrameLocks noChangeAspect="1"/>
          </p:cNvGraphicFramePr>
          <p:nvPr/>
        </p:nvGraphicFramePr>
        <p:xfrm>
          <a:off x="0" y="0"/>
          <a:ext cx="9041092" cy="6858000"/>
        </p:xfrm>
        <a:graphic>
          <a:graphicData uri="http://schemas.openxmlformats.org/presentationml/2006/ole">
            <p:oleObj spid="_x0000_s145410" name="Acrobat Document" r:id="rId3" imgW="10327320" imgH="6664680" progId="AcroExch.Document.7">
              <p:embed/>
            </p:oleObj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143000" y="685800"/>
            <a:ext cx="586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                                   suspected loss reach below SC-106</a:t>
            </a:r>
            <a:endParaRPr lang="en-US" b="1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6248400" y="990600"/>
            <a:ext cx="914400" cy="2286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28600" y="3048000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Approx location of Argentine  seep</a:t>
            </a:r>
            <a:endParaRPr lang="en-US" b="1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1447800" y="3733800"/>
            <a:ext cx="152400" cy="7620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sz="3100" dirty="0" smtClean="0">
                <a:solidFill>
                  <a:srgbClr val="FFFF00"/>
                </a:solidFill>
                <a:effectLst/>
                <a:latin typeface="Corbel" pitchFamily="34" charset="0"/>
              </a:rPr>
              <a:t/>
            </a:r>
            <a:br>
              <a:rPr lang="en-US" sz="3100" dirty="0" smtClean="0">
                <a:solidFill>
                  <a:srgbClr val="FFFF00"/>
                </a:solidFill>
                <a:effectLst/>
                <a:latin typeface="Corbel" pitchFamily="34" charset="0"/>
              </a:rPr>
            </a:br>
            <a:r>
              <a:rPr lang="en-US" sz="3600" b="1" dirty="0" smtClean="0">
                <a:solidFill>
                  <a:srgbClr val="FFFF00"/>
                </a:solidFill>
                <a:effectLst/>
                <a:latin typeface="Corbel" pitchFamily="34" charset="0"/>
              </a:rPr>
              <a:t>Silver Creek – Stage discharge relationship</a:t>
            </a:r>
            <a:br>
              <a:rPr lang="en-US" sz="3600" b="1" dirty="0" smtClean="0">
                <a:solidFill>
                  <a:srgbClr val="FFFF00"/>
                </a:solidFill>
                <a:effectLst/>
                <a:latin typeface="Corbel" pitchFamily="34" charset="0"/>
              </a:rPr>
            </a:br>
            <a:r>
              <a:rPr lang="en-US" sz="3100" b="1" dirty="0" smtClean="0">
                <a:solidFill>
                  <a:srgbClr val="FFFF00"/>
                </a:solidFill>
                <a:effectLst/>
                <a:latin typeface="Corbel" pitchFamily="34" charset="0"/>
              </a:rPr>
              <a:t>High flow –June  2011 </a:t>
            </a:r>
            <a:r>
              <a:rPr lang="en-US" sz="6000" dirty="0" smtClean="0">
                <a:solidFill>
                  <a:srgbClr val="FFFF00"/>
                </a:solidFill>
                <a:effectLst/>
                <a:latin typeface="Corbel" pitchFamily="34" charset="0"/>
              </a:rPr>
              <a:t/>
            </a:r>
            <a:br>
              <a:rPr lang="en-US" sz="6000" dirty="0" smtClean="0">
                <a:solidFill>
                  <a:srgbClr val="FFFF00"/>
                </a:solidFill>
                <a:effectLst/>
                <a:latin typeface="Corbel" pitchFamily="34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914400"/>
            <a:ext cx="4495800" cy="5486400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latin typeface="Corbel" pitchFamily="34" charset="0"/>
              </a:rPr>
              <a:t>Rating curves developed @ SC-68 &amp; SC-493 by correlating data from pressure transducers with flow measurements made w/ Marsh –</a:t>
            </a:r>
            <a:r>
              <a:rPr lang="en-US" sz="2000" b="1" dirty="0" err="1" smtClean="0">
                <a:latin typeface="Corbel" pitchFamily="34" charset="0"/>
              </a:rPr>
              <a:t>McBirney</a:t>
            </a:r>
            <a:r>
              <a:rPr lang="en-US" sz="2000" b="1" dirty="0" smtClean="0">
                <a:latin typeface="Corbel" pitchFamily="34" charset="0"/>
              </a:rPr>
              <a:t> flow meter</a:t>
            </a:r>
          </a:p>
          <a:p>
            <a:endParaRPr lang="en-US" sz="2000" b="1" dirty="0" smtClean="0">
              <a:latin typeface="Corbel" pitchFamily="34" charset="0"/>
            </a:endParaRPr>
          </a:p>
          <a:p>
            <a:r>
              <a:rPr lang="en-US" sz="2000" b="1" dirty="0" smtClean="0">
                <a:latin typeface="Corbel" pitchFamily="34" charset="0"/>
              </a:rPr>
              <a:t>Pressure transducer recorded stage every 15 minutes</a:t>
            </a:r>
          </a:p>
          <a:p>
            <a:endParaRPr lang="en-US" sz="2000" b="1" dirty="0" smtClean="0">
              <a:latin typeface="Corbel" pitchFamily="34" charset="0"/>
            </a:endParaRPr>
          </a:p>
          <a:p>
            <a:r>
              <a:rPr lang="en-US" sz="2000" b="1" dirty="0" smtClean="0">
                <a:latin typeface="Corbel" pitchFamily="34" charset="0"/>
              </a:rPr>
              <a:t>Used to help adjust slug results</a:t>
            </a:r>
          </a:p>
          <a:p>
            <a:endParaRPr lang="en-US" sz="2000" b="1" dirty="0" smtClean="0">
              <a:latin typeface="Corbel" pitchFamily="34" charset="0"/>
            </a:endParaRPr>
          </a:p>
          <a:p>
            <a:r>
              <a:rPr lang="en-US" sz="2000" b="1" dirty="0" smtClean="0">
                <a:latin typeface="Corbel" pitchFamily="34" charset="0"/>
              </a:rPr>
              <a:t>Results conflict with slug tests &amp;  continuous tracer results</a:t>
            </a:r>
            <a:endParaRPr lang="en-US" sz="2000" b="1" dirty="0">
              <a:latin typeface="Corbel" pitchFamily="34" charset="0"/>
            </a:endParaRPr>
          </a:p>
        </p:txBody>
      </p:sp>
      <p:pic>
        <p:nvPicPr>
          <p:cNvPr id="1044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914400"/>
            <a:ext cx="4038600" cy="2846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3914775"/>
            <a:ext cx="3995136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28600" y="6400800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		Data from </a:t>
            </a:r>
            <a:r>
              <a:rPr lang="en-US" b="1" dirty="0" err="1" smtClean="0">
                <a:solidFill>
                  <a:srgbClr val="FFFF00"/>
                </a:solidFill>
              </a:rPr>
              <a:t>Runkel</a:t>
            </a:r>
            <a:r>
              <a:rPr lang="en-US" b="1" dirty="0" smtClean="0">
                <a:solidFill>
                  <a:srgbClr val="FFFF00"/>
                </a:solidFill>
              </a:rPr>
              <a:t>, 2012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10200" y="59436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      Increase in flow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716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effectLst/>
                <a:latin typeface="Corbel" pitchFamily="34" charset="0"/>
              </a:rPr>
              <a:t/>
            </a:r>
            <a:br>
              <a:rPr lang="en-US" sz="3600" dirty="0" smtClean="0">
                <a:solidFill>
                  <a:srgbClr val="FFFF00"/>
                </a:solidFill>
                <a:effectLst/>
                <a:latin typeface="Corbel" pitchFamily="34" charset="0"/>
              </a:rPr>
            </a:br>
            <a:r>
              <a:rPr lang="en-US" sz="3600" b="1" dirty="0" smtClean="0">
                <a:solidFill>
                  <a:srgbClr val="FFFF00"/>
                </a:solidFill>
                <a:effectLst/>
                <a:latin typeface="Corbel" pitchFamily="34" charset="0"/>
              </a:rPr>
              <a:t>Silver Creek – Slug additions</a:t>
            </a:r>
            <a:br>
              <a:rPr lang="en-US" sz="3600" b="1" dirty="0" smtClean="0">
                <a:solidFill>
                  <a:srgbClr val="FFFF00"/>
                </a:solidFill>
                <a:effectLst/>
                <a:latin typeface="Corbel" pitchFamily="34" charset="0"/>
              </a:rPr>
            </a:br>
            <a:r>
              <a:rPr lang="en-US" sz="2400" b="1" dirty="0" smtClean="0">
                <a:solidFill>
                  <a:srgbClr val="FFFF00"/>
                </a:solidFill>
                <a:effectLst/>
              </a:rPr>
              <a:t>High flow –June  2011 </a:t>
            </a:r>
            <a:r>
              <a:rPr lang="en-US" sz="3600" dirty="0" smtClean="0">
                <a:solidFill>
                  <a:srgbClr val="FFFF00"/>
                </a:solidFill>
                <a:effectLst/>
                <a:latin typeface="Corbel" pitchFamily="34" charset="0"/>
              </a:rPr>
              <a:t/>
            </a:r>
            <a:br>
              <a:rPr lang="en-US" sz="3600" dirty="0" smtClean="0">
                <a:solidFill>
                  <a:srgbClr val="FFFF00"/>
                </a:solidFill>
                <a:effectLst/>
                <a:latin typeface="Corbel" pitchFamily="34" charset="0"/>
              </a:rPr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486400"/>
          </a:xfrm>
        </p:spPr>
        <p:txBody>
          <a:bodyPr>
            <a:normAutofit/>
          </a:bodyPr>
          <a:lstStyle/>
          <a:p>
            <a:r>
              <a:rPr lang="en-US" dirty="0" smtClean="0"/>
              <a:t>Slug tests – dissolve </a:t>
            </a:r>
            <a:r>
              <a:rPr lang="en-US" dirty="0" err="1" smtClean="0"/>
              <a:t>NaCl</a:t>
            </a:r>
            <a:r>
              <a:rPr lang="en-US" dirty="0" smtClean="0"/>
              <a:t> in stream water –add as a slug to Silver Creek</a:t>
            </a:r>
          </a:p>
          <a:p>
            <a:r>
              <a:rPr lang="en-US" dirty="0" err="1" smtClean="0"/>
              <a:t>Cl</a:t>
            </a:r>
            <a:r>
              <a:rPr lang="en-US" dirty="0" smtClean="0"/>
              <a:t> – SC relationship established at SC-636 – convert SC to </a:t>
            </a:r>
            <a:r>
              <a:rPr lang="en-US" dirty="0" err="1" smtClean="0"/>
              <a:t>Cl</a:t>
            </a:r>
            <a:r>
              <a:rPr lang="en-US" dirty="0" smtClean="0"/>
              <a:t> concentration</a:t>
            </a:r>
          </a:p>
          <a:p>
            <a:r>
              <a:rPr lang="en-US" dirty="0" smtClean="0"/>
              <a:t>Chloride profiles integrated to estimate </a:t>
            </a:r>
            <a:r>
              <a:rPr lang="en-US" dirty="0" err="1" smtClean="0"/>
              <a:t>streamflow</a:t>
            </a:r>
            <a:endParaRPr lang="en-US" dirty="0" smtClean="0"/>
          </a:p>
          <a:p>
            <a:pPr lvl="1"/>
            <a:r>
              <a:rPr lang="en-US" sz="1600" b="1" dirty="0" smtClean="0"/>
              <a:t>Q = (mass </a:t>
            </a:r>
            <a:r>
              <a:rPr lang="en-US" sz="1600" b="1" dirty="0" err="1" smtClean="0"/>
              <a:t>Cl</a:t>
            </a:r>
            <a:r>
              <a:rPr lang="en-US" sz="1600" b="1" dirty="0" smtClean="0"/>
              <a:t> added / integrated area under </a:t>
            </a:r>
            <a:r>
              <a:rPr lang="en-US" sz="1600" b="1" dirty="0" err="1" smtClean="0"/>
              <a:t>Cl</a:t>
            </a:r>
            <a:r>
              <a:rPr lang="en-US" sz="1600" b="1" dirty="0" smtClean="0"/>
              <a:t> curve) * </a:t>
            </a:r>
            <a:r>
              <a:rPr lang="en-US" sz="1600" b="1" dirty="0" err="1" smtClean="0"/>
              <a:t>unit_conversion_factor</a:t>
            </a:r>
            <a:endParaRPr lang="en-US" sz="1600" b="1" dirty="0" smtClean="0"/>
          </a:p>
          <a:p>
            <a:r>
              <a:rPr lang="en-US" dirty="0" smtClean="0"/>
              <a:t>Slug results corrected due to unsteady </a:t>
            </a:r>
            <a:r>
              <a:rPr lang="en-US" dirty="0" err="1" smtClean="0"/>
              <a:t>streamflow</a:t>
            </a:r>
            <a:r>
              <a:rPr lang="en-US" dirty="0" smtClean="0"/>
              <a:t> &amp; fact that slug additions not performed at same time every day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804" y="228600"/>
            <a:ext cx="8898389" cy="6400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2400" y="609600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Data from </a:t>
            </a:r>
            <a:r>
              <a:rPr lang="en-US" b="1" dirty="0" err="1" smtClean="0">
                <a:solidFill>
                  <a:schemeClr val="bg1"/>
                </a:solidFill>
              </a:rPr>
              <a:t>Runkel</a:t>
            </a:r>
            <a:r>
              <a:rPr lang="en-US" b="1" dirty="0" smtClean="0">
                <a:solidFill>
                  <a:schemeClr val="bg1"/>
                </a:solidFill>
              </a:rPr>
              <a:t>, 2012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71600" y="49530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Loss in flow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effectLst/>
                <a:latin typeface="Corbel" pitchFamily="34" charset="0"/>
              </a:rPr>
              <a:t>Silver Creek – Continuous injection</a:t>
            </a:r>
            <a:br>
              <a:rPr lang="en-US" sz="3600" b="1" dirty="0" smtClean="0">
                <a:solidFill>
                  <a:srgbClr val="FFFF00"/>
                </a:solidFill>
                <a:effectLst/>
                <a:latin typeface="Corbel" pitchFamily="34" charset="0"/>
              </a:rPr>
            </a:br>
            <a:r>
              <a:rPr lang="en-US" sz="3100" b="1" dirty="0" smtClean="0">
                <a:solidFill>
                  <a:srgbClr val="FFFF00"/>
                </a:solidFill>
                <a:effectLst/>
                <a:latin typeface="Corbel" pitchFamily="34" charset="0"/>
              </a:rPr>
              <a:t>tracer dilution method</a:t>
            </a:r>
            <a:endParaRPr lang="en-US" sz="31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Sodium Bromide injected on 6/23 from 8:00 -19:40 – plateau concentration reached in Silver Creek</a:t>
            </a:r>
          </a:p>
          <a:p>
            <a:endParaRPr lang="en-US" sz="2400" b="1" dirty="0" smtClean="0"/>
          </a:p>
          <a:p>
            <a:r>
              <a:rPr lang="en-US" sz="2400" b="1" dirty="0" smtClean="0"/>
              <a:t>Flow at SC-68 &amp; SC- 106 estimated by </a:t>
            </a:r>
            <a:r>
              <a:rPr lang="en-US" sz="2400" b="1" dirty="0" err="1" smtClean="0"/>
              <a:t>Q</a:t>
            </a:r>
            <a:r>
              <a:rPr lang="en-US" sz="2400" b="1" baseline="-25000" dirty="0" err="1" smtClean="0"/>
              <a:t>x</a:t>
            </a:r>
            <a:r>
              <a:rPr lang="en-US" sz="2400" b="1" baseline="-25000" dirty="0" smtClean="0"/>
              <a:t> = </a:t>
            </a:r>
            <a:r>
              <a:rPr lang="en-US" sz="2400" b="1" dirty="0" smtClean="0"/>
              <a:t>Q</a:t>
            </a:r>
            <a:r>
              <a:rPr lang="en-US" sz="2400" b="1" baseline="-25000" dirty="0" smtClean="0"/>
              <a:t>1</a:t>
            </a:r>
            <a:r>
              <a:rPr lang="en-US" sz="2400" b="1" dirty="0" smtClean="0"/>
              <a:t> C</a:t>
            </a:r>
            <a:r>
              <a:rPr lang="en-US" sz="2400" b="1" baseline="-25000" dirty="0" smtClean="0"/>
              <a:t>1</a:t>
            </a:r>
            <a:r>
              <a:rPr lang="en-US" sz="2400" b="1" dirty="0" smtClean="0"/>
              <a:t>/</a:t>
            </a:r>
            <a:r>
              <a:rPr lang="en-US" sz="2400" b="1" dirty="0" err="1" smtClean="0"/>
              <a:t>C</a:t>
            </a:r>
            <a:r>
              <a:rPr lang="en-US" sz="2400" b="1" baseline="-25000" dirty="0" err="1" smtClean="0"/>
              <a:t>x</a:t>
            </a:r>
            <a:endParaRPr lang="en-US" sz="2400" b="1" baseline="-25000" dirty="0" smtClean="0"/>
          </a:p>
          <a:p>
            <a:pPr lvl="1"/>
            <a:r>
              <a:rPr lang="en-US" sz="2000" b="1" dirty="0" smtClean="0"/>
              <a:t>Q</a:t>
            </a:r>
            <a:r>
              <a:rPr lang="en-US" sz="2000" b="1" baseline="-25000" dirty="0" smtClean="0"/>
              <a:t>1 </a:t>
            </a:r>
            <a:r>
              <a:rPr lang="en-US" sz="2000" b="1" dirty="0" smtClean="0"/>
              <a:t> = injection rate; C</a:t>
            </a:r>
            <a:r>
              <a:rPr lang="en-US" sz="2000" b="1" baseline="-25000" dirty="0" smtClean="0"/>
              <a:t>1</a:t>
            </a:r>
            <a:r>
              <a:rPr lang="en-US" sz="2000" b="1" dirty="0" smtClean="0"/>
              <a:t> = injection concentration; </a:t>
            </a:r>
            <a:r>
              <a:rPr lang="en-US" sz="2000" b="1" dirty="0" err="1" smtClean="0"/>
              <a:t>C</a:t>
            </a:r>
            <a:r>
              <a:rPr lang="en-US" sz="2000" b="1" baseline="-25000" dirty="0" err="1" smtClean="0"/>
              <a:t>x</a:t>
            </a:r>
            <a:r>
              <a:rPr lang="en-US" sz="2000" b="1" baseline="-25000" dirty="0" smtClean="0"/>
              <a:t> </a:t>
            </a:r>
            <a:r>
              <a:rPr lang="en-US" sz="2000" b="1" dirty="0" smtClean="0"/>
              <a:t> = average concentration @ SC-68 &amp; SC- 106</a:t>
            </a:r>
          </a:p>
          <a:p>
            <a:pPr lvl="1"/>
            <a:endParaRPr lang="en-US" sz="2000" b="1" dirty="0" smtClean="0"/>
          </a:p>
          <a:p>
            <a:r>
              <a:rPr lang="en-US" sz="2400" b="1" dirty="0" smtClean="0"/>
              <a:t>Slug tests suggest a loss downstream of SC-106</a:t>
            </a:r>
          </a:p>
          <a:p>
            <a:endParaRPr lang="en-US" sz="2400" b="1" dirty="0" smtClean="0"/>
          </a:p>
          <a:p>
            <a:r>
              <a:rPr lang="en-US" sz="2400" b="1" dirty="0" smtClean="0"/>
              <a:t>Flow from SC-106 to SC-636  -   </a:t>
            </a:r>
            <a:r>
              <a:rPr lang="en-US" sz="2000" b="1" dirty="0" err="1" smtClean="0"/>
              <a:t>Q</a:t>
            </a:r>
            <a:r>
              <a:rPr lang="en-US" sz="2000" b="1" baseline="-25000" dirty="0" err="1" smtClean="0"/>
              <a:t>d</a:t>
            </a:r>
            <a:r>
              <a:rPr lang="en-US" sz="2000" b="1" baseline="-25000" dirty="0" smtClean="0"/>
              <a:t> </a:t>
            </a:r>
            <a:r>
              <a:rPr lang="en-US" sz="2000" b="1" dirty="0" smtClean="0"/>
              <a:t>= </a:t>
            </a:r>
            <a:r>
              <a:rPr lang="en-US" sz="2000" b="1" dirty="0" err="1" smtClean="0"/>
              <a:t>Q</a:t>
            </a:r>
            <a:r>
              <a:rPr lang="en-US" sz="2000" b="1" baseline="-25000" dirty="0" err="1" smtClean="0"/>
              <a:t>u</a:t>
            </a:r>
            <a:r>
              <a:rPr lang="en-US" sz="2000" b="1" baseline="-25000" dirty="0" smtClean="0"/>
              <a:t> </a:t>
            </a:r>
            <a:r>
              <a:rPr lang="en-US" sz="2000" b="1" dirty="0" smtClean="0"/>
              <a:t> - (MLR * </a:t>
            </a:r>
            <a:r>
              <a:rPr lang="en-US" sz="2000" b="1" dirty="0" err="1" smtClean="0"/>
              <a:t>deltaX</a:t>
            </a:r>
            <a:r>
              <a:rPr lang="en-US" sz="2000" b="1" dirty="0" smtClean="0"/>
              <a:t>)</a:t>
            </a:r>
          </a:p>
          <a:p>
            <a:pPr lvl="1"/>
            <a:r>
              <a:rPr lang="en-US" sz="1800" b="1" dirty="0" err="1" smtClean="0"/>
              <a:t>Q</a:t>
            </a:r>
            <a:r>
              <a:rPr lang="en-US" sz="1800" b="1" baseline="-25000" dirty="0" err="1" smtClean="0"/>
              <a:t>u</a:t>
            </a:r>
            <a:r>
              <a:rPr lang="en-US" sz="1800" b="1" baseline="-25000" dirty="0" smtClean="0"/>
              <a:t> </a:t>
            </a:r>
            <a:r>
              <a:rPr lang="en-US" sz="1800" b="1" dirty="0" smtClean="0"/>
              <a:t> =  </a:t>
            </a:r>
            <a:r>
              <a:rPr lang="en-US" sz="1800" b="1" dirty="0" err="1" smtClean="0"/>
              <a:t>streamflow</a:t>
            </a:r>
            <a:r>
              <a:rPr lang="en-US" sz="1800" b="1" dirty="0" smtClean="0"/>
              <a:t>  @ upstream site;  MLR = median loss rate from slug test; </a:t>
            </a:r>
            <a:r>
              <a:rPr lang="en-US" sz="1800" b="1" dirty="0" err="1" smtClean="0"/>
              <a:t>deltaX</a:t>
            </a:r>
            <a:r>
              <a:rPr lang="en-US" sz="1800" b="1" dirty="0" smtClean="0"/>
              <a:t> = distance between 2 sites</a:t>
            </a:r>
          </a:p>
          <a:p>
            <a:pPr lvl="1"/>
            <a:endParaRPr lang="en-US" sz="1600" b="1" baseline="-25000" dirty="0" smtClean="0"/>
          </a:p>
          <a:p>
            <a:pPr lvl="1">
              <a:buNone/>
            </a:pPr>
            <a:endParaRPr lang="en-US" sz="2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u="sng" dirty="0" smtClean="0"/>
              <a:t>Results of continuous injection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2200" b="1" dirty="0" smtClean="0"/>
              <a:t>Gaining stream – tracer dilution w/ distance = increase in flow </a:t>
            </a:r>
            <a:br>
              <a:rPr lang="en-US" sz="2200" b="1" dirty="0" smtClean="0"/>
            </a:br>
            <a:r>
              <a:rPr lang="en-US" sz="2000" b="1" dirty="0" smtClean="0"/>
              <a:t>Losing stream – exhibit steady concentration w/ distance</a:t>
            </a:r>
            <a:br>
              <a:rPr lang="en-US" sz="2000" b="1" dirty="0" smtClean="0"/>
            </a:br>
            <a:r>
              <a:rPr lang="en-US" sz="2200" b="1" dirty="0" smtClean="0"/>
              <a:t> 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endParaRPr lang="en-US" sz="3600" dirty="0"/>
          </a:p>
        </p:txBody>
      </p:sp>
      <p:pic>
        <p:nvPicPr>
          <p:cNvPr id="11571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2057400"/>
            <a:ext cx="4466052" cy="3296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48" y="2057400"/>
            <a:ext cx="4466052" cy="3296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85800" y="5867400"/>
            <a:ext cx="769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Synoptic sweep # 1 affected by pump outage</a:t>
            </a:r>
          </a:p>
          <a:p>
            <a:r>
              <a:rPr lang="en-US" sz="2000" b="1" dirty="0" smtClean="0"/>
              <a:t>Synoptic sweep # 2 more representative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066800" y="1600200"/>
            <a:ext cx="76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Flow loss estimated to be 5.3% to 9%  - within margin of error?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91200" y="57912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rbel" pitchFamily="34" charset="0"/>
              </a:rPr>
              <a:t>Data from </a:t>
            </a:r>
            <a:r>
              <a:rPr lang="en-US" b="1" dirty="0" err="1" smtClean="0">
                <a:latin typeface="Corbel" pitchFamily="34" charset="0"/>
              </a:rPr>
              <a:t>Runkel</a:t>
            </a:r>
            <a:r>
              <a:rPr lang="en-US" b="1" dirty="0" smtClean="0">
                <a:latin typeface="Corbel" pitchFamily="34" charset="0"/>
              </a:rPr>
              <a:t>, 2012</a:t>
            </a:r>
            <a:endParaRPr lang="en-US" b="1" dirty="0">
              <a:latin typeface="Corbe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Mine workings tracing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Objective – verify </a:t>
            </a:r>
            <a:r>
              <a:rPr lang="en-US" b="1" dirty="0" err="1" smtClean="0">
                <a:solidFill>
                  <a:srgbClr val="FFFF00"/>
                </a:solidFill>
              </a:rPr>
              <a:t>flowpaths</a:t>
            </a:r>
            <a:r>
              <a:rPr lang="en-US" b="1" dirty="0" smtClean="0">
                <a:solidFill>
                  <a:srgbClr val="FFFF00"/>
                </a:solidFill>
              </a:rPr>
              <a:t> &amp; determine travel times in workings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Tracers injected into 517 shaft, Blaine tunnel and Silver Creek 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Sample locations – 517 shaft; St. Louis tunnel portal; Silver Creek @ SC-493; Argentine tailings seep</a:t>
            </a:r>
            <a:endParaRPr lang="en-US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/>
          <a:p>
            <a:r>
              <a:rPr lang="en-US" b="1" u="sng" dirty="0" smtClean="0">
                <a:solidFill>
                  <a:srgbClr val="FFFF00"/>
                </a:solidFill>
                <a:effectLst/>
              </a:rPr>
              <a:t>Rico mining district</a:t>
            </a:r>
            <a:endParaRPr lang="en-US" b="1" u="sng" dirty="0">
              <a:solidFill>
                <a:srgbClr val="FFFF00"/>
              </a:solidFill>
              <a:effectLst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791200"/>
          </a:xfrm>
        </p:spPr>
        <p:txBody>
          <a:bodyPr>
            <a:noAutofit/>
          </a:bodyPr>
          <a:lstStyle/>
          <a:p>
            <a:pPr>
              <a:buClrTx/>
              <a:buSzPct val="80000"/>
              <a:buNone/>
            </a:pPr>
            <a:r>
              <a:rPr lang="en-US" sz="2000" b="1" u="sng" cap="small" dirty="0" smtClean="0">
                <a:solidFill>
                  <a:srgbClr val="FFFF00"/>
                </a:solidFill>
                <a:latin typeface="Corbel" pitchFamily="34" charset="0"/>
                <a:cs typeface="Times New Roman" pitchFamily="18" charset="0"/>
              </a:rPr>
              <a:t>Mining history</a:t>
            </a:r>
          </a:p>
          <a:p>
            <a:pPr>
              <a:buClr>
                <a:srgbClr val="FF0000"/>
              </a:buClr>
              <a:buSzPct val="100000"/>
              <a:buFont typeface="Wingdings" pitchFamily="2" charset="2"/>
              <a:buChar char="§"/>
            </a:pPr>
            <a:r>
              <a:rPr lang="en-US" sz="2000" b="1" dirty="0" smtClean="0">
                <a:solidFill>
                  <a:srgbClr val="FFFF00"/>
                </a:solidFill>
                <a:latin typeface="Corbel" pitchFamily="34" charset="0"/>
                <a:cs typeface="Times New Roman" pitchFamily="18" charset="0"/>
              </a:rPr>
              <a:t>1869 -1977</a:t>
            </a:r>
            <a:r>
              <a:rPr lang="en-US" sz="2000" b="1" dirty="0" smtClean="0">
                <a:solidFill>
                  <a:srgbClr val="FF0000"/>
                </a:solidFill>
                <a:latin typeface="Corbel" pitchFamily="34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Corbel" pitchFamily="34" charset="0"/>
                <a:cs typeface="Times New Roman" pitchFamily="18" charset="0"/>
              </a:rPr>
              <a:t>–</a:t>
            </a:r>
            <a:r>
              <a:rPr lang="en-US" sz="2000" b="1" dirty="0" smtClean="0">
                <a:solidFill>
                  <a:srgbClr val="FFFF00"/>
                </a:solidFill>
                <a:latin typeface="Corbel" pitchFamily="34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Corbel" pitchFamily="34" charset="0"/>
                <a:cs typeface="Times New Roman" pitchFamily="18" charset="0"/>
              </a:rPr>
              <a:t>Active silver, zinc, lead mining district </a:t>
            </a:r>
          </a:p>
          <a:p>
            <a:pPr>
              <a:buClr>
                <a:srgbClr val="FF0000"/>
              </a:buClr>
              <a:buSzPct val="100000"/>
              <a:buFont typeface="Wingdings" pitchFamily="2" charset="2"/>
              <a:buChar char="§"/>
            </a:pPr>
            <a:r>
              <a:rPr lang="en-US" sz="2000" b="1" dirty="0" smtClean="0">
                <a:solidFill>
                  <a:srgbClr val="FFFF00"/>
                </a:solidFill>
                <a:latin typeface="Corbel" pitchFamily="34" charset="0"/>
                <a:cs typeface="Times New Roman" pitchFamily="18" charset="0"/>
              </a:rPr>
              <a:t>1930-31</a:t>
            </a:r>
            <a:r>
              <a:rPr lang="en-US" sz="2000" b="1" dirty="0" smtClean="0">
                <a:solidFill>
                  <a:schemeClr val="bg1"/>
                </a:solidFill>
                <a:latin typeface="Corbel" pitchFamily="34" charset="0"/>
                <a:cs typeface="Times New Roman" pitchFamily="18" charset="0"/>
              </a:rPr>
              <a:t> - St. Louis tunnel driven to explore for deep ore bodies</a:t>
            </a:r>
          </a:p>
          <a:p>
            <a:pPr>
              <a:buClr>
                <a:srgbClr val="FF0000"/>
              </a:buClr>
              <a:buSzPct val="100000"/>
              <a:buFont typeface="Wingdings" pitchFamily="2" charset="2"/>
              <a:buChar char="§"/>
            </a:pPr>
            <a:r>
              <a:rPr lang="en-US" sz="2000" b="1" dirty="0" smtClean="0">
                <a:solidFill>
                  <a:srgbClr val="FFFF00"/>
                </a:solidFill>
                <a:latin typeface="Corbel" pitchFamily="34" charset="0"/>
                <a:cs typeface="Times New Roman" pitchFamily="18" charset="0"/>
              </a:rPr>
              <a:t>1955</a:t>
            </a:r>
            <a:r>
              <a:rPr lang="en-US" sz="2000" b="1" dirty="0" smtClean="0">
                <a:solidFill>
                  <a:schemeClr val="bg1"/>
                </a:solidFill>
                <a:latin typeface="Corbel" pitchFamily="34" charset="0"/>
                <a:cs typeface="Times New Roman" pitchFamily="18" charset="0"/>
              </a:rPr>
              <a:t> - Sulfuric acid production plant (from pyrite) </a:t>
            </a:r>
          </a:p>
          <a:p>
            <a:pPr>
              <a:buClr>
                <a:srgbClr val="FF0000"/>
              </a:buClr>
              <a:buSzPct val="100000"/>
              <a:buFont typeface="Wingdings" pitchFamily="2" charset="2"/>
              <a:buChar char="§"/>
            </a:pPr>
            <a:r>
              <a:rPr lang="en-US" sz="2000" b="1" dirty="0" smtClean="0">
                <a:solidFill>
                  <a:srgbClr val="FFFF00"/>
                </a:solidFill>
                <a:latin typeface="Corbel" pitchFamily="34" charset="0"/>
                <a:cs typeface="Times New Roman" pitchFamily="18" charset="0"/>
              </a:rPr>
              <a:t>1956</a:t>
            </a:r>
            <a:r>
              <a:rPr lang="en-US" sz="2000" b="1" dirty="0" smtClean="0">
                <a:solidFill>
                  <a:schemeClr val="bg1"/>
                </a:solidFill>
                <a:latin typeface="Corbel" pitchFamily="34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  <a:latin typeface="Corbel" pitchFamily="34" charset="0"/>
                <a:cs typeface="Times New Roman" pitchFamily="18" charset="0"/>
              </a:rPr>
              <a:t>–  1979 </a:t>
            </a:r>
            <a:r>
              <a:rPr lang="en-US" sz="2000" b="1" dirty="0" smtClean="0">
                <a:solidFill>
                  <a:schemeClr val="bg1"/>
                </a:solidFill>
                <a:latin typeface="Corbel" pitchFamily="34" charset="0"/>
                <a:cs typeface="Times New Roman" pitchFamily="18" charset="0"/>
              </a:rPr>
              <a:t>- Series of ponds constructed for sulfuric acid production and tailings disposal</a:t>
            </a:r>
          </a:p>
          <a:p>
            <a:pPr>
              <a:buClr>
                <a:srgbClr val="FF0000"/>
              </a:buClr>
              <a:buSzPct val="100000"/>
              <a:buFont typeface="Wingdings" pitchFamily="2" charset="2"/>
              <a:buChar char="§"/>
            </a:pPr>
            <a:r>
              <a:rPr lang="en-US" sz="2000" b="1" dirty="0" smtClean="0">
                <a:solidFill>
                  <a:srgbClr val="FFFF00"/>
                </a:solidFill>
                <a:latin typeface="Corbel" pitchFamily="34" charset="0"/>
                <a:cs typeface="Times New Roman" pitchFamily="18" charset="0"/>
              </a:rPr>
              <a:t>1971</a:t>
            </a:r>
            <a:r>
              <a:rPr lang="en-US" sz="2000" b="1" dirty="0" smtClean="0">
                <a:solidFill>
                  <a:schemeClr val="bg1"/>
                </a:solidFill>
                <a:latin typeface="Corbel" pitchFamily="34" charset="0"/>
                <a:cs typeface="Times New Roman" pitchFamily="18" charset="0"/>
              </a:rPr>
              <a:t> –Rico Argentine Mining Co ceased mining operations and deeper workings allowed to flood</a:t>
            </a:r>
          </a:p>
          <a:p>
            <a:pPr>
              <a:buClr>
                <a:srgbClr val="FF0000"/>
              </a:buClr>
              <a:buSzPct val="100000"/>
              <a:buFont typeface="Wingdings" pitchFamily="2" charset="2"/>
              <a:buChar char="§"/>
            </a:pPr>
            <a:r>
              <a:rPr lang="en-US" sz="2000" b="1" dirty="0" smtClean="0">
                <a:solidFill>
                  <a:srgbClr val="FFFF00"/>
                </a:solidFill>
                <a:latin typeface="Corbel" pitchFamily="34" charset="0"/>
                <a:cs typeface="Times New Roman" pitchFamily="18" charset="0"/>
              </a:rPr>
              <a:t>1973-1975</a:t>
            </a:r>
            <a:r>
              <a:rPr lang="en-US" sz="2000" b="1" dirty="0" smtClean="0">
                <a:solidFill>
                  <a:schemeClr val="bg1"/>
                </a:solidFill>
                <a:latin typeface="Corbel" pitchFamily="34" charset="0"/>
                <a:cs typeface="Times New Roman" pitchFamily="18" charset="0"/>
              </a:rPr>
              <a:t> –Heap leach NW of St. Louis tunnel adjacent to Delores River</a:t>
            </a:r>
          </a:p>
          <a:p>
            <a:pPr>
              <a:buClr>
                <a:srgbClr val="FF0000"/>
              </a:buClr>
              <a:buSzPct val="100000"/>
              <a:buFont typeface="Wingdings" pitchFamily="2" charset="2"/>
              <a:buChar char="§"/>
            </a:pPr>
            <a:r>
              <a:rPr lang="en-US" sz="2000" b="1" dirty="0" smtClean="0">
                <a:solidFill>
                  <a:srgbClr val="FFFF00"/>
                </a:solidFill>
                <a:latin typeface="Corbel" pitchFamily="34" charset="0"/>
                <a:cs typeface="Times New Roman" pitchFamily="18" charset="0"/>
              </a:rPr>
              <a:t>1976-1977</a:t>
            </a:r>
            <a:r>
              <a:rPr lang="en-US" sz="2000" b="1" dirty="0" smtClean="0">
                <a:solidFill>
                  <a:schemeClr val="bg1"/>
                </a:solidFill>
                <a:latin typeface="Corbel" pitchFamily="34" charset="0"/>
                <a:cs typeface="Times New Roman" pitchFamily="18" charset="0"/>
              </a:rPr>
              <a:t> – Mining activities ended</a:t>
            </a:r>
          </a:p>
          <a:p>
            <a:pPr>
              <a:buClr>
                <a:srgbClr val="FF0000"/>
              </a:buClr>
              <a:buSzPct val="100000"/>
              <a:buFont typeface="Wingdings" pitchFamily="2" charset="2"/>
              <a:buChar char="§"/>
            </a:pPr>
            <a:r>
              <a:rPr lang="en-US" sz="2000" b="1" dirty="0" smtClean="0">
                <a:solidFill>
                  <a:srgbClr val="FFFF00"/>
                </a:solidFill>
                <a:latin typeface="Corbel" pitchFamily="34" charset="0"/>
                <a:cs typeface="Times New Roman" pitchFamily="18" charset="0"/>
              </a:rPr>
              <a:t>1980</a:t>
            </a:r>
            <a:r>
              <a:rPr lang="en-US" sz="2000" b="1" dirty="0" smtClean="0">
                <a:solidFill>
                  <a:schemeClr val="bg1"/>
                </a:solidFill>
                <a:latin typeface="Corbel" pitchFamily="34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  <a:latin typeface="Corbel" pitchFamily="34" charset="0"/>
                <a:cs typeface="Times New Roman" pitchFamily="18" charset="0"/>
              </a:rPr>
              <a:t>– 1983 </a:t>
            </a:r>
            <a:r>
              <a:rPr lang="en-US" sz="2000" b="1" dirty="0" smtClean="0">
                <a:solidFill>
                  <a:schemeClr val="bg1"/>
                </a:solidFill>
                <a:latin typeface="Corbel" pitchFamily="34" charset="0"/>
                <a:cs typeface="Times New Roman" pitchFamily="18" charset="0"/>
              </a:rPr>
              <a:t>- Anaconda acquired Rico Argentine Mining Co. &amp; conducted exploration drilling – no mining</a:t>
            </a:r>
          </a:p>
          <a:p>
            <a:pPr>
              <a:buClr>
                <a:srgbClr val="FF0000"/>
              </a:buClr>
              <a:buSzPct val="100000"/>
              <a:buFont typeface="Wingdings" pitchFamily="2" charset="2"/>
              <a:buChar char="§"/>
            </a:pPr>
            <a:r>
              <a:rPr lang="en-US" sz="2000" b="1" dirty="0" smtClean="0">
                <a:solidFill>
                  <a:srgbClr val="FFFF00"/>
                </a:solidFill>
                <a:latin typeface="Corbel" pitchFamily="34" charset="0"/>
              </a:rPr>
              <a:t>1879 -1968 </a:t>
            </a:r>
            <a:r>
              <a:rPr lang="en-US" sz="2000" b="1" dirty="0" smtClean="0">
                <a:solidFill>
                  <a:schemeClr val="bg1"/>
                </a:solidFill>
                <a:latin typeface="Corbel" pitchFamily="34" charset="0"/>
              </a:rPr>
              <a:t>– production - 83,000 ounces of gold, 14,500,000 ounces of silver, 5600 tons copper, 84,000 tons lead ,83,000 tons zinc.</a:t>
            </a:r>
          </a:p>
          <a:p>
            <a:pPr>
              <a:buClr>
                <a:srgbClr val="FF0000"/>
              </a:buClr>
              <a:buSzPct val="100000"/>
              <a:buFont typeface="Wingdings" pitchFamily="2" charset="2"/>
              <a:buChar char="§"/>
            </a:pPr>
            <a:endParaRPr lang="en-US" sz="2000" b="1" dirty="0" smtClean="0">
              <a:solidFill>
                <a:schemeClr val="bg1"/>
              </a:solidFill>
              <a:latin typeface="Corbel" pitchFamily="34" charset="0"/>
              <a:cs typeface="Times New Roman" pitchFamily="18" charset="0"/>
            </a:endParaRPr>
          </a:p>
          <a:p>
            <a:pPr>
              <a:buClr>
                <a:srgbClr val="FF0000"/>
              </a:buClr>
              <a:buSzPct val="100000"/>
            </a:pPr>
            <a:endParaRPr lang="en-US" sz="1800" dirty="0">
              <a:latin typeface="Corbel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b="1" u="sng" dirty="0" smtClean="0">
                <a:solidFill>
                  <a:srgbClr val="002060"/>
                </a:solidFill>
              </a:rPr>
              <a:t>Silver Creek tracer investigation</a:t>
            </a:r>
            <a:endParaRPr lang="en-US" b="1" u="sng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0" y="1600200"/>
            <a:ext cx="4038600" cy="4525963"/>
          </a:xfrm>
        </p:spPr>
        <p:txBody>
          <a:bodyPr>
            <a:normAutofit lnSpcReduction="10000"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Corbel" pitchFamily="34" charset="0"/>
              </a:rPr>
              <a:t>Objective – to help determine if Silver Creek loses water to mine workings or Argentine seep</a:t>
            </a:r>
          </a:p>
          <a:p>
            <a:endParaRPr lang="en-US" sz="2800" b="1" dirty="0" smtClean="0">
              <a:solidFill>
                <a:srgbClr val="FFFF00"/>
              </a:solidFill>
              <a:latin typeface="Corbel" pitchFamily="34" charset="0"/>
            </a:endParaRPr>
          </a:p>
          <a:p>
            <a:r>
              <a:rPr lang="en-US" sz="2800" b="1" dirty="0" err="1" smtClean="0">
                <a:solidFill>
                  <a:srgbClr val="FFFF00"/>
                </a:solidFill>
                <a:latin typeface="Corbel" pitchFamily="34" charset="0"/>
              </a:rPr>
              <a:t>Rhodamine</a:t>
            </a:r>
            <a:r>
              <a:rPr lang="en-US" sz="2800" b="1" dirty="0" smtClean="0">
                <a:solidFill>
                  <a:srgbClr val="FFFF00"/>
                </a:solidFill>
                <a:latin typeface="Corbel" pitchFamily="34" charset="0"/>
              </a:rPr>
              <a:t> WT &amp; bromide injected continuously-for approx. 71 hours </a:t>
            </a:r>
            <a:r>
              <a:rPr lang="en-US" sz="2000" b="1" dirty="0" smtClean="0">
                <a:solidFill>
                  <a:srgbClr val="FFFF00"/>
                </a:solidFill>
                <a:latin typeface="Corbel" pitchFamily="34" charset="0"/>
              </a:rPr>
              <a:t>(10/5 @ 11:02 to 10/8 @ 9:38)</a:t>
            </a:r>
            <a:endParaRPr lang="en-US" sz="2000" b="1" dirty="0">
              <a:solidFill>
                <a:srgbClr val="FFFF00"/>
              </a:solidFill>
              <a:latin typeface="Corbel" pitchFamily="34" charset="0"/>
            </a:endParaRPr>
          </a:p>
        </p:txBody>
      </p:sp>
      <p:pic>
        <p:nvPicPr>
          <p:cNvPr id="164866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1343115"/>
            <a:ext cx="3810000" cy="3544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419600" y="4953000"/>
            <a:ext cx="41910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Corbel" pitchFamily="34" charset="0"/>
              </a:rPr>
              <a:t>No </a:t>
            </a:r>
            <a:r>
              <a:rPr lang="en-US" sz="2400" b="1" dirty="0" err="1" smtClean="0">
                <a:solidFill>
                  <a:srgbClr val="FFFF00"/>
                </a:solidFill>
                <a:latin typeface="Corbel" pitchFamily="34" charset="0"/>
              </a:rPr>
              <a:t>rhodamine</a:t>
            </a:r>
            <a:r>
              <a:rPr lang="en-US" sz="2400" b="1" dirty="0" smtClean="0">
                <a:solidFill>
                  <a:srgbClr val="FFFF00"/>
                </a:solidFill>
                <a:latin typeface="Corbel" pitchFamily="34" charset="0"/>
              </a:rPr>
              <a:t> or bromide found in 517 shaft or Argentine seep above background concentrations</a:t>
            </a:r>
          </a:p>
          <a:p>
            <a:endParaRPr lang="en-US" dirty="0" smtClean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517 Shaft trace</a:t>
            </a:r>
            <a:endParaRPr lang="en-US" sz="4000" u="sng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838200"/>
            <a:ext cx="4038600" cy="5287963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  <a:latin typeface="Corbel" pitchFamily="34" charset="0"/>
              </a:rPr>
              <a:t>50 gallon slug containing 3.22 lbs of lithium &amp; 22.65 lbs of </a:t>
            </a:r>
            <a:r>
              <a:rPr lang="en-US" b="1" dirty="0" err="1" smtClean="0">
                <a:solidFill>
                  <a:srgbClr val="FFFF00"/>
                </a:solidFill>
                <a:latin typeface="Corbel" pitchFamily="34" charset="0"/>
              </a:rPr>
              <a:t>fluorscein</a:t>
            </a:r>
            <a:r>
              <a:rPr lang="en-US" b="1" dirty="0" smtClean="0">
                <a:solidFill>
                  <a:srgbClr val="FFFF00"/>
                </a:solidFill>
                <a:latin typeface="Corbel" pitchFamily="34" charset="0"/>
              </a:rPr>
              <a:t> – mixed with pH 2. 7 water</a:t>
            </a:r>
          </a:p>
          <a:p>
            <a:r>
              <a:rPr lang="en-US" b="1" dirty="0" smtClean="0">
                <a:solidFill>
                  <a:srgbClr val="FFFF00"/>
                </a:solidFill>
                <a:latin typeface="Corbel" pitchFamily="34" charset="0"/>
              </a:rPr>
              <a:t>Chased with approx. 50,000 gallons of water from Silver Creek</a:t>
            </a:r>
          </a:p>
          <a:p>
            <a:r>
              <a:rPr lang="en-US" b="1" dirty="0" smtClean="0">
                <a:solidFill>
                  <a:srgbClr val="FFFF00"/>
                </a:solidFill>
                <a:latin typeface="Corbel" pitchFamily="34" charset="0"/>
              </a:rPr>
              <a:t>DTW in shaft 450 ft</a:t>
            </a:r>
          </a:p>
          <a:p>
            <a:r>
              <a:rPr lang="en-US" b="1" dirty="0" smtClean="0">
                <a:solidFill>
                  <a:srgbClr val="FFFF00"/>
                </a:solidFill>
                <a:latin typeface="Corbel" pitchFamily="34" charset="0"/>
              </a:rPr>
              <a:t>TD shaft – 600 ft?</a:t>
            </a:r>
            <a:endParaRPr lang="en-US" b="1" dirty="0">
              <a:solidFill>
                <a:srgbClr val="FFFF00"/>
              </a:solidFill>
              <a:latin typeface="Corbel" pitchFamily="34" charset="0"/>
            </a:endParaRPr>
          </a:p>
        </p:txBody>
      </p:sp>
      <p:pic>
        <p:nvPicPr>
          <p:cNvPr id="6" name="Content Placeholder 5"/>
          <p:cNvPicPr>
            <a:picLocks noGrp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  </a:ext>
            </a:extLst>
          </a:blip>
          <a:stretch>
            <a:fillRect/>
          </a:stretch>
        </p:blipFill>
        <p:spPr>
          <a:xfrm>
            <a:off x="6248400" y="1066800"/>
            <a:ext cx="2514600" cy="3230563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3" cstate="email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  </a:ext>
            </a:extLst>
          </a:blip>
          <a:stretch>
            <a:fillRect/>
          </a:stretch>
        </p:blipFill>
        <p:spPr>
          <a:xfrm>
            <a:off x="4038600" y="4419600"/>
            <a:ext cx="3429000" cy="243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0" y="0"/>
            <a:ext cx="4267200" cy="6629400"/>
          </a:xfrm>
        </p:spPr>
        <p:txBody>
          <a:bodyPr>
            <a:normAutofit/>
          </a:bodyPr>
          <a:lstStyle/>
          <a:p>
            <a:r>
              <a:rPr lang="en-US" sz="2400" b="1" dirty="0" err="1" smtClean="0">
                <a:latin typeface="Corbel" pitchFamily="34" charset="0"/>
              </a:rPr>
              <a:t>Fluorescein</a:t>
            </a:r>
            <a:r>
              <a:rPr lang="en-US" sz="2400" b="1" dirty="0" smtClean="0">
                <a:latin typeface="Corbel" pitchFamily="34" charset="0"/>
              </a:rPr>
              <a:t> </a:t>
            </a:r>
          </a:p>
          <a:p>
            <a:pPr lvl="1"/>
            <a:r>
              <a:rPr lang="en-US" sz="2000" b="1" dirty="0" smtClean="0">
                <a:solidFill>
                  <a:srgbClr val="FFFF00"/>
                </a:solidFill>
                <a:latin typeface="Corbel" pitchFamily="34" charset="0"/>
              </a:rPr>
              <a:t>first arrival at St. Louis tunnel- 15 hours –velocity 567 ft/hr</a:t>
            </a:r>
          </a:p>
          <a:p>
            <a:pPr lvl="1"/>
            <a:r>
              <a:rPr lang="en-US" sz="2000" b="1" dirty="0" smtClean="0">
                <a:solidFill>
                  <a:srgbClr val="FFFF00"/>
                </a:solidFill>
                <a:latin typeface="Corbel" pitchFamily="34" charset="0"/>
              </a:rPr>
              <a:t>Peak @ 37 hours  - velocity 230 ft/hr</a:t>
            </a:r>
          </a:p>
          <a:p>
            <a:r>
              <a:rPr lang="en-US" sz="2400" b="1" dirty="0" smtClean="0">
                <a:latin typeface="Corbel" pitchFamily="34" charset="0"/>
              </a:rPr>
              <a:t>Lithium</a:t>
            </a:r>
          </a:p>
          <a:p>
            <a:pPr lvl="1"/>
            <a:r>
              <a:rPr lang="en-US" sz="2000" b="1" dirty="0" smtClean="0">
                <a:solidFill>
                  <a:srgbClr val="FFFF00"/>
                </a:solidFill>
                <a:latin typeface="Corbel" pitchFamily="34" charset="0"/>
              </a:rPr>
              <a:t>first arrival at St. Louis tunnel- 15 hours –velocity 567 ft/hr</a:t>
            </a:r>
          </a:p>
          <a:p>
            <a:pPr lvl="1"/>
            <a:r>
              <a:rPr lang="en-US" sz="2000" b="1" dirty="0" smtClean="0">
                <a:solidFill>
                  <a:srgbClr val="FFFF00"/>
                </a:solidFill>
                <a:latin typeface="Corbel" pitchFamily="34" charset="0"/>
              </a:rPr>
              <a:t>Peak @ 21 hours  - velocity 405 ft/hr</a:t>
            </a:r>
          </a:p>
          <a:p>
            <a:pPr lvl="1"/>
            <a:endParaRPr lang="en-US" sz="2000" b="1" dirty="0" smtClean="0">
              <a:solidFill>
                <a:srgbClr val="FFFF00"/>
              </a:solidFill>
              <a:latin typeface="Corbel" pitchFamily="34" charset="0"/>
            </a:endParaRPr>
          </a:p>
          <a:p>
            <a:r>
              <a:rPr lang="en-US" sz="2400" b="1" dirty="0" smtClean="0">
                <a:latin typeface="Corbel" pitchFamily="34" charset="0"/>
              </a:rPr>
              <a:t>Mass recovery -1100 hrs after injection</a:t>
            </a:r>
          </a:p>
          <a:p>
            <a:pPr lvl="1"/>
            <a:r>
              <a:rPr lang="en-US" sz="2000" b="1" dirty="0" smtClean="0">
                <a:solidFill>
                  <a:srgbClr val="FFFF00"/>
                </a:solidFill>
                <a:latin typeface="Corbel" pitchFamily="34" charset="0"/>
              </a:rPr>
              <a:t>Lithium – 74 %</a:t>
            </a:r>
          </a:p>
          <a:p>
            <a:pPr lvl="1"/>
            <a:r>
              <a:rPr lang="en-US" sz="2000" b="1" dirty="0" err="1" smtClean="0">
                <a:solidFill>
                  <a:srgbClr val="FFFF00"/>
                </a:solidFill>
                <a:latin typeface="Corbel" pitchFamily="34" charset="0"/>
              </a:rPr>
              <a:t>Fluorescein</a:t>
            </a:r>
            <a:r>
              <a:rPr lang="en-US" sz="2000" b="1" dirty="0" smtClean="0">
                <a:solidFill>
                  <a:srgbClr val="FFFF00"/>
                </a:solidFill>
                <a:latin typeface="Corbel" pitchFamily="34" charset="0"/>
              </a:rPr>
              <a:t> – 58%</a:t>
            </a:r>
          </a:p>
          <a:p>
            <a:pPr lvl="1">
              <a:buNone/>
            </a:pPr>
            <a:endParaRPr lang="en-US" sz="2000" b="1" dirty="0" smtClean="0">
              <a:solidFill>
                <a:srgbClr val="FFFF00"/>
              </a:solidFill>
              <a:latin typeface="Corbel" pitchFamily="34" charset="0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0351" y="1143000"/>
            <a:ext cx="4863155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email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  </a:ext>
            </a:extLst>
          </a:blip>
          <a:stretch>
            <a:fillRect/>
          </a:stretch>
        </p:blipFill>
        <p:spPr>
          <a:xfrm>
            <a:off x="152400" y="3810000"/>
            <a:ext cx="3581400" cy="2895600"/>
          </a:xfrm>
          <a:prstGeom prst="rect">
            <a:avLst/>
          </a:prstGeom>
        </p:spPr>
      </p:pic>
      <p:pic>
        <p:nvPicPr>
          <p:cNvPr id="114690" name="Picture 2" descr="C:\My Documents\Rico\IMG_51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951037"/>
            <a:ext cx="3942543" cy="490696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28600" y="0"/>
            <a:ext cx="47244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	</a:t>
            </a:r>
            <a:r>
              <a:rPr lang="en-US" sz="2400" b="1" u="sng" dirty="0" smtClean="0">
                <a:solidFill>
                  <a:srgbClr val="FFFF00"/>
                </a:solidFill>
                <a:latin typeface="Corbel" pitchFamily="34" charset="0"/>
              </a:rPr>
              <a:t>Findings</a:t>
            </a:r>
          </a:p>
          <a:p>
            <a:r>
              <a:rPr lang="en-US" sz="2000" b="1" dirty="0" smtClean="0">
                <a:solidFill>
                  <a:srgbClr val="FFFF00"/>
                </a:solidFill>
                <a:latin typeface="Corbel" pitchFamily="34" charset="0"/>
              </a:rPr>
              <a:t>Fast transport by advection w/ help from chasing water</a:t>
            </a:r>
          </a:p>
          <a:p>
            <a:endParaRPr lang="en-US" sz="2000" b="1" dirty="0" smtClean="0">
              <a:solidFill>
                <a:srgbClr val="FFFF00"/>
              </a:solidFill>
              <a:latin typeface="Corbel" pitchFamily="34" charset="0"/>
            </a:endParaRPr>
          </a:p>
          <a:p>
            <a:r>
              <a:rPr lang="en-US" sz="2000" b="1" dirty="0" smtClean="0">
                <a:solidFill>
                  <a:srgbClr val="FFFF00"/>
                </a:solidFill>
                <a:latin typeface="Corbel" pitchFamily="34" charset="0"/>
              </a:rPr>
              <a:t>SE  x-cut is open –few obstructions</a:t>
            </a:r>
          </a:p>
          <a:p>
            <a:endParaRPr lang="en-US" sz="2400" b="1" dirty="0" smtClean="0">
              <a:solidFill>
                <a:srgbClr val="FFFF00"/>
              </a:solidFill>
              <a:latin typeface="Corbel" pitchFamily="34" charset="0"/>
            </a:endParaRPr>
          </a:p>
          <a:p>
            <a:r>
              <a:rPr lang="en-US" sz="2000" b="1" dirty="0" smtClean="0">
                <a:solidFill>
                  <a:srgbClr val="FFFF00"/>
                </a:solidFill>
                <a:latin typeface="Corbel" pitchFamily="34" charset="0"/>
              </a:rPr>
              <a:t>Significant portion of </a:t>
            </a:r>
            <a:r>
              <a:rPr lang="en-US" sz="2000" b="1" dirty="0" err="1" smtClean="0">
                <a:solidFill>
                  <a:srgbClr val="FFFF00"/>
                </a:solidFill>
                <a:latin typeface="Corbel" pitchFamily="34" charset="0"/>
              </a:rPr>
              <a:t>fluorescein</a:t>
            </a:r>
            <a:r>
              <a:rPr lang="en-US" sz="2000" b="1" dirty="0" smtClean="0">
                <a:solidFill>
                  <a:srgbClr val="FFFF00"/>
                </a:solidFill>
                <a:latin typeface="Corbel" pitchFamily="34" charset="0"/>
              </a:rPr>
              <a:t> remains in storage  -mixed with water in shaft? residence time in pool behind collapsed portion of St. Louis tunnel?</a:t>
            </a:r>
            <a:endParaRPr lang="en-US" sz="2000" b="1" dirty="0">
              <a:solidFill>
                <a:srgbClr val="FFFF00"/>
              </a:solidFill>
              <a:latin typeface="Corbe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81600" y="533400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FF00"/>
                </a:solidFill>
                <a:latin typeface="Corbel" pitchFamily="34" charset="0"/>
              </a:rPr>
              <a:t>Fluorscein</a:t>
            </a:r>
            <a:r>
              <a:rPr lang="en-US" sz="2400" b="1" dirty="0" smtClean="0">
                <a:solidFill>
                  <a:srgbClr val="FFFF00"/>
                </a:solidFill>
                <a:latin typeface="Corbel" pitchFamily="34" charset="0"/>
              </a:rPr>
              <a:t>  / Li only found at St. Louis tunnel discharge</a:t>
            </a:r>
            <a:endParaRPr lang="en-US" sz="2400" b="1" dirty="0">
              <a:solidFill>
                <a:srgbClr val="FFFF00"/>
              </a:solidFill>
              <a:latin typeface="Corbe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3854"/>
            <a:ext cx="9143999" cy="6871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/>
        </p:nvCxnSpPr>
        <p:spPr>
          <a:xfrm flipV="1">
            <a:off x="1295400" y="1143000"/>
            <a:ext cx="5029200" cy="1066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867400" y="121920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Silver Creek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6019800" y="1219200"/>
            <a:ext cx="76200" cy="304800"/>
          </a:xfrm>
          <a:prstGeom prst="straightConnector1">
            <a:avLst/>
          </a:prstGeom>
          <a:ln w="254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0" y="4572000"/>
            <a:ext cx="4038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15000"/>
              <a:buFont typeface="Wingdings" pitchFamily="2" charset="2"/>
              <a:buChar char="§"/>
            </a:pPr>
            <a:r>
              <a:rPr lang="en-US" sz="1400" b="1" dirty="0" smtClean="0">
                <a:solidFill>
                  <a:schemeClr val="bg1"/>
                </a:solidFill>
                <a:latin typeface="Corbel" pitchFamily="34" charset="0"/>
              </a:rPr>
              <a:t>Objective – help evaluate potential connections between Blaine &amp; associated workings &amp; 517 shaft – St. Louis tunnel </a:t>
            </a:r>
          </a:p>
          <a:p>
            <a:pPr>
              <a:buSzPct val="115000"/>
              <a:buFont typeface="Wingdings" pitchFamily="2" charset="2"/>
              <a:buChar char="§"/>
            </a:pPr>
            <a:endParaRPr lang="en-US" sz="1400" b="1" dirty="0" smtClean="0">
              <a:solidFill>
                <a:schemeClr val="bg1"/>
              </a:solidFill>
              <a:latin typeface="Corbel" pitchFamily="34" charset="0"/>
            </a:endParaRPr>
          </a:p>
          <a:p>
            <a:pPr>
              <a:buSzPct val="115000"/>
              <a:buFont typeface="Wingdings" pitchFamily="2" charset="2"/>
              <a:buChar char="§"/>
            </a:pPr>
            <a:r>
              <a:rPr lang="en-US" sz="1400" b="1" dirty="0" smtClean="0">
                <a:solidFill>
                  <a:schemeClr val="bg1"/>
                </a:solidFill>
                <a:latin typeface="Corbel" pitchFamily="34" charset="0"/>
              </a:rPr>
              <a:t>Slug injection - 5.9 lbs of fluoride – </a:t>
            </a:r>
          </a:p>
          <a:p>
            <a:pPr>
              <a:buSzPct val="115000"/>
            </a:pPr>
            <a:r>
              <a:rPr lang="en-US" sz="1400" b="1" dirty="0" smtClean="0">
                <a:solidFill>
                  <a:schemeClr val="bg1"/>
                </a:solidFill>
                <a:latin typeface="Corbel" pitchFamily="34" charset="0"/>
              </a:rPr>
              <a:t>Dissolved 13.2 lbs of </a:t>
            </a:r>
            <a:r>
              <a:rPr lang="en-US" sz="1400" b="1" dirty="0" err="1" smtClean="0">
                <a:solidFill>
                  <a:schemeClr val="bg1"/>
                </a:solidFill>
                <a:latin typeface="Corbel" pitchFamily="34" charset="0"/>
              </a:rPr>
              <a:t>NaF</a:t>
            </a:r>
            <a:r>
              <a:rPr lang="en-US" sz="1400" b="1" dirty="0" smtClean="0">
                <a:solidFill>
                  <a:schemeClr val="bg1"/>
                </a:solidFill>
                <a:latin typeface="Corbel" pitchFamily="34" charset="0"/>
              </a:rPr>
              <a:t> powder in 8 gallons of Blaine mine water</a:t>
            </a:r>
          </a:p>
          <a:p>
            <a:pPr>
              <a:buSzPct val="115000"/>
            </a:pPr>
            <a:endParaRPr lang="en-US" sz="1400" b="1" dirty="0" smtClean="0">
              <a:solidFill>
                <a:srgbClr val="00B0F0"/>
              </a:solidFill>
              <a:latin typeface="Corbel" pitchFamily="34" charset="0"/>
            </a:endParaRPr>
          </a:p>
          <a:p>
            <a:endParaRPr lang="en-US" sz="1400" b="1" dirty="0" smtClean="0">
              <a:solidFill>
                <a:srgbClr val="00B0F0"/>
              </a:solidFill>
              <a:latin typeface="Corbel" pitchFamily="34" charset="0"/>
            </a:endParaRPr>
          </a:p>
          <a:p>
            <a:endParaRPr lang="en-US" sz="1400" b="1" dirty="0">
              <a:solidFill>
                <a:srgbClr val="00B0F0"/>
              </a:solidFill>
              <a:latin typeface="Corbe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590800"/>
            <a:ext cx="22860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Slug poured into pool of water behind coffer dam &amp;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pumped over blockage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towards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Morris Cook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Incline</a:t>
            </a:r>
            <a:r>
              <a:rPr lang="en-US" b="1" dirty="0" smtClean="0">
                <a:solidFill>
                  <a:srgbClr val="00B0F0"/>
                </a:solidFill>
              </a:rPr>
              <a:t> </a:t>
            </a:r>
            <a:r>
              <a:rPr lang="en-US" sz="1400" b="1" dirty="0" smtClean="0">
                <a:solidFill>
                  <a:srgbClr val="00B0F0"/>
                </a:solidFill>
              </a:rPr>
              <a:t>(</a:t>
            </a:r>
            <a:r>
              <a:rPr lang="en-US" sz="1400" b="1" dirty="0" smtClean="0">
                <a:solidFill>
                  <a:srgbClr val="00B0F0"/>
                </a:solidFill>
                <a:latin typeface="Corbel" pitchFamily="34" charset="0"/>
              </a:rPr>
              <a:t>6000 –</a:t>
            </a:r>
          </a:p>
          <a:p>
            <a:r>
              <a:rPr lang="en-US" sz="1400" b="1" dirty="0" smtClean="0">
                <a:solidFill>
                  <a:srgbClr val="00B0F0"/>
                </a:solidFill>
                <a:latin typeface="Corbel" pitchFamily="34" charset="0"/>
              </a:rPr>
              <a:t> 9000 gallons </a:t>
            </a:r>
          </a:p>
          <a:p>
            <a:r>
              <a:rPr lang="en-US" sz="1400" b="1" dirty="0" smtClean="0">
                <a:solidFill>
                  <a:srgbClr val="00B0F0"/>
                </a:solidFill>
                <a:latin typeface="Corbel" pitchFamily="34" charset="0"/>
              </a:rPr>
              <a:t>of pool water)</a:t>
            </a:r>
          </a:p>
          <a:p>
            <a:endParaRPr lang="en-US" b="1" dirty="0" smtClean="0">
              <a:solidFill>
                <a:srgbClr val="00B0F0"/>
              </a:solidFill>
            </a:endParaRPr>
          </a:p>
          <a:p>
            <a:endParaRPr lang="en-US" b="1" dirty="0" smtClean="0">
              <a:solidFill>
                <a:srgbClr val="00B0F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2133600" y="2819400"/>
            <a:ext cx="1981200" cy="1524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4343400" y="2286000"/>
            <a:ext cx="304800" cy="3810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048000" y="1828800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B0F0"/>
                </a:solidFill>
                <a:latin typeface="Corbel" pitchFamily="34" charset="0"/>
              </a:rPr>
              <a:t>Morris Cook incline to lower levels –</a:t>
            </a:r>
          </a:p>
          <a:p>
            <a:r>
              <a:rPr lang="en-US" sz="1400" b="1" dirty="0" smtClean="0">
                <a:solidFill>
                  <a:srgbClr val="00B0F0"/>
                </a:solidFill>
                <a:latin typeface="Corbel" pitchFamily="34" charset="0"/>
              </a:rPr>
              <a:t>Exact pathway to 517 shaft  unknown</a:t>
            </a:r>
            <a:endParaRPr lang="en-US" sz="1400" b="1" dirty="0">
              <a:solidFill>
                <a:srgbClr val="00B0F0"/>
              </a:solidFill>
              <a:latin typeface="Corbe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57600" y="6096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F0"/>
                </a:solidFill>
              </a:rPr>
              <a:t>517 shaft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228600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Blaine workings tracing investigation</a:t>
            </a:r>
            <a:endParaRPr lang="en-US" sz="2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itchFamily="34" charset="0"/>
            </a:endParaRPr>
          </a:p>
        </p:txBody>
      </p:sp>
      <p:pic>
        <p:nvPicPr>
          <p:cNvPr id="14" name="Content Placeholder 4"/>
          <p:cNvPicPr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1524000" y="3352800"/>
            <a:ext cx="1752600" cy="1872456"/>
          </a:xfrm>
          <a:prstGeom prst="rect">
            <a:avLst/>
          </a:prstGeom>
        </p:spPr>
      </p:pic>
      <p:pic>
        <p:nvPicPr>
          <p:cNvPr id="22" name="Picture 7" descr="C:\Documents and Settings\Mwireman\Local Settings\Temporary Internet Files\Content.IE5\O2NABW4R\MC900287128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15000"/>
            <a:ext cx="1219200" cy="1031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Blaine workings tracing investigation</a:t>
            </a: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/>
            </a:r>
            <a:b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Corbel" pitchFamily="34" charset="0"/>
              </a:rPr>
              <a:t>Samples collected in 517 shaft, Argentine seep &amp; Silver Creek</a:t>
            </a:r>
          </a:p>
          <a:p>
            <a:r>
              <a:rPr lang="en-US" b="1" dirty="0" smtClean="0">
                <a:solidFill>
                  <a:srgbClr val="FFFF00"/>
                </a:solidFill>
                <a:latin typeface="Corbel" pitchFamily="34" charset="0"/>
              </a:rPr>
              <a:t>517 Shaft</a:t>
            </a:r>
          </a:p>
          <a:p>
            <a:pPr lvl="1"/>
            <a:r>
              <a:rPr lang="en-US" b="1" dirty="0" smtClean="0">
                <a:solidFill>
                  <a:srgbClr val="FFFF00"/>
                </a:solidFill>
                <a:latin typeface="Corbel" pitchFamily="34" charset="0"/>
              </a:rPr>
              <a:t>10 hours – 1rst arrival of F @ 517 shaft - </a:t>
            </a:r>
            <a:r>
              <a:rPr lang="en-US" b="1" dirty="0" err="1" smtClean="0">
                <a:solidFill>
                  <a:srgbClr val="FFFF00"/>
                </a:solidFill>
                <a:latin typeface="Corbel" pitchFamily="34" charset="0"/>
              </a:rPr>
              <a:t>ave</a:t>
            </a:r>
            <a:r>
              <a:rPr lang="en-US" b="1" dirty="0" smtClean="0">
                <a:solidFill>
                  <a:srgbClr val="FFFF00"/>
                </a:solidFill>
                <a:latin typeface="Corbel" pitchFamily="34" charset="0"/>
              </a:rPr>
              <a:t>. velocity – 66 ft/hr </a:t>
            </a:r>
          </a:p>
          <a:p>
            <a:pPr lvl="1"/>
            <a:r>
              <a:rPr lang="en-US" b="1" dirty="0" smtClean="0">
                <a:solidFill>
                  <a:srgbClr val="FFFF00"/>
                </a:solidFill>
                <a:latin typeface="Corbel" pitchFamily="34" charset="0"/>
              </a:rPr>
              <a:t>Peak  @ 68 hours –</a:t>
            </a:r>
            <a:r>
              <a:rPr lang="en-US" b="1" dirty="0" err="1" smtClean="0">
                <a:solidFill>
                  <a:srgbClr val="FFFF00"/>
                </a:solidFill>
                <a:latin typeface="Corbel" pitchFamily="34" charset="0"/>
              </a:rPr>
              <a:t>ave</a:t>
            </a:r>
            <a:r>
              <a:rPr lang="en-US" b="1" dirty="0" smtClean="0">
                <a:solidFill>
                  <a:srgbClr val="FFFF00"/>
                </a:solidFill>
                <a:latin typeface="Corbel" pitchFamily="34" charset="0"/>
              </a:rPr>
              <a:t>. velocity 10 ft/hr</a:t>
            </a:r>
          </a:p>
          <a:p>
            <a:pPr lvl="1"/>
            <a:r>
              <a:rPr lang="en-US" sz="1700" b="1" dirty="0" smtClean="0">
                <a:solidFill>
                  <a:srgbClr val="FFFF00"/>
                </a:solidFill>
                <a:latin typeface="Corbel" pitchFamily="34" charset="0"/>
              </a:rPr>
              <a:t>(Based on estimated distance to 517 of 660 feet)</a:t>
            </a:r>
          </a:p>
          <a:p>
            <a:r>
              <a:rPr lang="en-US" sz="2600" b="1" dirty="0" smtClean="0">
                <a:solidFill>
                  <a:srgbClr val="FFFF00"/>
                </a:solidFill>
                <a:latin typeface="Corbel" pitchFamily="34" charset="0"/>
              </a:rPr>
              <a:t>No detection of F in Silver Creek or Argentine seep</a:t>
            </a:r>
            <a:endParaRPr lang="en-US" sz="2600" dirty="0" smtClean="0">
              <a:latin typeface="Corbel" pitchFamily="34" charset="0"/>
            </a:endParaRPr>
          </a:p>
          <a:p>
            <a:endParaRPr lang="en-US" dirty="0">
              <a:latin typeface="Corbel" pitchFamily="34" charset="0"/>
            </a:endParaRPr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990600"/>
            <a:ext cx="2743200" cy="2880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3962400"/>
            <a:ext cx="2728409" cy="269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Conclusions</a:t>
            </a:r>
            <a:endParaRPr lang="en-US" sz="4800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334000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en-US" sz="2000" b="1" dirty="0" smtClean="0">
                <a:solidFill>
                  <a:srgbClr val="FFFF00"/>
                </a:solidFill>
                <a:latin typeface="Corbel" pitchFamily="34" charset="0"/>
              </a:rPr>
              <a:t>Possible loss from Silver Creek to workings –though not certain </a:t>
            </a:r>
          </a:p>
          <a:p>
            <a:pPr lvl="1">
              <a:buClr>
                <a:srgbClr val="FF0000"/>
              </a:buClr>
              <a:buFont typeface="Wingdings" pitchFamily="2" charset="2"/>
              <a:buChar char="Ø"/>
            </a:pPr>
            <a:r>
              <a:rPr lang="en-US" sz="1600" b="1" dirty="0" smtClean="0">
                <a:solidFill>
                  <a:srgbClr val="FFFF00"/>
                </a:solidFill>
                <a:latin typeface="Corbel" pitchFamily="34" charset="0"/>
              </a:rPr>
              <a:t>5-9 % @ high flow      22-23 % at low flow</a:t>
            </a: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en-US" sz="2000" b="1" dirty="0" smtClean="0">
                <a:solidFill>
                  <a:srgbClr val="FFFF00"/>
                </a:solidFill>
                <a:latin typeface="Corbel" pitchFamily="34" charset="0"/>
              </a:rPr>
              <a:t>The x-cut that connects the 517 shaft to the St. Louis tunnel is open and rapidly transports water</a:t>
            </a: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en-US" sz="2000" b="1" dirty="0" smtClean="0">
                <a:solidFill>
                  <a:srgbClr val="FFFF00"/>
                </a:solidFill>
                <a:latin typeface="Corbel" pitchFamily="34" charset="0"/>
              </a:rPr>
              <a:t>Fairly open connections between Blaine workings and 517 shaft</a:t>
            </a: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en-US" sz="2000" b="1" dirty="0" smtClean="0">
                <a:solidFill>
                  <a:srgbClr val="FFFF00"/>
                </a:solidFill>
                <a:latin typeface="Corbel" pitchFamily="34" charset="0"/>
              </a:rPr>
              <a:t>Primary sources of AMD /heavy metals - water in Blaine &amp; associated workings</a:t>
            </a: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en-US" sz="2000" b="1" dirty="0" smtClean="0">
                <a:solidFill>
                  <a:srgbClr val="FFFF00"/>
                </a:solidFill>
                <a:latin typeface="Corbel" pitchFamily="34" charset="0"/>
              </a:rPr>
              <a:t>Water in 517 shaft has some residence </a:t>
            </a:r>
            <a:r>
              <a:rPr lang="en-US" sz="2000" b="1" dirty="0" smtClean="0">
                <a:solidFill>
                  <a:srgbClr val="FFFF00"/>
                </a:solidFill>
                <a:latin typeface="Corbel" pitchFamily="34" charset="0"/>
              </a:rPr>
              <a:t>time</a:t>
            </a: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en-US" sz="2000" b="1" dirty="0" smtClean="0">
                <a:solidFill>
                  <a:srgbClr val="FFFF00"/>
                </a:solidFill>
                <a:latin typeface="Corbel" pitchFamily="34" charset="0"/>
              </a:rPr>
              <a:t>Argentine seep not recharged by mine workings or </a:t>
            </a:r>
            <a:r>
              <a:rPr lang="en-US" sz="2000" b="1" dirty="0" err="1" smtClean="0">
                <a:solidFill>
                  <a:srgbClr val="FFFF00"/>
                </a:solidFill>
                <a:latin typeface="Corbel" pitchFamily="34" charset="0"/>
              </a:rPr>
              <a:t>gw</a:t>
            </a:r>
            <a:endParaRPr lang="en-US" sz="2000" b="1" dirty="0" smtClean="0">
              <a:solidFill>
                <a:srgbClr val="FFFF00"/>
              </a:solidFill>
              <a:latin typeface="Corbel" pitchFamily="34" charset="0"/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en-US" sz="2000" b="1" dirty="0" smtClean="0">
                <a:solidFill>
                  <a:srgbClr val="FFFF00"/>
                </a:solidFill>
                <a:latin typeface="Corbel" pitchFamily="34" charset="0"/>
              </a:rPr>
              <a:t>Residence time in GW flow systems which discharge to mine workings is 5-15 years </a:t>
            </a:r>
            <a:endParaRPr lang="en-US" sz="2000" b="1" dirty="0" smtClean="0">
              <a:solidFill>
                <a:srgbClr val="FFFF00"/>
              </a:solidFill>
              <a:latin typeface="Corbel" pitchFamily="34" charset="0"/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en-US" sz="2000" b="1" dirty="0" smtClean="0">
                <a:solidFill>
                  <a:srgbClr val="FFFF00"/>
                </a:solidFill>
                <a:latin typeface="Corbel" pitchFamily="34" charset="0"/>
              </a:rPr>
              <a:t>Discharge from St. Louis tunnel is primarily bedrock groundwater with seasonally varying inputs from workings along Silver Creek – Blaine, 517 </a:t>
            </a:r>
            <a:r>
              <a:rPr lang="en-US" sz="2000" b="1" dirty="0" smtClean="0">
                <a:solidFill>
                  <a:srgbClr val="FFFF00"/>
                </a:solidFill>
                <a:latin typeface="Corbel" pitchFamily="34" charset="0"/>
              </a:rPr>
              <a:t>shaft</a:t>
            </a:r>
            <a:endParaRPr lang="en-US" sz="2000" b="1" dirty="0" smtClean="0">
              <a:solidFill>
                <a:srgbClr val="FFFF00"/>
              </a:solidFill>
              <a:latin typeface="Corbe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2819400" cy="685800"/>
          </a:xfrm>
        </p:spPr>
        <p:txBody>
          <a:bodyPr>
            <a:normAutofit fontScale="90000"/>
          </a:bodyPr>
          <a:lstStyle/>
          <a:p>
            <a:pPr algn="r"/>
            <a:r>
              <a:rPr lang="en-US" b="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GEOLOGY</a:t>
            </a:r>
            <a:endParaRPr lang="en-US" b="0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4294967295"/>
          </p:nvPr>
        </p:nvSpPr>
        <p:spPr>
          <a:xfrm>
            <a:off x="0" y="685800"/>
            <a:ext cx="9144000" cy="3505200"/>
          </a:xfrm>
        </p:spPr>
        <p:txBody>
          <a:bodyPr>
            <a:normAutofit fontScale="92500" lnSpcReduction="20000"/>
          </a:bodyPr>
          <a:lstStyle/>
          <a:p>
            <a:pPr algn="l">
              <a:buClrTx/>
              <a:buSzPct val="100000"/>
              <a:buFont typeface="Wingdings" pitchFamily="2" charset="2"/>
              <a:buChar char="§"/>
            </a:pPr>
            <a:r>
              <a:rPr lang="en-US" sz="2100" b="1" dirty="0" err="1" smtClean="0">
                <a:solidFill>
                  <a:srgbClr val="FFFF00"/>
                </a:solidFill>
              </a:rPr>
              <a:t>Domal</a:t>
            </a:r>
            <a:r>
              <a:rPr lang="en-US" sz="2100" b="1" dirty="0" smtClean="0">
                <a:solidFill>
                  <a:srgbClr val="FFFF00"/>
                </a:solidFill>
              </a:rPr>
              <a:t> uplift PC </a:t>
            </a:r>
            <a:r>
              <a:rPr lang="en-US" sz="2100" b="1" dirty="0" err="1" smtClean="0">
                <a:solidFill>
                  <a:srgbClr val="FFFF00"/>
                </a:solidFill>
              </a:rPr>
              <a:t>monzonite</a:t>
            </a:r>
            <a:r>
              <a:rPr lang="en-US" sz="2100" b="1" dirty="0" smtClean="0">
                <a:solidFill>
                  <a:srgbClr val="FFFF00"/>
                </a:solidFill>
              </a:rPr>
              <a:t> -6000 ft.</a:t>
            </a:r>
          </a:p>
          <a:p>
            <a:pPr algn="l">
              <a:buClrTx/>
              <a:buSzPct val="100000"/>
              <a:buFont typeface="Wingdings" pitchFamily="2" charset="2"/>
              <a:buChar char="§"/>
            </a:pPr>
            <a:endParaRPr lang="en-US" sz="2100" b="1" dirty="0" smtClean="0">
              <a:solidFill>
                <a:srgbClr val="FFFF00"/>
              </a:solidFill>
            </a:endParaRPr>
          </a:p>
          <a:p>
            <a:pPr algn="l">
              <a:buClrTx/>
              <a:buSzPct val="100000"/>
              <a:buFont typeface="Wingdings" pitchFamily="2" charset="2"/>
              <a:buChar char="§"/>
            </a:pPr>
            <a:r>
              <a:rPr lang="en-US" sz="2100" b="1" dirty="0" smtClean="0">
                <a:solidFill>
                  <a:srgbClr val="FFFF00"/>
                </a:solidFill>
              </a:rPr>
              <a:t>Dome bounded by numerous near vertical faults</a:t>
            </a:r>
          </a:p>
          <a:p>
            <a:pPr algn="l">
              <a:buClrTx/>
              <a:buSzPct val="100000"/>
              <a:buNone/>
            </a:pPr>
            <a:endParaRPr lang="en-US" sz="2100" b="1" dirty="0" smtClean="0">
              <a:solidFill>
                <a:srgbClr val="FFFF00"/>
              </a:solidFill>
            </a:endParaRPr>
          </a:p>
          <a:p>
            <a:pPr algn="l">
              <a:buClrTx/>
              <a:buSzPct val="100000"/>
              <a:buFont typeface="Wingdings" pitchFamily="2" charset="2"/>
              <a:buChar char="§"/>
            </a:pPr>
            <a:r>
              <a:rPr lang="en-US" sz="2100" b="1" dirty="0" smtClean="0">
                <a:solidFill>
                  <a:srgbClr val="FFFF00"/>
                </a:solidFill>
              </a:rPr>
              <a:t>NE_SW Blackhawk fault bounds east side of dome – numerous associated reverse&amp; normal faults sub-</a:t>
            </a:r>
            <a:r>
              <a:rPr lang="en-US" sz="2100" b="1" dirty="0" err="1" smtClean="0">
                <a:solidFill>
                  <a:srgbClr val="FFFF00"/>
                </a:solidFill>
              </a:rPr>
              <a:t>paralell</a:t>
            </a:r>
            <a:r>
              <a:rPr lang="en-US" sz="2100" b="1" dirty="0" smtClean="0">
                <a:solidFill>
                  <a:srgbClr val="FFFF00"/>
                </a:solidFill>
              </a:rPr>
              <a:t> to BH Fault</a:t>
            </a:r>
          </a:p>
          <a:p>
            <a:pPr algn="l">
              <a:buClrTx/>
              <a:buSzPct val="100000"/>
              <a:buFont typeface="Wingdings" pitchFamily="2" charset="2"/>
              <a:buChar char="§"/>
            </a:pPr>
            <a:endParaRPr lang="en-US" sz="2100" b="1" dirty="0" smtClean="0">
              <a:solidFill>
                <a:srgbClr val="FFFF00"/>
              </a:solidFill>
            </a:endParaRPr>
          </a:p>
          <a:p>
            <a:pPr algn="l">
              <a:buClrTx/>
              <a:buSzPct val="100000"/>
              <a:buFont typeface="Wingdings" pitchFamily="2" charset="2"/>
              <a:buChar char="§"/>
            </a:pPr>
            <a:r>
              <a:rPr lang="en-US" sz="2100" b="1" dirty="0" smtClean="0">
                <a:solidFill>
                  <a:srgbClr val="FFFF00"/>
                </a:solidFill>
              </a:rPr>
              <a:t>Pennsylvania age Hermosa Fm was intruded by dome – widespread in outcrop /</a:t>
            </a:r>
            <a:r>
              <a:rPr lang="en-US" sz="2100" b="1" dirty="0" err="1" smtClean="0">
                <a:solidFill>
                  <a:srgbClr val="FFFF00"/>
                </a:solidFill>
              </a:rPr>
              <a:t>subcrop</a:t>
            </a:r>
            <a:r>
              <a:rPr lang="en-US" sz="2100" b="1" dirty="0" smtClean="0">
                <a:solidFill>
                  <a:srgbClr val="FFFF00"/>
                </a:solidFill>
              </a:rPr>
              <a:t> –dips away from dome  -2800 ft thick</a:t>
            </a:r>
          </a:p>
          <a:p>
            <a:pPr algn="l">
              <a:buClrTx/>
              <a:buSzPct val="100000"/>
              <a:buFont typeface="Wingdings" pitchFamily="2" charset="2"/>
              <a:buChar char="§"/>
            </a:pPr>
            <a:endParaRPr lang="en-US" sz="2100" b="1" dirty="0" smtClean="0">
              <a:solidFill>
                <a:srgbClr val="FFFF00"/>
              </a:solidFill>
            </a:endParaRPr>
          </a:p>
          <a:p>
            <a:pPr algn="l">
              <a:buClrTx/>
              <a:buSzPct val="100000"/>
              <a:buFont typeface="Wingdings" pitchFamily="2" charset="2"/>
              <a:buChar char="§"/>
            </a:pPr>
            <a:r>
              <a:rPr lang="en-US" sz="2100" b="1" dirty="0" smtClean="0">
                <a:solidFill>
                  <a:srgbClr val="FFFF00"/>
                </a:solidFill>
              </a:rPr>
              <a:t>Comprised of </a:t>
            </a:r>
            <a:r>
              <a:rPr lang="en-US" sz="2100" b="1" dirty="0" err="1" smtClean="0">
                <a:solidFill>
                  <a:srgbClr val="FFFF00"/>
                </a:solidFill>
              </a:rPr>
              <a:t>interbedded</a:t>
            </a:r>
            <a:r>
              <a:rPr lang="en-US" sz="2100" b="1" dirty="0" smtClean="0">
                <a:solidFill>
                  <a:srgbClr val="FFFF00"/>
                </a:solidFill>
              </a:rPr>
              <a:t> sandstones, </a:t>
            </a:r>
            <a:r>
              <a:rPr lang="en-US" sz="2100" b="1" dirty="0" err="1" smtClean="0">
                <a:solidFill>
                  <a:srgbClr val="FFFF00"/>
                </a:solidFill>
              </a:rPr>
              <a:t>limestones</a:t>
            </a:r>
            <a:r>
              <a:rPr lang="en-US" sz="2100" b="1" dirty="0" smtClean="0">
                <a:solidFill>
                  <a:srgbClr val="FFFF00"/>
                </a:solidFill>
              </a:rPr>
              <a:t>, shale, conglomerate, </a:t>
            </a:r>
            <a:r>
              <a:rPr lang="en-US" sz="2100" b="1" dirty="0" err="1" smtClean="0">
                <a:solidFill>
                  <a:srgbClr val="FFFF00"/>
                </a:solidFill>
              </a:rPr>
              <a:t>arkose</a:t>
            </a:r>
            <a:r>
              <a:rPr lang="en-US" sz="2100" b="1" dirty="0" smtClean="0">
                <a:solidFill>
                  <a:srgbClr val="FFFF00"/>
                </a:solidFill>
              </a:rPr>
              <a:t> – extensively faulted</a:t>
            </a:r>
          </a:p>
          <a:p>
            <a:pPr algn="l">
              <a:buClrTx/>
              <a:buSzPct val="100000"/>
            </a:pPr>
            <a:endParaRPr lang="en-US" sz="1600" b="1" dirty="0" smtClean="0">
              <a:solidFill>
                <a:srgbClr val="FFFF00"/>
              </a:solidFill>
            </a:endParaRPr>
          </a:p>
          <a:p>
            <a:pPr algn="l">
              <a:buClrTx/>
              <a:buSzPct val="100000"/>
            </a:pPr>
            <a:endParaRPr lang="en-US" sz="1600" b="1" dirty="0" smtClean="0"/>
          </a:p>
          <a:p>
            <a:pPr algn="l"/>
            <a:endParaRPr lang="en-US" sz="1600" b="1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419600"/>
            <a:ext cx="9144000" cy="2438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3886200" y="60960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Dome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5" name="Straight Arrow Connector 14"/>
          <p:cNvCxnSpPr>
            <a:stCxn id="13" idx="0"/>
          </p:cNvCxnSpPr>
          <p:nvPr/>
        </p:nvCxnSpPr>
        <p:spPr>
          <a:xfrm flipH="1" flipV="1">
            <a:off x="4343400" y="5638800"/>
            <a:ext cx="38100" cy="45720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257800" y="6248400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Hermosa Fm.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5715000" y="5410200"/>
            <a:ext cx="1676400" cy="838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6" idx="0"/>
          </p:cNvCxnSpPr>
          <p:nvPr/>
        </p:nvCxnSpPr>
        <p:spPr>
          <a:xfrm flipV="1">
            <a:off x="6210300" y="5257800"/>
            <a:ext cx="1790700" cy="9906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6400800" y="5181600"/>
            <a:ext cx="1981200" cy="11430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u="sng" dirty="0" smtClean="0">
                <a:solidFill>
                  <a:srgbClr val="FFFF00"/>
                </a:solidFill>
              </a:rPr>
              <a:t>ORE BODIES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48640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sz="2400" b="1" dirty="0" smtClean="0">
                <a:solidFill>
                  <a:srgbClr val="FFFF00"/>
                </a:solidFill>
              </a:rPr>
              <a:t>Mineralization due to hydrothermal fluids moving along faults and limestone bedding planes in the </a:t>
            </a:r>
            <a:r>
              <a:rPr lang="en-US" sz="2400" b="1" dirty="0" err="1" smtClean="0">
                <a:solidFill>
                  <a:srgbClr val="FFFF00"/>
                </a:solidFill>
              </a:rPr>
              <a:t>downdip</a:t>
            </a:r>
            <a:r>
              <a:rPr lang="en-US" sz="2400" b="1" dirty="0" smtClean="0">
                <a:solidFill>
                  <a:srgbClr val="FFFF00"/>
                </a:solidFill>
              </a:rPr>
              <a:t> direction. </a:t>
            </a:r>
          </a:p>
          <a:p>
            <a:pPr eaLnBrk="1" hangingPunct="1"/>
            <a:r>
              <a:rPr lang="en-US" sz="2400" b="1" dirty="0" smtClean="0">
                <a:solidFill>
                  <a:srgbClr val="FFFF00"/>
                </a:solidFill>
              </a:rPr>
              <a:t>Significant mineralization can occur 400 -500 feet from the major faults. </a:t>
            </a:r>
          </a:p>
          <a:p>
            <a:pPr eaLnBrk="1" hangingPunct="1"/>
            <a:r>
              <a:rPr lang="en-US" sz="2400" b="1" dirty="0" smtClean="0">
                <a:solidFill>
                  <a:srgbClr val="FFFF00"/>
                </a:solidFill>
              </a:rPr>
              <a:t>The primary ore deposits are:</a:t>
            </a:r>
          </a:p>
          <a:p>
            <a:pPr lvl="1" eaLnBrk="1" hangingPunct="1"/>
            <a:r>
              <a:rPr lang="en-US" sz="16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</a:rPr>
              <a:t>massive sulfide replacement deposits in the </a:t>
            </a:r>
            <a:r>
              <a:rPr lang="en-US" sz="2000" b="1" dirty="0" err="1" smtClean="0">
                <a:solidFill>
                  <a:srgbClr val="FFFF00"/>
                </a:solidFill>
              </a:rPr>
              <a:t>limestones</a:t>
            </a:r>
            <a:r>
              <a:rPr lang="en-US" sz="2000" b="1" dirty="0" smtClean="0">
                <a:solidFill>
                  <a:srgbClr val="FFFF00"/>
                </a:solidFill>
              </a:rPr>
              <a:t> of the middle and upper members of the Hermosa Formation, </a:t>
            </a:r>
          </a:p>
          <a:p>
            <a:pPr lvl="1" eaLnBrk="1" hangingPunct="1"/>
            <a:r>
              <a:rPr lang="en-US" sz="2000" b="1" dirty="0" smtClean="0">
                <a:solidFill>
                  <a:srgbClr val="FFFF00"/>
                </a:solidFill>
              </a:rPr>
              <a:t>metamorphic deposits of </a:t>
            </a:r>
            <a:r>
              <a:rPr lang="en-US" sz="2000" b="1" dirty="0" err="1" smtClean="0">
                <a:solidFill>
                  <a:srgbClr val="FFFF00"/>
                </a:solidFill>
              </a:rPr>
              <a:t>sulphides</a:t>
            </a:r>
            <a:r>
              <a:rPr lang="en-US" sz="2000" b="1" dirty="0" smtClean="0">
                <a:solidFill>
                  <a:srgbClr val="FFFF00"/>
                </a:solidFill>
              </a:rPr>
              <a:t> in </a:t>
            </a:r>
            <a:r>
              <a:rPr lang="en-US" sz="2000" b="1" dirty="0" err="1" smtClean="0">
                <a:solidFill>
                  <a:srgbClr val="FFFF00"/>
                </a:solidFill>
              </a:rPr>
              <a:t>limestones</a:t>
            </a:r>
            <a:r>
              <a:rPr lang="en-US" sz="2000" b="1" dirty="0" smtClean="0">
                <a:solidFill>
                  <a:srgbClr val="FFFF00"/>
                </a:solidFill>
              </a:rPr>
              <a:t> of the Ouray, Leadville and Hermosa formations and as </a:t>
            </a:r>
          </a:p>
          <a:p>
            <a:pPr lvl="1" eaLnBrk="1" hangingPunct="1"/>
            <a:r>
              <a:rPr lang="en-US" sz="2000" b="1" dirty="0" smtClean="0">
                <a:solidFill>
                  <a:srgbClr val="FFFF00"/>
                </a:solidFill>
              </a:rPr>
              <a:t>veins on fractures and small faults in Hermosa sandstones and arkoses. The </a:t>
            </a:r>
          </a:p>
          <a:p>
            <a:pPr lvl="1" eaLnBrk="1" hangingPunct="1"/>
            <a:r>
              <a:rPr lang="en-US" sz="2000" b="1" dirty="0" smtClean="0">
                <a:solidFill>
                  <a:srgbClr val="FFFF00"/>
                </a:solidFill>
              </a:rPr>
              <a:t>ores were mined primarily by </a:t>
            </a:r>
            <a:r>
              <a:rPr lang="en-US" sz="2000" b="1" dirty="0" err="1" smtClean="0">
                <a:solidFill>
                  <a:srgbClr val="FFFF00"/>
                </a:solidFill>
              </a:rPr>
              <a:t>stoping</a:t>
            </a:r>
            <a:r>
              <a:rPr lang="en-US" sz="2000" b="1" dirty="0" smtClean="0">
                <a:solidFill>
                  <a:srgbClr val="FFFF00"/>
                </a:solidFill>
              </a:rPr>
              <a:t> limestone blocks that contain target metals at a high enough grade. The limestone beds were </a:t>
            </a:r>
            <a:r>
              <a:rPr lang="en-US" sz="2000" b="1" dirty="0" err="1" smtClean="0">
                <a:solidFill>
                  <a:srgbClr val="FFFF00"/>
                </a:solidFill>
              </a:rPr>
              <a:t>stoped</a:t>
            </a:r>
            <a:r>
              <a:rPr lang="en-US" sz="2000" b="1" dirty="0" smtClean="0">
                <a:solidFill>
                  <a:srgbClr val="FFFF00"/>
                </a:solidFill>
              </a:rPr>
              <a:t> in a </a:t>
            </a:r>
            <a:r>
              <a:rPr lang="en-US" sz="2000" b="1" dirty="0" err="1" smtClean="0">
                <a:solidFill>
                  <a:srgbClr val="FFFF00"/>
                </a:solidFill>
              </a:rPr>
              <a:t>downdip</a:t>
            </a:r>
            <a:r>
              <a:rPr lang="en-US" sz="2000" b="1" dirty="0" smtClean="0">
                <a:solidFill>
                  <a:srgbClr val="FFFF00"/>
                </a:solidFill>
              </a:rPr>
              <a:t> direction, which resulted in a lot of connection between levels of mine workings.</a:t>
            </a:r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/>
          </a:bodyPr>
          <a:lstStyle/>
          <a:p>
            <a:r>
              <a:rPr lang="en-US" b="1" u="sng" cap="small" dirty="0" smtClean="0">
                <a:solidFill>
                  <a:schemeClr val="bg1"/>
                </a:solidFill>
                <a:effectLst/>
              </a:rPr>
              <a:t>Environmental issues</a:t>
            </a:r>
            <a:endParaRPr lang="en-US" b="1" u="sng" cap="small" dirty="0">
              <a:solidFill>
                <a:schemeClr val="bg1"/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066800"/>
            <a:ext cx="4724400" cy="5791200"/>
          </a:xfrm>
        </p:spPr>
        <p:txBody>
          <a:bodyPr>
            <a:normAutofit lnSpcReduction="10000"/>
          </a:bodyPr>
          <a:lstStyle/>
          <a:p>
            <a:pPr>
              <a:buClr>
                <a:srgbClr val="FF0000"/>
              </a:buClr>
              <a:buSzPct val="85000"/>
            </a:pPr>
            <a:r>
              <a:rPr lang="en-US" sz="1900" b="1" dirty="0" smtClean="0">
                <a:solidFill>
                  <a:srgbClr val="FFFF00"/>
                </a:solidFill>
                <a:latin typeface="Corbel" pitchFamily="34" charset="0"/>
              </a:rPr>
              <a:t>Discharge from St. Louis tunnel contains high concentrations of heavy metals –NPDES permit lapsed  - June 2010 –</a:t>
            </a:r>
            <a:r>
              <a:rPr lang="en-US" sz="1900" b="1" dirty="0" smtClean="0">
                <a:solidFill>
                  <a:srgbClr val="FF0000"/>
                </a:solidFill>
                <a:latin typeface="Corbel" pitchFamily="34" charset="0"/>
              </a:rPr>
              <a:t>Zn -3900 </a:t>
            </a:r>
            <a:r>
              <a:rPr lang="en-US" sz="1900" b="1" dirty="0" err="1" smtClean="0">
                <a:solidFill>
                  <a:srgbClr val="FF0000"/>
                </a:solidFill>
                <a:latin typeface="Corbel" pitchFamily="34" charset="0"/>
              </a:rPr>
              <a:t>ug</a:t>
            </a:r>
            <a:r>
              <a:rPr lang="en-US" sz="1900" b="1" dirty="0" smtClean="0">
                <a:solidFill>
                  <a:srgbClr val="FF0000"/>
                </a:solidFill>
                <a:latin typeface="Corbel" pitchFamily="34" charset="0"/>
              </a:rPr>
              <a:t>/l  </a:t>
            </a:r>
            <a:r>
              <a:rPr lang="en-US" sz="1900" b="1" dirty="0" smtClean="0">
                <a:solidFill>
                  <a:srgbClr val="FFFF00"/>
                </a:solidFill>
                <a:latin typeface="Corbel" pitchFamily="34" charset="0"/>
              </a:rPr>
              <a:t>-</a:t>
            </a:r>
            <a:r>
              <a:rPr lang="en-US" sz="1900" b="1" dirty="0" smtClean="0">
                <a:solidFill>
                  <a:srgbClr val="FF0000"/>
                </a:solidFill>
                <a:latin typeface="Corbel" pitchFamily="34" charset="0"/>
              </a:rPr>
              <a:t> </a:t>
            </a:r>
            <a:r>
              <a:rPr lang="en-US" sz="1900" b="1" dirty="0" smtClean="0">
                <a:solidFill>
                  <a:srgbClr val="FFFF00"/>
                </a:solidFill>
                <a:latin typeface="Corbel" pitchFamily="34" charset="0"/>
              </a:rPr>
              <a:t>Portal discharge to ponds which discharge to Delores River</a:t>
            </a:r>
          </a:p>
          <a:p>
            <a:pPr>
              <a:buClr>
                <a:srgbClr val="FF0000"/>
              </a:buClr>
              <a:buSzPct val="85000"/>
            </a:pPr>
            <a:endParaRPr lang="en-US" sz="2000" b="1" dirty="0" smtClean="0">
              <a:solidFill>
                <a:srgbClr val="FFFF00"/>
              </a:solidFill>
              <a:latin typeface="Corbel" pitchFamily="34" charset="0"/>
            </a:endParaRPr>
          </a:p>
          <a:p>
            <a:pPr>
              <a:buClr>
                <a:srgbClr val="FF0000"/>
              </a:buClr>
              <a:buSzPct val="85000"/>
            </a:pPr>
            <a:r>
              <a:rPr lang="en-US" sz="1900" b="1" dirty="0" smtClean="0">
                <a:solidFill>
                  <a:srgbClr val="FFFF00"/>
                </a:solidFill>
                <a:latin typeface="Corbel" pitchFamily="34" charset="0"/>
              </a:rPr>
              <a:t>Unlined ponds - adjacent to Delores River –ponds contain sludge / tailings - 64,000 yd</a:t>
            </a:r>
            <a:r>
              <a:rPr lang="en-US" sz="1900" b="1" baseline="30000" dirty="0" smtClean="0">
                <a:solidFill>
                  <a:srgbClr val="FFFF00"/>
                </a:solidFill>
                <a:latin typeface="Corbel" pitchFamily="34" charset="0"/>
              </a:rPr>
              <a:t>3</a:t>
            </a:r>
          </a:p>
          <a:p>
            <a:pPr lvl="1">
              <a:buClr>
                <a:srgbClr val="FF0000"/>
              </a:buClr>
              <a:buSzPct val="85000"/>
            </a:pPr>
            <a:r>
              <a:rPr lang="en-US" sz="1600" b="1" dirty="0" smtClean="0">
                <a:solidFill>
                  <a:srgbClr val="FF0000"/>
                </a:solidFill>
                <a:latin typeface="Corbel" pitchFamily="34" charset="0"/>
              </a:rPr>
              <a:t>Zn – 18,000 – 38,000 </a:t>
            </a:r>
            <a:r>
              <a:rPr lang="en-US" sz="1600" b="1" dirty="0" err="1" smtClean="0">
                <a:solidFill>
                  <a:srgbClr val="FF0000"/>
                </a:solidFill>
                <a:latin typeface="Corbel" pitchFamily="34" charset="0"/>
              </a:rPr>
              <a:t>ppm</a:t>
            </a:r>
            <a:endParaRPr lang="en-US" sz="1600" b="1" dirty="0" smtClean="0">
              <a:solidFill>
                <a:srgbClr val="FF0000"/>
              </a:solidFill>
              <a:latin typeface="Corbel" pitchFamily="34" charset="0"/>
            </a:endParaRPr>
          </a:p>
          <a:p>
            <a:pPr lvl="1">
              <a:buClr>
                <a:srgbClr val="FF0000"/>
              </a:buClr>
              <a:buSzPct val="85000"/>
            </a:pPr>
            <a:r>
              <a:rPr lang="en-US" sz="1600" b="1" dirty="0" err="1" smtClean="0">
                <a:solidFill>
                  <a:srgbClr val="FF0000"/>
                </a:solidFill>
                <a:latin typeface="Corbel" pitchFamily="34" charset="0"/>
              </a:rPr>
              <a:t>Cd</a:t>
            </a:r>
            <a:r>
              <a:rPr lang="en-US" sz="1600" b="1" dirty="0" smtClean="0">
                <a:solidFill>
                  <a:srgbClr val="FF0000"/>
                </a:solidFill>
                <a:latin typeface="Corbel" pitchFamily="34" charset="0"/>
              </a:rPr>
              <a:t> – 51 - 190  </a:t>
            </a:r>
            <a:r>
              <a:rPr lang="en-US" sz="1600" b="1" dirty="0" err="1" smtClean="0">
                <a:solidFill>
                  <a:srgbClr val="FF0000"/>
                </a:solidFill>
                <a:latin typeface="Corbel" pitchFamily="34" charset="0"/>
              </a:rPr>
              <a:t>ppm</a:t>
            </a:r>
            <a:endParaRPr lang="en-US" sz="1600" b="1" dirty="0" smtClean="0">
              <a:solidFill>
                <a:srgbClr val="FF0000"/>
              </a:solidFill>
              <a:latin typeface="Corbel" pitchFamily="34" charset="0"/>
            </a:endParaRPr>
          </a:p>
          <a:p>
            <a:pPr lvl="1">
              <a:buClr>
                <a:srgbClr val="FF0000"/>
              </a:buClr>
              <a:buSzPct val="85000"/>
            </a:pPr>
            <a:r>
              <a:rPr lang="en-US" sz="1600" b="1" dirty="0" smtClean="0">
                <a:solidFill>
                  <a:srgbClr val="FF0000"/>
                </a:solidFill>
                <a:latin typeface="Corbel" pitchFamily="34" charset="0"/>
              </a:rPr>
              <a:t>Cu – 650 -2400 </a:t>
            </a:r>
            <a:r>
              <a:rPr lang="en-US" sz="1600" b="1" dirty="0" err="1" smtClean="0">
                <a:solidFill>
                  <a:srgbClr val="FF0000"/>
                </a:solidFill>
                <a:latin typeface="Corbel" pitchFamily="34" charset="0"/>
              </a:rPr>
              <a:t>ppm</a:t>
            </a:r>
            <a:endParaRPr lang="en-US" sz="1600" b="1" dirty="0" smtClean="0">
              <a:solidFill>
                <a:srgbClr val="FF0000"/>
              </a:solidFill>
              <a:latin typeface="Corbel" pitchFamily="34" charset="0"/>
            </a:endParaRPr>
          </a:p>
          <a:p>
            <a:pPr lvl="1">
              <a:buClr>
                <a:srgbClr val="FF0000"/>
              </a:buClr>
              <a:buSzPct val="85000"/>
            </a:pPr>
            <a:r>
              <a:rPr lang="en-US" sz="1600" b="1" dirty="0" err="1" smtClean="0">
                <a:solidFill>
                  <a:srgbClr val="FF0000"/>
                </a:solidFill>
                <a:latin typeface="Corbel" pitchFamily="34" charset="0"/>
              </a:rPr>
              <a:t>Pb</a:t>
            </a:r>
            <a:r>
              <a:rPr lang="en-US" sz="1600" b="1" dirty="0" smtClean="0">
                <a:solidFill>
                  <a:srgbClr val="FF0000"/>
                </a:solidFill>
                <a:latin typeface="Corbel" pitchFamily="34" charset="0"/>
              </a:rPr>
              <a:t> – 200 – 1000 </a:t>
            </a:r>
            <a:r>
              <a:rPr lang="en-US" sz="1600" b="1" dirty="0" err="1" smtClean="0">
                <a:solidFill>
                  <a:srgbClr val="FF0000"/>
                </a:solidFill>
                <a:latin typeface="Corbel" pitchFamily="34" charset="0"/>
              </a:rPr>
              <a:t>ppm</a:t>
            </a:r>
            <a:endParaRPr lang="en-US" sz="1600" b="1" dirty="0" smtClean="0">
              <a:solidFill>
                <a:srgbClr val="FF0000"/>
              </a:solidFill>
              <a:latin typeface="Corbel" pitchFamily="34" charset="0"/>
            </a:endParaRPr>
          </a:p>
          <a:p>
            <a:pPr>
              <a:buClr>
                <a:srgbClr val="FF0000"/>
              </a:buClr>
              <a:buSzPct val="85000"/>
              <a:buNone/>
            </a:pPr>
            <a:endParaRPr lang="en-US" sz="2000" b="1" dirty="0" smtClean="0">
              <a:solidFill>
                <a:srgbClr val="FFFF00"/>
              </a:solidFill>
              <a:latin typeface="Corbel" pitchFamily="34" charset="0"/>
            </a:endParaRPr>
          </a:p>
          <a:p>
            <a:pPr>
              <a:buClr>
                <a:srgbClr val="FF0000"/>
              </a:buClr>
              <a:buSzPct val="85000"/>
            </a:pPr>
            <a:r>
              <a:rPr lang="en-US" sz="1900" b="1" dirty="0" smtClean="0">
                <a:solidFill>
                  <a:srgbClr val="FFFF00"/>
                </a:solidFill>
                <a:latin typeface="Corbel" pitchFamily="34" charset="0"/>
              </a:rPr>
              <a:t>Discharge of AMD  (pH -2-3) from Blaine workings – ore bodies have high </a:t>
            </a:r>
            <a:r>
              <a:rPr lang="en-US" sz="1900" b="1" dirty="0" err="1" smtClean="0">
                <a:solidFill>
                  <a:srgbClr val="FFFF00"/>
                </a:solidFill>
                <a:latin typeface="Corbel" pitchFamily="34" charset="0"/>
              </a:rPr>
              <a:t>sulphide</a:t>
            </a:r>
            <a:r>
              <a:rPr lang="en-US" sz="1900" b="1" dirty="0" smtClean="0">
                <a:solidFill>
                  <a:srgbClr val="FFFF00"/>
                </a:solidFill>
                <a:latin typeface="Corbel" pitchFamily="34" charset="0"/>
              </a:rPr>
              <a:t> content</a:t>
            </a:r>
          </a:p>
          <a:p>
            <a:pPr>
              <a:buClr>
                <a:srgbClr val="FF0000"/>
              </a:buClr>
              <a:buSzPct val="85000"/>
              <a:buNone/>
            </a:pPr>
            <a:endParaRPr lang="en-US" sz="1900" b="1" dirty="0" smtClean="0">
              <a:solidFill>
                <a:srgbClr val="FFFF00"/>
              </a:solidFill>
              <a:latin typeface="Corbel" pitchFamily="34" charset="0"/>
            </a:endParaRPr>
          </a:p>
          <a:p>
            <a:pPr>
              <a:buClr>
                <a:srgbClr val="FF0000"/>
              </a:buClr>
              <a:buSzPct val="85000"/>
            </a:pPr>
            <a:r>
              <a:rPr lang="en-US" sz="1900" b="1" dirty="0" smtClean="0">
                <a:solidFill>
                  <a:srgbClr val="FFFF00"/>
                </a:solidFill>
                <a:latin typeface="Corbel" pitchFamily="34" charset="0"/>
              </a:rPr>
              <a:t>TMDL on Silver Creek –dissolved </a:t>
            </a:r>
            <a:r>
              <a:rPr lang="en-US" sz="1900" b="1" dirty="0" err="1" smtClean="0">
                <a:solidFill>
                  <a:srgbClr val="FFFF00"/>
                </a:solidFill>
                <a:latin typeface="Corbel" pitchFamily="34" charset="0"/>
              </a:rPr>
              <a:t>Cd</a:t>
            </a:r>
            <a:r>
              <a:rPr lang="en-US" sz="1900" b="1" dirty="0" smtClean="0">
                <a:solidFill>
                  <a:srgbClr val="FFFF00"/>
                </a:solidFill>
                <a:latin typeface="Corbel" pitchFamily="34" charset="0"/>
              </a:rPr>
              <a:t> &amp; Zn</a:t>
            </a:r>
            <a:endParaRPr lang="en-US" sz="1900" dirty="0" smtClean="0">
              <a:latin typeface="Corbel" pitchFamily="34" charset="0"/>
            </a:endParaRPr>
          </a:p>
          <a:p>
            <a:pPr>
              <a:buClr>
                <a:srgbClr val="FF0000"/>
              </a:buClr>
            </a:pPr>
            <a:endParaRPr lang="en-US" dirty="0"/>
          </a:p>
        </p:txBody>
      </p:sp>
      <p:pic>
        <p:nvPicPr>
          <p:cNvPr id="5" name="Content Placeholder 3" descr="IMG_523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953000" y="3706668"/>
            <a:ext cx="4038600" cy="3151332"/>
          </a:xfrm>
        </p:spPr>
      </p:pic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  </a:ext>
            </a:extLst>
          </a:blip>
          <a:stretch>
            <a:fillRect/>
          </a:stretch>
        </p:blipFill>
        <p:spPr>
          <a:xfrm>
            <a:off x="4953000" y="838200"/>
            <a:ext cx="4038600" cy="274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cation ma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70647"/>
            <a:ext cx="9144000" cy="59167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34290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Treatment ponds</a:t>
            </a:r>
            <a:endParaRPr lang="en-US" b="1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447800" y="3657600"/>
            <a:ext cx="838200" cy="76200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971800" y="4038600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Corbel" pitchFamily="34" charset="0"/>
              </a:rPr>
              <a:t>Mill Tailings</a:t>
            </a:r>
            <a:endParaRPr lang="en-US" sz="1400" b="1" dirty="0">
              <a:latin typeface="Corbel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038600" y="4267200"/>
            <a:ext cx="1066800" cy="30480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etchmap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70647"/>
            <a:ext cx="9144000" cy="59167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etchmap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2789</TotalTime>
  <Words>1772</Words>
  <Application>Microsoft Office PowerPoint</Application>
  <PresentationFormat>On-screen Show (4:3)</PresentationFormat>
  <Paragraphs>295</Paragraphs>
  <Slides>36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8" baseType="lpstr">
      <vt:lpstr>Office Theme</vt:lpstr>
      <vt:lpstr>Acrobat Document</vt:lpstr>
      <vt:lpstr>A multiple tracer / geochemical approach to characterizing water and contaminant movement through abandoned mine workings near Rico, Colorado   </vt:lpstr>
      <vt:lpstr>RICO MINING DISTRICT</vt:lpstr>
      <vt:lpstr>Rico mining district</vt:lpstr>
      <vt:lpstr>GEOLOGY</vt:lpstr>
      <vt:lpstr>ORE BODIES</vt:lpstr>
      <vt:lpstr>Environmental issues</vt:lpstr>
      <vt:lpstr>Slide 7</vt:lpstr>
      <vt:lpstr>Slide 8</vt:lpstr>
      <vt:lpstr>Slide 9</vt:lpstr>
      <vt:lpstr>Project Goals</vt:lpstr>
      <vt:lpstr>Hydrologic investigation</vt:lpstr>
      <vt:lpstr>WATER CHEMISTRY / METALS LOADING</vt:lpstr>
      <vt:lpstr>St. Louis Tunnel</vt:lpstr>
      <vt:lpstr>Slide 14</vt:lpstr>
      <vt:lpstr>Slide 15</vt:lpstr>
      <vt:lpstr>Slide 16</vt:lpstr>
      <vt:lpstr>Slide 17</vt:lpstr>
      <vt:lpstr>Argentine seep chemistry</vt:lpstr>
      <vt:lpstr>Slide 19</vt:lpstr>
      <vt:lpstr>Slide 20</vt:lpstr>
      <vt:lpstr>Slide 21</vt:lpstr>
      <vt:lpstr>Silver Creek - Stream tracing ( evaluate loss to mine workings)</vt:lpstr>
      <vt:lpstr>Slide 23</vt:lpstr>
      <vt:lpstr> Silver Creek – Stage discharge relationship High flow –June  2011  </vt:lpstr>
      <vt:lpstr> Silver Creek – Slug additions High flow –June  2011  </vt:lpstr>
      <vt:lpstr>Slide 26</vt:lpstr>
      <vt:lpstr>Silver Creek – Continuous injection tracer dilution method</vt:lpstr>
      <vt:lpstr>  Results of continuous injection Gaining stream – tracer dilution w/ distance = increase in flow  Losing stream – exhibit steady concentration w/ distance   </vt:lpstr>
      <vt:lpstr>Mine workings tracing</vt:lpstr>
      <vt:lpstr>Silver Creek tracer investigation</vt:lpstr>
      <vt:lpstr>517 Shaft trace</vt:lpstr>
      <vt:lpstr>Slide 32</vt:lpstr>
      <vt:lpstr>Slide 33</vt:lpstr>
      <vt:lpstr>Slide 34</vt:lpstr>
      <vt:lpstr>Blaine workings tracing investigation </vt:lpstr>
      <vt:lpstr>Conclusions</vt:lpstr>
    </vt:vector>
  </TitlesOfParts>
  <Company>U.S. EPA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multiple tracer / geochemical approach to characterizing water and contaminant movement through abandoned mine workings near Rico, Colorado</dc:title>
  <dc:creator>Mwireman</dc:creator>
  <cp:lastModifiedBy>mike</cp:lastModifiedBy>
  <cp:revision>198</cp:revision>
  <dcterms:created xsi:type="dcterms:W3CDTF">2012-03-26T21:02:11Z</dcterms:created>
  <dcterms:modified xsi:type="dcterms:W3CDTF">2012-04-03T15:11:29Z</dcterms:modified>
</cp:coreProperties>
</file>