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3.xml" ContentType="application/vnd.openxmlformats-officedocument.drawingml.chart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harts/chart4.xml" ContentType="application/vnd.openxmlformats-officedocument.drawingml.chart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sldIdLst>
    <p:sldId id="256" r:id="rId6"/>
    <p:sldId id="259" r:id="rId7"/>
    <p:sldId id="261" r:id="rId8"/>
    <p:sldId id="257" r:id="rId9"/>
    <p:sldId id="263" r:id="rId10"/>
    <p:sldId id="282" r:id="rId11"/>
    <p:sldId id="264" r:id="rId12"/>
    <p:sldId id="266" r:id="rId13"/>
    <p:sldId id="267" r:id="rId14"/>
    <p:sldId id="268" r:id="rId15"/>
    <p:sldId id="269" r:id="rId16"/>
    <p:sldId id="283" r:id="rId17"/>
    <p:sldId id="284" r:id="rId18"/>
    <p:sldId id="271" r:id="rId19"/>
    <p:sldId id="286" r:id="rId20"/>
    <p:sldId id="285" r:id="rId21"/>
    <p:sldId id="272" r:id="rId22"/>
    <p:sldId id="273" r:id="rId23"/>
    <p:sldId id="277" r:id="rId24"/>
    <p:sldId id="274" r:id="rId25"/>
    <p:sldId id="287" r:id="rId26"/>
    <p:sldId id="281" r:id="rId27"/>
    <p:sldId id="288" r:id="rId28"/>
    <p:sldId id="276" r:id="rId29"/>
    <p:sldId id="278" r:id="rId30"/>
    <p:sldId id="279" r:id="rId31"/>
    <p:sldId id="280" r:id="rId32"/>
    <p:sldId id="289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M" initials="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57"/>
    <a:srgbClr val="003399"/>
    <a:srgbClr val="DCDDDE"/>
    <a:srgbClr val="B2BB1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lson_work\Papers\Presentations\Formosa\OU1%20RI%20Paste%20pH%20Field%20Data%20Table%200404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lson_work\Papers\Presentations\Formosa\OU1%20RI%20Paste%20pH%20Field%20Data%20Table%20040420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lson_work\Papers\Presentations\Formosa\Formosa%20ABA%20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elson_work\Papers\Presentations\Formosa\Formosa%20XRF%20results%20and%20regressions_rpt%20fi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8707851303041"/>
          <c:y val="7.6246334310850469E-2"/>
          <c:w val="0.79038866627144899"/>
          <c:h val="0.6312624579152778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'Surface Hist'!$D$4:$D$18</c:f>
              <c:numCache>
                <c:formatCode>General</c:formatCode>
                <c:ptCount val="15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8">
                  <c:v>5</c:v>
                </c:pt>
                <c:pt idx="10">
                  <c:v>6</c:v>
                </c:pt>
                <c:pt idx="12">
                  <c:v>7</c:v>
                </c:pt>
                <c:pt idx="14">
                  <c:v>8</c:v>
                </c:pt>
              </c:numCache>
            </c:numRef>
          </c:cat>
          <c:val>
            <c:numRef>
              <c:f>'Surface Hist'!$E$4:$E$18</c:f>
              <c:numCache>
                <c:formatCode>General</c:formatCode>
                <c:ptCount val="15"/>
                <c:pt idx="1">
                  <c:v>10</c:v>
                </c:pt>
                <c:pt idx="3">
                  <c:v>91</c:v>
                </c:pt>
                <c:pt idx="5">
                  <c:v>99</c:v>
                </c:pt>
                <c:pt idx="7">
                  <c:v>58</c:v>
                </c:pt>
                <c:pt idx="9">
                  <c:v>54</c:v>
                </c:pt>
                <c:pt idx="11">
                  <c:v>7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5705472"/>
        <c:axId val="105707392"/>
      </c:barChart>
      <c:catAx>
        <c:axId val="10570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pH (su)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707392"/>
        <c:crosses val="autoZero"/>
        <c:auto val="1"/>
        <c:lblAlgn val="ctr"/>
        <c:lblOffset val="100"/>
        <c:tickMarkSkip val="2"/>
        <c:noMultiLvlLbl val="0"/>
      </c:catAx>
      <c:valAx>
        <c:axId val="105707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7054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8671438624389"/>
          <c:y val="7.6246334310850442E-2"/>
          <c:w val="0.79565553799738242"/>
          <c:h val="0.60480869371848556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'Sub Hist'!$D$6:$D$24</c:f>
              <c:numCache>
                <c:formatCode>General</c:formatCode>
                <c:ptCount val="19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8">
                  <c:v>5</c:v>
                </c:pt>
                <c:pt idx="10">
                  <c:v>6</c:v>
                </c:pt>
                <c:pt idx="12">
                  <c:v>7</c:v>
                </c:pt>
                <c:pt idx="14">
                  <c:v>8</c:v>
                </c:pt>
                <c:pt idx="16">
                  <c:v>9</c:v>
                </c:pt>
                <c:pt idx="18">
                  <c:v>10</c:v>
                </c:pt>
              </c:numCache>
            </c:numRef>
          </c:cat>
          <c:val>
            <c:numRef>
              <c:f>'Sub Hist'!$E$6:$E$24</c:f>
              <c:numCache>
                <c:formatCode>General</c:formatCode>
                <c:ptCount val="19"/>
                <c:pt idx="1">
                  <c:v>9</c:v>
                </c:pt>
                <c:pt idx="3">
                  <c:v>48</c:v>
                </c:pt>
                <c:pt idx="5">
                  <c:v>121</c:v>
                </c:pt>
                <c:pt idx="7">
                  <c:v>95</c:v>
                </c:pt>
                <c:pt idx="9">
                  <c:v>36</c:v>
                </c:pt>
                <c:pt idx="11">
                  <c:v>12</c:v>
                </c:pt>
                <c:pt idx="13">
                  <c:v>1</c:v>
                </c:pt>
                <c:pt idx="15">
                  <c:v>0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5989632"/>
        <c:axId val="105991552"/>
      </c:barChart>
      <c:catAx>
        <c:axId val="10598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pH (su)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991552"/>
        <c:crosses val="autoZero"/>
        <c:auto val="1"/>
        <c:lblAlgn val="ctr"/>
        <c:lblOffset val="100"/>
        <c:tickMarkSkip val="2"/>
        <c:noMultiLvlLbl val="0"/>
      </c:catAx>
      <c:valAx>
        <c:axId val="105991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989632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Surface Samples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'ABA for charts'!$AB$7:$AB$113</c:f>
              <c:numCache>
                <c:formatCode>General</c:formatCode>
                <c:ptCount val="107"/>
                <c:pt idx="0">
                  <c:v>-192.72803750000003</c:v>
                </c:pt>
                <c:pt idx="1">
                  <c:v>3.8098249999999996</c:v>
                </c:pt>
                <c:pt idx="2">
                  <c:v>-1.746984375</c:v>
                </c:pt>
                <c:pt idx="3">
                  <c:v>-0.36069062500000004</c:v>
                </c:pt>
                <c:pt idx="4">
                  <c:v>-60.839931250000006</c:v>
                </c:pt>
                <c:pt idx="5">
                  <c:v>0.6875</c:v>
                </c:pt>
                <c:pt idx="6">
                  <c:v>-36.886056249999996</c:v>
                </c:pt>
                <c:pt idx="7">
                  <c:v>-22.634243750000003</c:v>
                </c:pt>
                <c:pt idx="8">
                  <c:v>-98.370294062500008</c:v>
                </c:pt>
                <c:pt idx="9">
                  <c:v>-7.65959375</c:v>
                </c:pt>
                <c:pt idx="10">
                  <c:v>-1231.244175</c:v>
                </c:pt>
                <c:pt idx="11">
                  <c:v>-12.561431250000002</c:v>
                </c:pt>
                <c:pt idx="12">
                  <c:v>-7.9882468750000015</c:v>
                </c:pt>
                <c:pt idx="13">
                  <c:v>-26.440546874999988</c:v>
                </c:pt>
                <c:pt idx="14">
                  <c:v>-5.5590093749999996</c:v>
                </c:pt>
                <c:pt idx="15">
                  <c:v>5.9085968750000006</c:v>
                </c:pt>
                <c:pt idx="16">
                  <c:v>-0.92161562500000005</c:v>
                </c:pt>
                <c:pt idx="17">
                  <c:v>-133.924884375</c:v>
                </c:pt>
                <c:pt idx="18">
                  <c:v>-76.018946874999969</c:v>
                </c:pt>
                <c:pt idx="19">
                  <c:v>-1481.2462137500002</c:v>
                </c:pt>
                <c:pt idx="20">
                  <c:v>-12.185450000000003</c:v>
                </c:pt>
                <c:pt idx="21">
                  <c:v>-53.740668750000005</c:v>
                </c:pt>
                <c:pt idx="22">
                  <c:v>-18.93958125</c:v>
                </c:pt>
                <c:pt idx="23">
                  <c:v>-0.31250000000000006</c:v>
                </c:pt>
                <c:pt idx="24">
                  <c:v>-5.6037387499999989</c:v>
                </c:pt>
                <c:pt idx="25">
                  <c:v>-0.20182499999999998</c:v>
                </c:pt>
                <c:pt idx="26">
                  <c:v>-14.1653</c:v>
                </c:pt>
                <c:pt idx="27">
                  <c:v>-3.3265000000000007</c:v>
                </c:pt>
                <c:pt idx="28">
                  <c:v>-8.9732093750000015</c:v>
                </c:pt>
                <c:pt idx="29">
                  <c:v>-3.125</c:v>
                </c:pt>
                <c:pt idx="30">
                  <c:v>-3.125</c:v>
                </c:pt>
                <c:pt idx="31">
                  <c:v>-22.730625</c:v>
                </c:pt>
                <c:pt idx="32">
                  <c:v>-14.61171875</c:v>
                </c:pt>
                <c:pt idx="33">
                  <c:v>-5.1948124999999976</c:v>
                </c:pt>
                <c:pt idx="34">
                  <c:v>-21.677249999999994</c:v>
                </c:pt>
                <c:pt idx="35">
                  <c:v>-3.125</c:v>
                </c:pt>
                <c:pt idx="36">
                  <c:v>-12.516500000000002</c:v>
                </c:pt>
                <c:pt idx="37">
                  <c:v>-6.5006875000000006</c:v>
                </c:pt>
                <c:pt idx="38">
                  <c:v>-10.620843749999999</c:v>
                </c:pt>
                <c:pt idx="39">
                  <c:v>-0.62500000000000011</c:v>
                </c:pt>
                <c:pt idx="40">
                  <c:v>-30.506718750000001</c:v>
                </c:pt>
                <c:pt idx="41">
                  <c:v>-3.2312499999999993</c:v>
                </c:pt>
                <c:pt idx="42">
                  <c:v>-2.4399687499999998</c:v>
                </c:pt>
                <c:pt idx="43">
                  <c:v>22.875</c:v>
                </c:pt>
                <c:pt idx="44">
                  <c:v>-1.8388625000000001</c:v>
                </c:pt>
                <c:pt idx="45">
                  <c:v>-8.6147031249999984</c:v>
                </c:pt>
                <c:pt idx="46">
                  <c:v>-6.1826875000000001</c:v>
                </c:pt>
                <c:pt idx="47">
                  <c:v>-32.062396875000012</c:v>
                </c:pt>
                <c:pt idx="48">
                  <c:v>-18.27380625</c:v>
                </c:pt>
                <c:pt idx="49">
                  <c:v>-6.0855781249999996</c:v>
                </c:pt>
                <c:pt idx="50">
                  <c:v>-14.060125000000001</c:v>
                </c:pt>
                <c:pt idx="51">
                  <c:v>-25.158406249999995</c:v>
                </c:pt>
                <c:pt idx="52">
                  <c:v>-60.720906250000013</c:v>
                </c:pt>
                <c:pt idx="53">
                  <c:v>-71.757937499999983</c:v>
                </c:pt>
                <c:pt idx="54">
                  <c:v>-27.374437500000003</c:v>
                </c:pt>
                <c:pt idx="55">
                  <c:v>-60.992218750000013</c:v>
                </c:pt>
                <c:pt idx="56">
                  <c:v>8.8069687499999993</c:v>
                </c:pt>
                <c:pt idx="57">
                  <c:v>-465.53325624999991</c:v>
                </c:pt>
                <c:pt idx="58">
                  <c:v>-36.617781249999993</c:v>
                </c:pt>
                <c:pt idx="59" formatCode="0.00">
                  <c:v>-51.1535625</c:v>
                </c:pt>
                <c:pt idx="60" formatCode="0.00">
                  <c:v>-3.125</c:v>
                </c:pt>
                <c:pt idx="61" formatCode="0.00">
                  <c:v>0.27074375000000001</c:v>
                </c:pt>
                <c:pt idx="62" formatCode="0.00">
                  <c:v>-11.416875000000001</c:v>
                </c:pt>
                <c:pt idx="63" formatCode="0.00">
                  <c:v>-113.37772093749999</c:v>
                </c:pt>
                <c:pt idx="64" formatCode="0.00">
                  <c:v>-2.125</c:v>
                </c:pt>
                <c:pt idx="65" formatCode="0.00">
                  <c:v>-0.48301562500000012</c:v>
                </c:pt>
                <c:pt idx="66" formatCode="0.00">
                  <c:v>-0.32938125000000007</c:v>
                </c:pt>
                <c:pt idx="67" formatCode="0.00">
                  <c:v>-6.3200343749999979</c:v>
                </c:pt>
                <c:pt idx="68" formatCode="0.00">
                  <c:v>-2.1056249999999999</c:v>
                </c:pt>
                <c:pt idx="69" formatCode="0.00">
                  <c:v>-27.413874999999997</c:v>
                </c:pt>
                <c:pt idx="70" formatCode="0.00">
                  <c:v>-0.125</c:v>
                </c:pt>
                <c:pt idx="71" formatCode="0.00">
                  <c:v>-8.3450281249999989</c:v>
                </c:pt>
                <c:pt idx="72" formatCode="0.00">
                  <c:v>-18.076484375</c:v>
                </c:pt>
                <c:pt idx="73" formatCode="0.00">
                  <c:v>6.1310312499999986</c:v>
                </c:pt>
                <c:pt idx="74" formatCode="0.00">
                  <c:v>4.8425906249999988</c:v>
                </c:pt>
                <c:pt idx="75" formatCode="0.00">
                  <c:v>-1.4839968749999997</c:v>
                </c:pt>
                <c:pt idx="76" formatCode="0.00">
                  <c:v>1.6875</c:v>
                </c:pt>
                <c:pt idx="77" formatCode="0.00">
                  <c:v>5.875</c:v>
                </c:pt>
                <c:pt idx="78" formatCode="0.00">
                  <c:v>-20.158406249999995</c:v>
                </c:pt>
                <c:pt idx="79" formatCode="0.00">
                  <c:v>-449.69211406249991</c:v>
                </c:pt>
                <c:pt idx="80" formatCode="0.00">
                  <c:v>-242.98726562500002</c:v>
                </c:pt>
                <c:pt idx="81" formatCode="0.00">
                  <c:v>-41.408271875000004</c:v>
                </c:pt>
                <c:pt idx="82" formatCode="0.00">
                  <c:v>14.875000000000002</c:v>
                </c:pt>
                <c:pt idx="83" formatCode="0.00">
                  <c:v>-4.98095</c:v>
                </c:pt>
                <c:pt idx="84" formatCode="0.00">
                  <c:v>13.569125</c:v>
                </c:pt>
                <c:pt idx="85" formatCode="0.00">
                  <c:v>-174.00428124999999</c:v>
                </c:pt>
                <c:pt idx="86" formatCode="0.00">
                  <c:v>-8.2919062500000003</c:v>
                </c:pt>
                <c:pt idx="87" formatCode="0.00">
                  <c:v>-70.762781249999989</c:v>
                </c:pt>
                <c:pt idx="88" formatCode="0.00">
                  <c:v>-11.523718749999999</c:v>
                </c:pt>
                <c:pt idx="89" formatCode="0.00">
                  <c:v>-4.6185968749999997</c:v>
                </c:pt>
                <c:pt idx="90" formatCode="0.00">
                  <c:v>-29.910843749999994</c:v>
                </c:pt>
                <c:pt idx="91" formatCode="0.00">
                  <c:v>-61.312887499999988</c:v>
                </c:pt>
                <c:pt idx="92" formatCode="0.00">
                  <c:v>-153.29405937500002</c:v>
                </c:pt>
                <c:pt idx="93" formatCode="0.00">
                  <c:v>-1.9751562499999999</c:v>
                </c:pt>
                <c:pt idx="94" formatCode="0.00">
                  <c:v>-4.5910625000000005</c:v>
                </c:pt>
                <c:pt idx="95" formatCode="0.00">
                  <c:v>-19.059531250000003</c:v>
                </c:pt>
                <c:pt idx="96" formatCode="0.00">
                  <c:v>-7.9775937499999996</c:v>
                </c:pt>
                <c:pt idx="97" formatCode="0.00">
                  <c:v>-3.7476250000000002</c:v>
                </c:pt>
                <c:pt idx="98" formatCode="0.00">
                  <c:v>-1.875</c:v>
                </c:pt>
                <c:pt idx="99" formatCode="0.00">
                  <c:v>-2.7373125000000007</c:v>
                </c:pt>
                <c:pt idx="100" formatCode="0.00">
                  <c:v>-7.3004374999999984</c:v>
                </c:pt>
                <c:pt idx="101" formatCode="0.00">
                  <c:v>-6.0222312499999973</c:v>
                </c:pt>
                <c:pt idx="102" formatCode="0.00">
                  <c:v>-13.216687500000001</c:v>
                </c:pt>
                <c:pt idx="103" formatCode="0.00">
                  <c:v>-7.9703125000000004</c:v>
                </c:pt>
                <c:pt idx="104" formatCode="0.00">
                  <c:v>-5.8477499999999996</c:v>
                </c:pt>
                <c:pt idx="105" formatCode="0.00">
                  <c:v>-6.9206500000000002</c:v>
                </c:pt>
                <c:pt idx="106" formatCode="0.00">
                  <c:v>-13.528593750000001</c:v>
                </c:pt>
              </c:numCache>
            </c:numRef>
          </c:xVal>
          <c:yVal>
            <c:numRef>
              <c:f>'ABA for charts'!$B$7:$B$66</c:f>
              <c:numCache>
                <c:formatCode>0.00</c:formatCode>
                <c:ptCount val="60"/>
                <c:pt idx="0">
                  <c:v>1.9600000000000002</c:v>
                </c:pt>
                <c:pt idx="1">
                  <c:v>5.64</c:v>
                </c:pt>
                <c:pt idx="2">
                  <c:v>3.48</c:v>
                </c:pt>
                <c:pt idx="3">
                  <c:v>4.71</c:v>
                </c:pt>
                <c:pt idx="4">
                  <c:v>2.5499999999999998</c:v>
                </c:pt>
                <c:pt idx="5">
                  <c:v>5.75</c:v>
                </c:pt>
                <c:pt idx="6">
                  <c:v>2.4</c:v>
                </c:pt>
                <c:pt idx="7">
                  <c:v>3.69</c:v>
                </c:pt>
                <c:pt idx="8">
                  <c:v>2.13</c:v>
                </c:pt>
                <c:pt idx="9">
                  <c:v>2.9699999999999998</c:v>
                </c:pt>
                <c:pt idx="10">
                  <c:v>1.81</c:v>
                </c:pt>
                <c:pt idx="11">
                  <c:v>3.12</c:v>
                </c:pt>
                <c:pt idx="12">
                  <c:v>3.5</c:v>
                </c:pt>
                <c:pt idx="13">
                  <c:v>3.72</c:v>
                </c:pt>
                <c:pt idx="14">
                  <c:v>3.5</c:v>
                </c:pt>
                <c:pt idx="15">
                  <c:v>4.04</c:v>
                </c:pt>
                <c:pt idx="16">
                  <c:v>3.9</c:v>
                </c:pt>
                <c:pt idx="17">
                  <c:v>2.3199999999999994</c:v>
                </c:pt>
                <c:pt idx="18">
                  <c:v>4.3</c:v>
                </c:pt>
                <c:pt idx="19">
                  <c:v>2.67</c:v>
                </c:pt>
                <c:pt idx="20">
                  <c:v>2.4699999999999998</c:v>
                </c:pt>
                <c:pt idx="21">
                  <c:v>3.2800000000000002</c:v>
                </c:pt>
                <c:pt idx="22">
                  <c:v>3.9299999999999997</c:v>
                </c:pt>
                <c:pt idx="23">
                  <c:v>2.9899999999999998</c:v>
                </c:pt>
                <c:pt idx="24">
                  <c:v>2.6</c:v>
                </c:pt>
                <c:pt idx="25">
                  <c:v>2.66</c:v>
                </c:pt>
                <c:pt idx="26">
                  <c:v>2.96</c:v>
                </c:pt>
                <c:pt idx="27">
                  <c:v>3.38</c:v>
                </c:pt>
                <c:pt idx="28">
                  <c:v>4.2300000000000004</c:v>
                </c:pt>
                <c:pt idx="29">
                  <c:v>5.52</c:v>
                </c:pt>
                <c:pt idx="30">
                  <c:v>5.46</c:v>
                </c:pt>
                <c:pt idx="31">
                  <c:v>3.13</c:v>
                </c:pt>
                <c:pt idx="32">
                  <c:v>3.4699999999999998</c:v>
                </c:pt>
                <c:pt idx="33">
                  <c:v>4</c:v>
                </c:pt>
                <c:pt idx="34">
                  <c:v>3.62</c:v>
                </c:pt>
                <c:pt idx="35">
                  <c:v>4.8</c:v>
                </c:pt>
                <c:pt idx="36">
                  <c:v>3.9</c:v>
                </c:pt>
                <c:pt idx="37">
                  <c:v>3.8</c:v>
                </c:pt>
                <c:pt idx="38">
                  <c:v>3.4</c:v>
                </c:pt>
                <c:pt idx="39">
                  <c:v>4.2</c:v>
                </c:pt>
                <c:pt idx="40">
                  <c:v>2.8</c:v>
                </c:pt>
                <c:pt idx="41">
                  <c:v>4.5999999999999996</c:v>
                </c:pt>
                <c:pt idx="42">
                  <c:v>4.1099999999999994</c:v>
                </c:pt>
                <c:pt idx="43">
                  <c:v>5.52</c:v>
                </c:pt>
                <c:pt idx="44">
                  <c:v>3.9</c:v>
                </c:pt>
                <c:pt idx="45">
                  <c:v>4.42</c:v>
                </c:pt>
                <c:pt idx="46">
                  <c:v>3.56</c:v>
                </c:pt>
                <c:pt idx="47">
                  <c:v>2.34</c:v>
                </c:pt>
                <c:pt idx="48">
                  <c:v>4</c:v>
                </c:pt>
                <c:pt idx="49">
                  <c:v>3.8</c:v>
                </c:pt>
                <c:pt idx="50">
                  <c:v>2.7</c:v>
                </c:pt>
                <c:pt idx="51">
                  <c:v>2.4299999999999997</c:v>
                </c:pt>
                <c:pt idx="52">
                  <c:v>2.4</c:v>
                </c:pt>
                <c:pt idx="53">
                  <c:v>2.2999999999999998</c:v>
                </c:pt>
                <c:pt idx="54">
                  <c:v>2.62</c:v>
                </c:pt>
                <c:pt idx="55">
                  <c:v>2.5</c:v>
                </c:pt>
                <c:pt idx="56">
                  <c:v>4.1399999999999997</c:v>
                </c:pt>
                <c:pt idx="57">
                  <c:v>2.1</c:v>
                </c:pt>
                <c:pt idx="58">
                  <c:v>3.57</c:v>
                </c:pt>
                <c:pt idx="59">
                  <c:v>2.58</c:v>
                </c:pt>
              </c:numCache>
            </c:numRef>
          </c:yVal>
          <c:smooth val="0"/>
        </c:ser>
        <c:ser>
          <c:idx val="1"/>
          <c:order val="1"/>
          <c:tx>
            <c:v>Subsurface Samples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C000"/>
              </a:solidFill>
              <a:ln>
                <a:solidFill>
                  <a:schemeClr val="accent3"/>
                </a:solidFill>
              </a:ln>
            </c:spPr>
          </c:marker>
          <c:trendline>
            <c:trendlineType val="log"/>
            <c:dispRSqr val="0"/>
            <c:dispEq val="0"/>
          </c:trendline>
          <c:xVal>
            <c:numRef>
              <c:f>'ABA for charts'!$AB$67:$AB$113</c:f>
              <c:numCache>
                <c:formatCode>0.00</c:formatCode>
                <c:ptCount val="47"/>
                <c:pt idx="0">
                  <c:v>-3.125</c:v>
                </c:pt>
                <c:pt idx="1">
                  <c:v>0.27074375000000001</c:v>
                </c:pt>
                <c:pt idx="2">
                  <c:v>-11.416875000000001</c:v>
                </c:pt>
                <c:pt idx="3">
                  <c:v>-113.37772093749999</c:v>
                </c:pt>
                <c:pt idx="4">
                  <c:v>-2.125</c:v>
                </c:pt>
                <c:pt idx="5">
                  <c:v>-0.48301562500000012</c:v>
                </c:pt>
                <c:pt idx="6">
                  <c:v>-0.32938125000000007</c:v>
                </c:pt>
                <c:pt idx="7">
                  <c:v>-6.3200343749999979</c:v>
                </c:pt>
                <c:pt idx="8">
                  <c:v>-2.1056249999999999</c:v>
                </c:pt>
                <c:pt idx="9">
                  <c:v>-27.413874999999997</c:v>
                </c:pt>
                <c:pt idx="10">
                  <c:v>-0.125</c:v>
                </c:pt>
                <c:pt idx="11">
                  <c:v>-8.3450281249999989</c:v>
                </c:pt>
                <c:pt idx="12">
                  <c:v>-18.076484375</c:v>
                </c:pt>
                <c:pt idx="13">
                  <c:v>6.1310312499999986</c:v>
                </c:pt>
                <c:pt idx="14">
                  <c:v>4.8425906249999988</c:v>
                </c:pt>
                <c:pt idx="15">
                  <c:v>-1.4839968749999997</c:v>
                </c:pt>
                <c:pt idx="16">
                  <c:v>1.6875</c:v>
                </c:pt>
                <c:pt idx="17">
                  <c:v>5.875</c:v>
                </c:pt>
                <c:pt idx="18">
                  <c:v>-20.158406249999995</c:v>
                </c:pt>
                <c:pt idx="19">
                  <c:v>-449.69211406249991</c:v>
                </c:pt>
                <c:pt idx="20">
                  <c:v>-242.98726562500002</c:v>
                </c:pt>
                <c:pt idx="21">
                  <c:v>-41.408271875000004</c:v>
                </c:pt>
                <c:pt idx="22">
                  <c:v>14.875000000000002</c:v>
                </c:pt>
                <c:pt idx="23">
                  <c:v>-4.98095</c:v>
                </c:pt>
                <c:pt idx="24">
                  <c:v>13.569125</c:v>
                </c:pt>
                <c:pt idx="25">
                  <c:v>-174.00428124999999</c:v>
                </c:pt>
                <c:pt idx="26">
                  <c:v>-8.2919062500000003</c:v>
                </c:pt>
                <c:pt idx="27">
                  <c:v>-70.762781249999989</c:v>
                </c:pt>
                <c:pt idx="28">
                  <c:v>-11.523718749999999</c:v>
                </c:pt>
                <c:pt idx="29">
                  <c:v>-4.6185968749999997</c:v>
                </c:pt>
                <c:pt idx="30">
                  <c:v>-29.910843749999994</c:v>
                </c:pt>
                <c:pt idx="31">
                  <c:v>-61.312887499999988</c:v>
                </c:pt>
                <c:pt idx="32">
                  <c:v>-153.29405937500002</c:v>
                </c:pt>
                <c:pt idx="33">
                  <c:v>-1.9751562499999999</c:v>
                </c:pt>
                <c:pt idx="34">
                  <c:v>-4.5910625000000005</c:v>
                </c:pt>
                <c:pt idx="35">
                  <c:v>-19.059531250000003</c:v>
                </c:pt>
                <c:pt idx="36">
                  <c:v>-7.9775937499999996</c:v>
                </c:pt>
                <c:pt idx="37">
                  <c:v>-3.7476250000000002</c:v>
                </c:pt>
                <c:pt idx="38">
                  <c:v>-1.875</c:v>
                </c:pt>
                <c:pt idx="39">
                  <c:v>-2.7373125000000007</c:v>
                </c:pt>
                <c:pt idx="40">
                  <c:v>-7.3004374999999984</c:v>
                </c:pt>
                <c:pt idx="41">
                  <c:v>-6.0222312499999973</c:v>
                </c:pt>
                <c:pt idx="42">
                  <c:v>-13.216687500000001</c:v>
                </c:pt>
                <c:pt idx="43">
                  <c:v>-7.9703125000000004</c:v>
                </c:pt>
                <c:pt idx="44">
                  <c:v>-5.8477499999999996</c:v>
                </c:pt>
                <c:pt idx="45">
                  <c:v>-6.9206500000000002</c:v>
                </c:pt>
                <c:pt idx="46">
                  <c:v>-13.528593750000001</c:v>
                </c:pt>
              </c:numCache>
            </c:numRef>
          </c:xVal>
          <c:yVal>
            <c:numRef>
              <c:f>'ABA for charts'!$B$67:$B$113</c:f>
              <c:numCache>
                <c:formatCode>0.00</c:formatCode>
                <c:ptCount val="47"/>
                <c:pt idx="0">
                  <c:v>3.96</c:v>
                </c:pt>
                <c:pt idx="1">
                  <c:v>5.6599999999999993</c:v>
                </c:pt>
                <c:pt idx="2">
                  <c:v>3.52</c:v>
                </c:pt>
                <c:pt idx="3">
                  <c:v>2.7800000000000002</c:v>
                </c:pt>
                <c:pt idx="4">
                  <c:v>4.55</c:v>
                </c:pt>
                <c:pt idx="5">
                  <c:v>4.29</c:v>
                </c:pt>
                <c:pt idx="6">
                  <c:v>3.75</c:v>
                </c:pt>
                <c:pt idx="7">
                  <c:v>3.4</c:v>
                </c:pt>
                <c:pt idx="8">
                  <c:v>5.4</c:v>
                </c:pt>
                <c:pt idx="9">
                  <c:v>3.3</c:v>
                </c:pt>
                <c:pt idx="10">
                  <c:v>3.9</c:v>
                </c:pt>
                <c:pt idx="11">
                  <c:v>2.7</c:v>
                </c:pt>
                <c:pt idx="12">
                  <c:v>3.1</c:v>
                </c:pt>
                <c:pt idx="13">
                  <c:v>3.69</c:v>
                </c:pt>
                <c:pt idx="14">
                  <c:v>5.34</c:v>
                </c:pt>
                <c:pt idx="15">
                  <c:v>4.1899999999999995</c:v>
                </c:pt>
                <c:pt idx="16">
                  <c:v>4.91</c:v>
                </c:pt>
                <c:pt idx="17">
                  <c:v>5.79</c:v>
                </c:pt>
                <c:pt idx="18">
                  <c:v>3.9499999999999997</c:v>
                </c:pt>
                <c:pt idx="19">
                  <c:v>9.25</c:v>
                </c:pt>
                <c:pt idx="20">
                  <c:v>5.13</c:v>
                </c:pt>
                <c:pt idx="21">
                  <c:v>2.44</c:v>
                </c:pt>
                <c:pt idx="22">
                  <c:v>4.58</c:v>
                </c:pt>
                <c:pt idx="23">
                  <c:v>6.34</c:v>
                </c:pt>
                <c:pt idx="24">
                  <c:v>6.39</c:v>
                </c:pt>
                <c:pt idx="25">
                  <c:v>4.34</c:v>
                </c:pt>
                <c:pt idx="26">
                  <c:v>4.08</c:v>
                </c:pt>
                <c:pt idx="27">
                  <c:v>5.9</c:v>
                </c:pt>
                <c:pt idx="28">
                  <c:v>3</c:v>
                </c:pt>
                <c:pt idx="29">
                  <c:v>2.02</c:v>
                </c:pt>
                <c:pt idx="30">
                  <c:v>2.96</c:v>
                </c:pt>
                <c:pt idx="31">
                  <c:v>1.84</c:v>
                </c:pt>
                <c:pt idx="32">
                  <c:v>1.34</c:v>
                </c:pt>
                <c:pt idx="33">
                  <c:v>3.7800000000000002</c:v>
                </c:pt>
                <c:pt idx="34">
                  <c:v>4.1599999999999993</c:v>
                </c:pt>
                <c:pt idx="35">
                  <c:v>3.21</c:v>
                </c:pt>
                <c:pt idx="36">
                  <c:v>3.8</c:v>
                </c:pt>
                <c:pt idx="37">
                  <c:v>3.6</c:v>
                </c:pt>
                <c:pt idx="38">
                  <c:v>4.2</c:v>
                </c:pt>
                <c:pt idx="39">
                  <c:v>4.3</c:v>
                </c:pt>
                <c:pt idx="40">
                  <c:v>3.69</c:v>
                </c:pt>
                <c:pt idx="41">
                  <c:v>4.04</c:v>
                </c:pt>
                <c:pt idx="42">
                  <c:v>3.07</c:v>
                </c:pt>
                <c:pt idx="43">
                  <c:v>2.67</c:v>
                </c:pt>
                <c:pt idx="44">
                  <c:v>3.1</c:v>
                </c:pt>
                <c:pt idx="45">
                  <c:v>3.2</c:v>
                </c:pt>
                <c:pt idx="46">
                  <c:v>3.1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16928"/>
        <c:axId val="106318848"/>
      </c:scatterChart>
      <c:valAx>
        <c:axId val="106316928"/>
        <c:scaling>
          <c:orientation val="minMax"/>
          <c:min val="-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Net Neutralization Potential (T/KT CaCO3 eq.)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in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318848"/>
        <c:crosses val="autoZero"/>
        <c:crossBetween val="midCat"/>
      </c:valAx>
      <c:valAx>
        <c:axId val="106318848"/>
        <c:scaling>
          <c:orientation val="minMax"/>
          <c:max val="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Paste</a:t>
                </a:r>
                <a:r>
                  <a:rPr lang="en-US" sz="1800" baseline="0">
                    <a:latin typeface="Arial" pitchFamily="34" charset="0"/>
                    <a:cs typeface="Arial" pitchFamily="34" charset="0"/>
                  </a:rPr>
                  <a:t> pH (su)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in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316928"/>
        <c:crossesAt val="-600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Zn</c:v>
          </c:tx>
          <c:spPr>
            <a:ln w="28575">
              <a:noFill/>
            </a:ln>
          </c:spPr>
          <c:xVal>
            <c:numRef>
              <c:f>'As Cu Fe Pb Zn'!$Z$3:$Z$54</c:f>
              <c:numCache>
                <c:formatCode>General</c:formatCode>
                <c:ptCount val="52"/>
                <c:pt idx="0">
                  <c:v>301</c:v>
                </c:pt>
                <c:pt idx="1">
                  <c:v>315</c:v>
                </c:pt>
                <c:pt idx="2">
                  <c:v>163</c:v>
                </c:pt>
                <c:pt idx="3">
                  <c:v>227</c:v>
                </c:pt>
                <c:pt idx="4">
                  <c:v>1360</c:v>
                </c:pt>
                <c:pt idx="5">
                  <c:v>3390</c:v>
                </c:pt>
                <c:pt idx="6">
                  <c:v>992</c:v>
                </c:pt>
                <c:pt idx="7">
                  <c:v>371</c:v>
                </c:pt>
                <c:pt idx="8">
                  <c:v>844</c:v>
                </c:pt>
                <c:pt idx="9">
                  <c:v>918</c:v>
                </c:pt>
                <c:pt idx="10">
                  <c:v>250</c:v>
                </c:pt>
                <c:pt idx="11">
                  <c:v>247</c:v>
                </c:pt>
                <c:pt idx="12">
                  <c:v>369</c:v>
                </c:pt>
                <c:pt idx="13">
                  <c:v>63.7</c:v>
                </c:pt>
                <c:pt idx="14">
                  <c:v>512</c:v>
                </c:pt>
                <c:pt idx="15">
                  <c:v>112</c:v>
                </c:pt>
                <c:pt idx="16">
                  <c:v>260</c:v>
                </c:pt>
                <c:pt idx="17">
                  <c:v>1380</c:v>
                </c:pt>
                <c:pt idx="18">
                  <c:v>100</c:v>
                </c:pt>
                <c:pt idx="19">
                  <c:v>898</c:v>
                </c:pt>
                <c:pt idx="20">
                  <c:v>76.8</c:v>
                </c:pt>
                <c:pt idx="21">
                  <c:v>171</c:v>
                </c:pt>
                <c:pt idx="22">
                  <c:v>441</c:v>
                </c:pt>
                <c:pt idx="23">
                  <c:v>85.6</c:v>
                </c:pt>
                <c:pt idx="24">
                  <c:v>246</c:v>
                </c:pt>
                <c:pt idx="25">
                  <c:v>376</c:v>
                </c:pt>
                <c:pt idx="26">
                  <c:v>179</c:v>
                </c:pt>
                <c:pt idx="27">
                  <c:v>142</c:v>
                </c:pt>
                <c:pt idx="28">
                  <c:v>472</c:v>
                </c:pt>
                <c:pt idx="29">
                  <c:v>993</c:v>
                </c:pt>
                <c:pt idx="30">
                  <c:v>246</c:v>
                </c:pt>
                <c:pt idx="31">
                  <c:v>181</c:v>
                </c:pt>
                <c:pt idx="32">
                  <c:v>213</c:v>
                </c:pt>
                <c:pt idx="33">
                  <c:v>410</c:v>
                </c:pt>
                <c:pt idx="34">
                  <c:v>381</c:v>
                </c:pt>
                <c:pt idx="35">
                  <c:v>779</c:v>
                </c:pt>
                <c:pt idx="36">
                  <c:v>303</c:v>
                </c:pt>
                <c:pt idx="37">
                  <c:v>471</c:v>
                </c:pt>
                <c:pt idx="38">
                  <c:v>700</c:v>
                </c:pt>
                <c:pt idx="39">
                  <c:v>380</c:v>
                </c:pt>
                <c:pt idx="40">
                  <c:v>320</c:v>
                </c:pt>
                <c:pt idx="41">
                  <c:v>191</c:v>
                </c:pt>
                <c:pt idx="42">
                  <c:v>176</c:v>
                </c:pt>
                <c:pt idx="43">
                  <c:v>210</c:v>
                </c:pt>
                <c:pt idx="45">
                  <c:v>1420</c:v>
                </c:pt>
                <c:pt idx="46">
                  <c:v>434</c:v>
                </c:pt>
                <c:pt idx="47">
                  <c:v>933</c:v>
                </c:pt>
                <c:pt idx="48">
                  <c:v>756</c:v>
                </c:pt>
                <c:pt idx="49">
                  <c:v>261</c:v>
                </c:pt>
                <c:pt idx="50">
                  <c:v>581</c:v>
                </c:pt>
                <c:pt idx="51">
                  <c:v>122</c:v>
                </c:pt>
              </c:numCache>
            </c:numRef>
          </c:xVal>
          <c:yVal>
            <c:numRef>
              <c:f>RPD!$G$3:$G$54</c:f>
              <c:numCache>
                <c:formatCode>0.0%</c:formatCode>
                <c:ptCount val="52"/>
                <c:pt idx="0">
                  <c:v>7.9198475928488211E-3</c:v>
                </c:pt>
                <c:pt idx="1">
                  <c:v>-0.27417032834474842</c:v>
                </c:pt>
                <c:pt idx="2">
                  <c:v>-7.1104565751181389E-2</c:v>
                </c:pt>
                <c:pt idx="3">
                  <c:v>-0.157374334173285</c:v>
                </c:pt>
                <c:pt idx="4">
                  <c:v>-0.74635860433377532</c:v>
                </c:pt>
                <c:pt idx="5">
                  <c:v>0.44762369375736089</c:v>
                </c:pt>
                <c:pt idx="6">
                  <c:v>-0.14651718046770396</c:v>
                </c:pt>
                <c:pt idx="7">
                  <c:v>-0.10141321326996833</c:v>
                </c:pt>
                <c:pt idx="8">
                  <c:v>1.6579461169645121E-2</c:v>
                </c:pt>
                <c:pt idx="9">
                  <c:v>-0.26198594743267306</c:v>
                </c:pt>
                <c:pt idx="10">
                  <c:v>-0.18289626061947098</c:v>
                </c:pt>
                <c:pt idx="11">
                  <c:v>-0.18846626332213401</c:v>
                </c:pt>
                <c:pt idx="12">
                  <c:v>5.8746122254644119E-4</c:v>
                </c:pt>
                <c:pt idx="13">
                  <c:v>-5.4807956281280892E-2</c:v>
                </c:pt>
                <c:pt idx="14">
                  <c:v>0.24275203185004027</c:v>
                </c:pt>
                <c:pt idx="15">
                  <c:v>-5.3284908667271445E-2</c:v>
                </c:pt>
                <c:pt idx="16">
                  <c:v>-0.10478567584384629</c:v>
                </c:pt>
                <c:pt idx="17">
                  <c:v>-0.59231321708825257</c:v>
                </c:pt>
                <c:pt idx="18">
                  <c:v>5.6570339948920252E-3</c:v>
                </c:pt>
                <c:pt idx="19">
                  <c:v>-0.13239635330353086</c:v>
                </c:pt>
                <c:pt idx="20">
                  <c:v>3.0047553642099611E-2</c:v>
                </c:pt>
                <c:pt idx="21">
                  <c:v>-5.1391978061288389E-2</c:v>
                </c:pt>
                <c:pt idx="22">
                  <c:v>-0.2706020453633548</c:v>
                </c:pt>
                <c:pt idx="23">
                  <c:v>-8.0068788850779365E-3</c:v>
                </c:pt>
                <c:pt idx="24">
                  <c:v>-3.7053572666542835E-2</c:v>
                </c:pt>
                <c:pt idx="25">
                  <c:v>-0.26561950388323818</c:v>
                </c:pt>
                <c:pt idx="26">
                  <c:v>7.5934802469896895E-2</c:v>
                </c:pt>
                <c:pt idx="27">
                  <c:v>0.118514862192988</c:v>
                </c:pt>
                <c:pt idx="28">
                  <c:v>-3.0526225749359634E-2</c:v>
                </c:pt>
                <c:pt idx="29">
                  <c:v>-0.2110726414786446</c:v>
                </c:pt>
                <c:pt idx="30">
                  <c:v>1.6535945523530542E-2</c:v>
                </c:pt>
                <c:pt idx="31">
                  <c:v>-0.143318780478284</c:v>
                </c:pt>
                <c:pt idx="32">
                  <c:v>-3.0678530510760598E-3</c:v>
                </c:pt>
                <c:pt idx="33">
                  <c:v>-0.33430895127506233</c:v>
                </c:pt>
                <c:pt idx="34">
                  <c:v>-0.23209069855197437</c:v>
                </c:pt>
                <c:pt idx="35">
                  <c:v>-0.64681656384673158</c:v>
                </c:pt>
                <c:pt idx="36">
                  <c:v>-0.23215597202114605</c:v>
                </c:pt>
                <c:pt idx="37">
                  <c:v>0.30210737315029207</c:v>
                </c:pt>
                <c:pt idx="38">
                  <c:v>-0.31709851323675597</c:v>
                </c:pt>
                <c:pt idx="39">
                  <c:v>-0.29336072828126675</c:v>
                </c:pt>
                <c:pt idx="40">
                  <c:v>-0.30782968061435612</c:v>
                </c:pt>
                <c:pt idx="41">
                  <c:v>-0.15728730288105597</c:v>
                </c:pt>
                <c:pt idx="42">
                  <c:v>-7.2388277311560806E-2</c:v>
                </c:pt>
                <c:pt idx="43">
                  <c:v>-0.17810953954687003</c:v>
                </c:pt>
                <c:pt idx="44">
                  <c:v>-13.768045821122112</c:v>
                </c:pt>
                <c:pt idx="45">
                  <c:v>-1.3269661126172119</c:v>
                </c:pt>
                <c:pt idx="46">
                  <c:v>-0.39059643952423773</c:v>
                </c:pt>
                <c:pt idx="47">
                  <c:v>-0.99851001574455767</c:v>
                </c:pt>
                <c:pt idx="48">
                  <c:v>-0.68236884672232256</c:v>
                </c:pt>
                <c:pt idx="49">
                  <c:v>-0.25465356106237058</c:v>
                </c:pt>
                <c:pt idx="50">
                  <c:v>-0.54250956011014551</c:v>
                </c:pt>
                <c:pt idx="51">
                  <c:v>-0.14440667163114776</c:v>
                </c:pt>
              </c:numCache>
            </c:numRef>
          </c:yVal>
          <c:smooth val="0"/>
        </c:ser>
        <c:ser>
          <c:idx val="1"/>
          <c:order val="1"/>
          <c:tx>
            <c:v>zero line</c:v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'MiniTab input'!$AA$5:$AA$6</c:f>
              <c:numCache>
                <c:formatCode>General</c:formatCode>
                <c:ptCount val="2"/>
                <c:pt idx="0">
                  <c:v>1.0000000000000019E-6</c:v>
                </c:pt>
                <c:pt idx="1">
                  <c:v>1000000</c:v>
                </c:pt>
              </c:numCache>
            </c:numRef>
          </c:xVal>
          <c:yVal>
            <c:numRef>
              <c:f>'MiniTab input'!$AB$5:$AB$6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46752"/>
        <c:axId val="106049920"/>
      </c:scatterChart>
      <c:valAx>
        <c:axId val="106346752"/>
        <c:scaling>
          <c:logBase val="10"/>
          <c:orientation val="minMax"/>
          <c:max val="100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Lab Zinc Concentration (mg/kg)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049920"/>
        <c:crossesAt val="-1400"/>
        <c:crossBetween val="midCat"/>
      </c:valAx>
      <c:valAx>
        <c:axId val="106049920"/>
        <c:scaling>
          <c:orientation val="minMax"/>
          <c:max val="2"/>
          <c:min val="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Relative Percent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Difference</a:t>
                </a:r>
                <a:endParaRPr lang="en-US" sz="160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%" sourceLinked="0"/>
        <c:majorTickMark val="out"/>
        <c:minorTickMark val="in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346752"/>
        <c:crossesAt val="10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3:54:59.922" idx="3">
    <p:pos x="10" y="10"/>
    <p:text>also need goodbase map to delineate aeral extent and volume
early Lydar (or at least good basemap data)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3:55:38.761" idx="4">
    <p:pos x="10" y="10"/>
    <p:text>Y axis could be same scale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31T17:10:46.375" idx="5">
    <p:pos x="10" y="10"/>
    <p:text>May need to explain better extra 20 secs
say achronyms so folks understand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4:03:30.317" idx="7">
    <p:pos x="10" y="10"/>
    <p:text>Change to false positive/false negative
Discuss that decision error rates are depndant on spread of data
remind folks of what false positive/false negative decision error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4:11:17.419" idx="8">
    <p:pos x="10" y="10"/>
    <p:text>Explain why lab confirmation data are collected
genral bullets about xrf- sample prep, site specific interferences, why do we collect lab data
can be dangerous to just use xrf ans asume it is right
Correlation between elements- why look at Cu and Zn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4:12:46.377" idx="9">
    <p:pos x="10" y="10"/>
    <p:text>triad emphasizes tiering for sampling
If you answer questions with first analysis, why do the second.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4:13:21.186" idx="10">
    <p:pos x="10" y="10"/>
    <p:text>Include lab samples in legend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32951" y="0"/>
            <a:ext cx="9276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028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0594" y="0"/>
            <a:ext cx="9264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324850" y="0"/>
            <a:ext cx="81915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324850" y="0"/>
            <a:ext cx="819150" cy="283845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34375" y="6356350"/>
            <a:ext cx="809625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7E5F9BB-FFBE-4F5F-9291-32DE78309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3" y="342979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763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FF3735-BE30-424A-B8BD-926A3DF2DA53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916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E28E-874B-47CB-9BAF-0EC042514191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248-A979-4803-B1F4-61C773C74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V="1">
            <a:off x="8324850" y="0"/>
            <a:ext cx="819150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4" y="6356350"/>
            <a:ext cx="828675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rgbClr val="00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59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1023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5BEC-F5F2-42A6-9BF8-13CD14B3D956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A40-DD7E-46FE-9178-E2F396D25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E31-52FB-4A0C-969C-59F30C2FB755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9293-B493-4ECB-9736-CDFF9A3F0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667B-36B3-43EA-B1A4-F32F9D335C68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887-3BB5-4847-8D62-8CB27F454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95304C74-BBD3-4F78-A452-3B1D3446D3F0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D871CAA-ABC5-4586-9EE6-19B15771C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53BB-9FF4-42F8-8339-F094B18F12AE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F6AB-6EE9-4292-B7D0-6B83CD3B5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8FD1-AA50-4E84-8DD5-42F2D5A742A9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61BB-8530-4252-86B7-C5DA304DF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296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3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5pPr>
      <a:lvl6pPr marL="4572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6pPr>
      <a:lvl7pPr marL="9144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7pPr>
      <a:lvl8pPr marL="13716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8pPr>
      <a:lvl9pPr marL="18288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9075"/>
            <a:ext cx="8229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FFD457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5pPr>
      <a:lvl6pPr marL="4572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6pPr>
      <a:lvl7pPr marL="9144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7pPr>
      <a:lvl8pPr marL="13716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8pPr>
      <a:lvl9pPr marL="1828800" algn="ctr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Improving Remediation Planning through Effective Mine Material Delineation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 smtClean="0"/>
              <a:t>Formosa Mine Superfund Site, Douglas County, OR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Mark Nelson PG</a:t>
            </a:r>
          </a:p>
          <a:p>
            <a:r>
              <a:rPr lang="en-US" dirty="0" smtClean="0"/>
              <a:t>Nicholas Anton PE</a:t>
            </a:r>
          </a:p>
          <a:p>
            <a:r>
              <a:rPr lang="en-US" dirty="0" smtClean="0"/>
              <a:t>Howard Young LG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Paste pH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/>
        </p:nvGraphicFramePr>
        <p:xfrm>
          <a:off x="400812" y="1022829"/>
          <a:ext cx="4878324" cy="256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339959" y="3486912"/>
          <a:ext cx="4987945" cy="262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74592" y="1304544"/>
            <a:ext cx="1011936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45408" y="3803904"/>
            <a:ext cx="13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Subsurface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47360" y="1158241"/>
            <a:ext cx="3139440" cy="4840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 measured in a paste of fine grained sample and DI water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Measures products of previous sulfide oxidation and acid generation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appropriate for weathered mine materials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tx2"/>
                </a:solidFill>
                <a:latin typeface="+mn-lt"/>
              </a:rPr>
              <a:t>Data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show Formosa mine materials to be moderately to strongly ARD generating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744"/>
          </a:xfrm>
        </p:spPr>
        <p:txBody>
          <a:bodyPr/>
          <a:lstStyle/>
          <a:p>
            <a:r>
              <a:rPr lang="en-US" dirty="0" smtClean="0"/>
              <a:t>Laboratory Acid Base Accounting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5" name="Picture 4" descr="Formosa ABA 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616" y="1182624"/>
            <a:ext cx="6011443" cy="4934712"/>
          </a:xfrm>
          <a:prstGeom prst="rect">
            <a:avLst/>
          </a:prstGeom>
        </p:spPr>
      </p:pic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6046534" y="974344"/>
            <a:ext cx="2951162" cy="2927350"/>
            <a:chOff x="2445" y="8025"/>
            <a:chExt cx="3647" cy="3618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2445" y="8025"/>
              <a:ext cx="3647" cy="3618"/>
              <a:chOff x="2445" y="8025"/>
              <a:chExt cx="3647" cy="3618"/>
            </a:xfrm>
          </p:grpSpPr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45" y="8025"/>
                <a:ext cx="3647" cy="2735"/>
              </a:xfrm>
              <a:prstGeom prst="rect">
                <a:avLst/>
              </a:prstGeom>
              <a:noFill/>
            </p:spPr>
          </p:pic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2445" y="10760"/>
                <a:ext cx="3596" cy="88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</a:rPr>
                  <a:t>Exhibit 3.3-1. SEM-EDS photomicrograph of barite mineral grain (1), associated with chalcopyrite (2 and 3), pyrite (4), and </a:t>
                </a:r>
                <a:r>
                  <a:rPr kumimoji="0" lang="en-US" sz="11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</a:rPr>
                  <a:t>tennantite</a:t>
                </a: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</a:rPr>
                  <a:t> (5).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3020" y="8761"/>
              <a:ext cx="1750" cy="1422"/>
              <a:chOff x="2210" y="9505"/>
              <a:chExt cx="2231" cy="1811"/>
            </a:xfrm>
          </p:grpSpPr>
          <p:sp>
            <p:nvSpPr>
              <p:cNvPr id="7175" name="Text Box 7"/>
              <p:cNvSpPr txBox="1">
                <a:spLocks noChangeArrowheads="1"/>
              </p:cNvSpPr>
              <p:nvPr/>
            </p:nvSpPr>
            <p:spPr bwMode="auto">
              <a:xfrm>
                <a:off x="2829" y="10909"/>
                <a:ext cx="327" cy="40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5F5F5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Rounded MT Bold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6" name="Text Box 8"/>
              <p:cNvSpPr txBox="1">
                <a:spLocks noChangeArrowheads="1"/>
              </p:cNvSpPr>
              <p:nvPr/>
            </p:nvSpPr>
            <p:spPr bwMode="auto">
              <a:xfrm>
                <a:off x="4114" y="10237"/>
                <a:ext cx="327" cy="40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5F5F5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Rounded MT Bold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7" name="Text Box 9"/>
              <p:cNvSpPr txBox="1">
                <a:spLocks noChangeArrowheads="1"/>
              </p:cNvSpPr>
              <p:nvPr/>
            </p:nvSpPr>
            <p:spPr bwMode="auto">
              <a:xfrm>
                <a:off x="2210" y="10503"/>
                <a:ext cx="327" cy="40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5F5F5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Rounded MT Bold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3905" y="9505"/>
                <a:ext cx="327" cy="40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5F5F5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Rounded MT Bold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3215" y="10237"/>
                <a:ext cx="327" cy="40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5F5F5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Rounded MT Bold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693408" y="4035552"/>
            <a:ext cx="199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Mineralogical data used to improve ABA interpretation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Field Paste Ph with ABA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14443" y="1484555"/>
          <a:ext cx="7501220" cy="4910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metals and metalloids that are rinsed from the sample when it is exposed to water</a:t>
            </a:r>
          </a:p>
          <a:p>
            <a:r>
              <a:rPr lang="en-US" dirty="0" smtClean="0"/>
              <a:t>Bottle roll or column rinse tests</a:t>
            </a:r>
          </a:p>
          <a:p>
            <a:r>
              <a:rPr lang="en-US" dirty="0" smtClean="0"/>
              <a:t>Generally use </a:t>
            </a:r>
            <a:r>
              <a:rPr lang="en-US" dirty="0" err="1" smtClean="0"/>
              <a:t>deionized</a:t>
            </a:r>
            <a:r>
              <a:rPr lang="en-US" dirty="0" smtClean="0"/>
              <a:t> water or simulated precipitation as an extraction fluid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Synthetic Precipitation Leach Procedure (EPA Method 1312)</a:t>
            </a:r>
          </a:p>
          <a:p>
            <a:pPr lvl="1"/>
            <a:r>
              <a:rPr lang="en-US" dirty="0" smtClean="0"/>
              <a:t>Meteoric Water Mobility Procedure (ASTM Method E2242-07)</a:t>
            </a:r>
          </a:p>
          <a:p>
            <a:pPr lvl="1"/>
            <a:r>
              <a:rPr lang="en-US" dirty="0" smtClean="0"/>
              <a:t>USGS Field Leach Test</a:t>
            </a:r>
          </a:p>
          <a:p>
            <a:r>
              <a:rPr lang="en-US" dirty="0" smtClean="0"/>
              <a:t>Modified SPLP extraction tests used at Formosa</a:t>
            </a:r>
          </a:p>
          <a:p>
            <a:pPr lvl="1"/>
            <a:r>
              <a:rPr lang="en-US" dirty="0" smtClean="0"/>
              <a:t>Reduced water to rock ratio as compared with standard SPLP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SPLP vs. Paste pH- Cu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612" y="1108039"/>
            <a:ext cx="7132320" cy="51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Field Paste pH Criterion- Cu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7" name="Picture 6" descr="Cu sp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698" y="995025"/>
            <a:ext cx="7313749" cy="521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9722" y="1118794"/>
            <a:ext cx="20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MWMP Screening Criteria based on Site Conceptual Model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Field Paste pH Criterion- </a:t>
            </a:r>
            <a:r>
              <a:rPr lang="en-US" dirty="0" err="1" smtClean="0"/>
              <a:t>Cd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5" name="Picture 4" descr="Cd sp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632" y="975360"/>
            <a:ext cx="7046976" cy="527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Field Paste pH Criterion- Zn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6" name="Picture 5" descr="Zn sp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" y="923282"/>
            <a:ext cx="7278624" cy="531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Field Paste pH Criterion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3440" y="2299208"/>
          <a:ext cx="7303010" cy="342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02"/>
                <a:gridCol w="1460602"/>
                <a:gridCol w="1460602"/>
                <a:gridCol w="1460602"/>
                <a:gridCol w="1460602"/>
              </a:tblGrid>
              <a:tr h="5587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Paste pH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Paste pH+ </a:t>
                      </a:r>
                      <a:r>
                        <a:rPr lang="en-US" sz="2400" dirty="0" err="1" smtClean="0"/>
                        <a:t>Lithology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440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Analyte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 Negative</a:t>
                      </a:r>
                    </a:p>
                    <a:p>
                      <a:pPr algn="ctr"/>
                      <a:r>
                        <a:rPr lang="en-US" sz="2400" dirty="0" smtClean="0"/>
                        <a:t>(%)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 Positive</a:t>
                      </a:r>
                    </a:p>
                    <a:p>
                      <a:pPr algn="ctr"/>
                      <a:r>
                        <a:rPr lang="en-US" sz="2400" dirty="0" smtClean="0"/>
                        <a:t>(%)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 Negative</a:t>
                      </a:r>
                    </a:p>
                    <a:p>
                      <a:pPr algn="ctr"/>
                      <a:r>
                        <a:rPr lang="en-US" sz="2400" dirty="0" smtClean="0"/>
                        <a:t>(%)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 Positive</a:t>
                      </a:r>
                    </a:p>
                    <a:p>
                      <a:pPr algn="ctr"/>
                      <a:r>
                        <a:rPr lang="en-US" sz="2400" dirty="0" smtClean="0"/>
                        <a:t>(%)</a:t>
                      </a:r>
                      <a:endParaRPr lang="en-US" sz="2400" dirty="0"/>
                    </a:p>
                  </a:txBody>
                  <a:tcPr/>
                </a:tc>
              </a:tr>
              <a:tr h="5587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Cadmium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5587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Copper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5587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Zinc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5792" y="1389888"/>
            <a:ext cx="496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Decision Error Rates </a:t>
            </a:r>
          </a:p>
          <a:p>
            <a:pPr algn="ctr"/>
            <a:r>
              <a:rPr lang="en-US" sz="2400" dirty="0" smtClean="0"/>
              <a:t>Field Paste pH Criterion: 4.6 </a:t>
            </a:r>
            <a:r>
              <a:rPr lang="en-US" sz="2400" dirty="0" err="1" smtClean="0"/>
              <a:t>su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53312" y="5730240"/>
            <a:ext cx="642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of Evidence Approach Improves Decision Error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 based on Field Paste pH Criterion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4" name="Picture 3" descr="paste encapsulation mound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854" y="1133856"/>
            <a:ext cx="7346473" cy="4947363"/>
          </a:xfrm>
          <a:prstGeom prst="rect">
            <a:avLst/>
          </a:prstGeom>
        </p:spPr>
      </p:pic>
      <p:pic>
        <p:nvPicPr>
          <p:cNvPr id="5" name="Picture 4" descr="paste encapsulation mound 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85" y="4962144"/>
            <a:ext cx="1666374" cy="17129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one delineate mine materials?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04625" y="1538342"/>
            <a:ext cx="4383742" cy="2162288"/>
          </a:xfrm>
        </p:spPr>
        <p:txBody>
          <a:bodyPr/>
          <a:lstStyle/>
          <a:p>
            <a:r>
              <a:rPr lang="en-US" dirty="0" smtClean="0"/>
              <a:t>Understand potential connections between suspect source materials and observed water quality effects</a:t>
            </a:r>
          </a:p>
          <a:p>
            <a:r>
              <a:rPr lang="en-US" dirty="0" smtClean="0"/>
              <a:t>Delineate problematic materials</a:t>
            </a:r>
          </a:p>
          <a:p>
            <a:r>
              <a:rPr lang="en-US" dirty="0" smtClean="0"/>
              <a:t>Support remedial action decisions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817582" y="3872754"/>
            <a:ext cx="3939578" cy="561228"/>
          </a:xfrm>
        </p:spPr>
        <p:txBody>
          <a:bodyPr/>
          <a:lstStyle/>
          <a:p>
            <a:r>
              <a:rPr lang="en-US" dirty="0" smtClean="0"/>
              <a:t>Active Mine Projects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828339" y="4410635"/>
            <a:ext cx="4028739" cy="1521890"/>
          </a:xfrm>
        </p:spPr>
        <p:txBody>
          <a:bodyPr/>
          <a:lstStyle/>
          <a:p>
            <a:r>
              <a:rPr lang="en-US" dirty="0" smtClean="0"/>
              <a:t>Manage potential environmental liabilities</a:t>
            </a:r>
          </a:p>
          <a:p>
            <a:r>
              <a:rPr lang="en-US" dirty="0" smtClean="0"/>
              <a:t>Comply with environmental regulations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99992" y="3004968"/>
            <a:ext cx="129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/>
                </a:solidFill>
              </a:rPr>
              <a:t>Cause?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284" y="5842479"/>
            <a:ext cx="139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/>
                </a:solidFill>
              </a:rPr>
              <a:t>Effects?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731520" y="1072533"/>
            <a:ext cx="3916476" cy="465809"/>
          </a:xfrm>
        </p:spPr>
        <p:txBody>
          <a:bodyPr/>
          <a:lstStyle/>
          <a:p>
            <a:r>
              <a:rPr lang="en-US" dirty="0" smtClean="0"/>
              <a:t>Mine Remediation Projects</a:t>
            </a:r>
            <a:endParaRPr lang="en-US" dirty="0"/>
          </a:p>
        </p:txBody>
      </p:sp>
      <p:pic>
        <p:nvPicPr>
          <p:cNvPr id="17" name="Picture 2" descr="F:\Ted Ginn\Oct_10\Nelson_Work\photos\KBV\DSCF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158" y="3557753"/>
            <a:ext cx="3012141" cy="2259106"/>
          </a:xfrm>
          <a:prstGeom prst="rect">
            <a:avLst/>
          </a:prstGeom>
          <a:noFill/>
        </p:spPr>
      </p:pic>
      <p:pic>
        <p:nvPicPr>
          <p:cNvPr id="18" name="Picture 2" descr="F:\Ted Ginn\Oct_10\Nelson_Work\nelson work old\nelson_work\powerpoint files\RH_bef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777" y="1084087"/>
            <a:ext cx="3017494" cy="199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Field Portable XRF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099"/>
            <a:ext cx="4078224" cy="4985703"/>
          </a:xfrm>
        </p:spPr>
        <p:txBody>
          <a:bodyPr/>
          <a:lstStyle/>
          <a:p>
            <a:r>
              <a:rPr lang="en-US" sz="2200" dirty="0" smtClean="0"/>
              <a:t>Useful to measure total metals concentrations</a:t>
            </a:r>
          </a:p>
          <a:p>
            <a:r>
              <a:rPr lang="en-US" sz="2200" dirty="0" smtClean="0"/>
              <a:t>Total metals concentrations do not necessarily correlate to potential water quality effects</a:t>
            </a:r>
          </a:p>
          <a:p>
            <a:r>
              <a:rPr lang="en-US" sz="2200" dirty="0" smtClean="0"/>
              <a:t>Used at Formosa to evaluate boundary between mine materials and natural soils</a:t>
            </a:r>
          </a:p>
          <a:p>
            <a:r>
              <a:rPr lang="en-US" sz="2200" dirty="0" smtClean="0"/>
              <a:t>Samples prepared in the field using disposable -1.5 mm sieves</a:t>
            </a:r>
          </a:p>
          <a:p>
            <a:r>
              <a:rPr lang="en-US" sz="2200" dirty="0" smtClean="0"/>
              <a:t>XRF data validated with laboratory check samples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1026" name="Picture 2" descr="P:\3380-New RAC8\221 - Formosa\RI Report\Photographs - OU1 RI\July 2010\07262010\7-26-2010 169.jpg"/>
          <p:cNvPicPr>
            <a:picLocks noChangeAspect="1" noChangeArrowheads="1"/>
          </p:cNvPicPr>
          <p:nvPr/>
        </p:nvPicPr>
        <p:blipFill>
          <a:blip r:embed="rId2" cstate="print"/>
          <a:srcRect l="41625"/>
          <a:stretch>
            <a:fillRect/>
          </a:stretch>
        </p:blipFill>
        <p:spPr bwMode="auto">
          <a:xfrm>
            <a:off x="5185186" y="1170610"/>
            <a:ext cx="3569147" cy="4585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FPXRF Accuracy- Zn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98630" y="1075765"/>
          <a:ext cx="7239299" cy="500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0654" y="1516828"/>
            <a:ext cx="1742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FPXRF data biased low at concentrations over approximately 200 mg/kg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9096"/>
          </a:xfrm>
        </p:spPr>
        <p:txBody>
          <a:bodyPr/>
          <a:lstStyle/>
          <a:p>
            <a:r>
              <a:rPr lang="en-US" dirty="0" smtClean="0"/>
              <a:t>Formosa FPXRF Data- Zn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5" name="Picture 4" descr="xrf histogram Zn ar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49" y="724462"/>
            <a:ext cx="4211485" cy="2890107"/>
          </a:xfrm>
          <a:prstGeom prst="rect">
            <a:avLst/>
          </a:prstGeom>
        </p:spPr>
      </p:pic>
      <p:pic>
        <p:nvPicPr>
          <p:cNvPr id="6" name="Picture 5" descr="xrf histogram Zn 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51" y="3491126"/>
            <a:ext cx="4145039" cy="28020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60259" y="1065007"/>
            <a:ext cx="4078224" cy="49857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are positively skewed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 transformation suggests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bimodal distribution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Hypothesized to be related to sampling of the geological boundary between mine materials and natural soils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Formosa FPXRF Data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" y="1304544"/>
            <a:ext cx="7100316" cy="47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FPXRF Inspection Criteria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" y="1207008"/>
            <a:ext cx="7296912" cy="48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12864" y="1755648"/>
            <a:ext cx="179222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Inspection criteria for Cu and Zn based on breakpoint of cumulative probability 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FPXRF Inspection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4" name="Picture 3" descr="xrf encapsulation mound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976" y="1577440"/>
            <a:ext cx="5742432" cy="4603903"/>
          </a:xfrm>
          <a:prstGeom prst="rect">
            <a:avLst/>
          </a:prstGeom>
        </p:spPr>
      </p:pic>
      <p:pic>
        <p:nvPicPr>
          <p:cNvPr id="5" name="Picture 4" descr="xrf encapsulation mound leg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842" y="4800600"/>
            <a:ext cx="1497932" cy="890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Third Dimension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5" name="Picture 4" descr="isopach leg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660" y="1023545"/>
            <a:ext cx="1346454" cy="1497106"/>
          </a:xfrm>
          <a:prstGeom prst="rect">
            <a:avLst/>
          </a:prstGeom>
        </p:spPr>
      </p:pic>
      <p:pic>
        <p:nvPicPr>
          <p:cNvPr id="8" name="Picture 7" descr="isop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43" y="1019245"/>
            <a:ext cx="2979868" cy="4813744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099125" y="1079709"/>
            <a:ext cx="3602710" cy="4966089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lang="en-US" sz="2400" noProof="0" dirty="0" smtClean="0">
                <a:solidFill>
                  <a:schemeClr val="tx2"/>
                </a:solidFill>
                <a:latin typeface="+mn-lt"/>
              </a:rPr>
              <a:t>Depth shown as thickness </a:t>
            </a:r>
            <a:r>
              <a:rPr lang="en-US" sz="2400" noProof="0" dirty="0" err="1" smtClean="0">
                <a:solidFill>
                  <a:schemeClr val="tx2"/>
                </a:solidFill>
                <a:latin typeface="+mn-lt"/>
              </a:rPr>
              <a:t>isopachs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3-dimensional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generated in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ArcGIS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Spatial Analyst to support volume estimation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lang="en-US" sz="2400" baseline="0" dirty="0" smtClean="0">
                <a:solidFill>
                  <a:schemeClr val="tx2"/>
                </a:solidFill>
                <a:latin typeface="+mn-lt"/>
              </a:rPr>
              <a:t>Depth and volume characterized in sufficient detail to support feasibility study analyses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3492" y="1475587"/>
            <a:ext cx="3334512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Questions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3492" y="2220378"/>
            <a:ext cx="4040188" cy="4394899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 potential?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Metals leaching potential?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and vertical extent?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71872" y="1412117"/>
            <a:ext cx="3334512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Conclusions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650889" y="2090928"/>
            <a:ext cx="4040188" cy="3298653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 generating mine materials identified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Mine materials that leach metals delineated</a:t>
            </a:r>
          </a:p>
          <a:p>
            <a:pPr marL="800100" lvl="2" indent="-342900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 with respect to CSM</a:t>
            </a:r>
          </a:p>
          <a:p>
            <a:pPr marL="800100" lvl="2" indent="-342900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Known and acceptable decision error rates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Areal extent, depth and volume defined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0704" y="5254752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8689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 Learn?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487" y="1247888"/>
            <a:ext cx="8627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Rapid field geochemical characterization performs well at answering study questions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Method applicable at various project phases and in various levels of detail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Provides for efficient and detailed characterization, while managing investigation costs</a:t>
            </a:r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4858" y="3560782"/>
            <a:ext cx="4040188" cy="2699494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to our partners!</a:t>
            </a:r>
          </a:p>
          <a:p>
            <a:pPr marL="800100" lvl="1" indent="-342900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 EPA</a:t>
            </a:r>
          </a:p>
          <a:p>
            <a:pPr marL="800100" lvl="1" indent="-342900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US Bureau of Land Management</a:t>
            </a:r>
          </a:p>
          <a:p>
            <a:pPr marL="800100" lvl="1" indent="-342900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Oregon DEQ</a:t>
            </a:r>
          </a:p>
          <a:p>
            <a:pPr marL="800100" lvl="1" indent="-342900">
              <a:spcBef>
                <a:spcPct val="20000"/>
              </a:spcBef>
              <a:buClr>
                <a:srgbClr val="003399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USGS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DBK 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1699" y="3453204"/>
            <a:ext cx="3614570" cy="271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mine materials?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R:\WORK\MM\Brohm\Brohm_tails1.jpg"/>
          <p:cNvPicPr>
            <a:picLocks noChangeAspect="1" noChangeArrowheads="1"/>
          </p:cNvPicPr>
          <p:nvPr/>
        </p:nvPicPr>
        <p:blipFill>
          <a:blip r:embed="rId2" cstate="print"/>
          <a:srcRect t="2481" r="1704" b="2481"/>
          <a:stretch>
            <a:fillRect/>
          </a:stretch>
        </p:blipFill>
        <p:spPr bwMode="auto">
          <a:xfrm>
            <a:off x="776844" y="1005531"/>
            <a:ext cx="3015260" cy="1882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4" descr="O:\Mark\01MayBMC\dakota highwall may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2" y="339081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83930" y="2861535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3045" y="2752882"/>
            <a:ext cx="121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Spent 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25312" y="5452334"/>
            <a:ext cx="13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rock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3092" y="5434405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Highwalls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3028" y="5741715"/>
            <a:ext cx="671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Mine Materials are potential source materials for dissolved metals in surface water and groundwater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3" name="Picture 4" descr="HLP northwest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408" y="1072896"/>
            <a:ext cx="3904370" cy="16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EPR\My Documents\GiltEdgeMine NPL Site\Photos\OfclsMedia02Sep10\01May18regrad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972" y="3217732"/>
            <a:ext cx="3229776" cy="224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Mine Material Delineation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89655"/>
            <a:ext cx="4040188" cy="639762"/>
          </a:xfrm>
        </p:spPr>
        <p:txBody>
          <a:bodyPr/>
          <a:lstStyle/>
          <a:p>
            <a:r>
              <a:rPr lang="en-US" dirty="0" smtClean="0"/>
              <a:t>Mine Remediation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9417"/>
            <a:ext cx="4040188" cy="2655308"/>
          </a:xfrm>
        </p:spPr>
        <p:txBody>
          <a:bodyPr/>
          <a:lstStyle/>
          <a:p>
            <a:r>
              <a:rPr lang="en-US" sz="2400" dirty="0" smtClean="0"/>
              <a:t>Supports</a:t>
            </a:r>
          </a:p>
          <a:p>
            <a:pPr lvl="1"/>
            <a:r>
              <a:rPr lang="en-US" dirty="0" smtClean="0"/>
              <a:t>Accurate alternative assessment</a:t>
            </a:r>
          </a:p>
          <a:p>
            <a:pPr lvl="1"/>
            <a:r>
              <a:rPr lang="en-US" dirty="0" smtClean="0"/>
              <a:t>Reasonable cost estimates</a:t>
            </a:r>
          </a:p>
          <a:p>
            <a:pPr lvl="1"/>
            <a:r>
              <a:rPr lang="en-US" dirty="0" smtClean="0"/>
              <a:t>Sound remedial action decisions</a:t>
            </a:r>
          </a:p>
          <a:p>
            <a:pPr lvl="1"/>
            <a:r>
              <a:rPr lang="en-US" dirty="0" smtClean="0"/>
              <a:t>Effective remedial designs</a:t>
            </a:r>
          </a:p>
          <a:p>
            <a:pPr lvl="1"/>
            <a:r>
              <a:rPr lang="en-US" dirty="0" smtClean="0"/>
              <a:t>Successful remediation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Data often support multi-million dollar decisions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89655"/>
            <a:ext cx="4041775" cy="639762"/>
          </a:xfrm>
        </p:spPr>
        <p:txBody>
          <a:bodyPr/>
          <a:lstStyle/>
          <a:p>
            <a:r>
              <a:rPr lang="en-US" dirty="0" smtClean="0"/>
              <a:t>Active Mining Projects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97144"/>
            <a:ext cx="4041775" cy="2655308"/>
          </a:xfrm>
        </p:spPr>
        <p:txBody>
          <a:bodyPr/>
          <a:lstStyle/>
          <a:p>
            <a:r>
              <a:rPr lang="en-US" sz="2400" dirty="0" smtClean="0"/>
              <a:t>Supports</a:t>
            </a:r>
          </a:p>
          <a:p>
            <a:pPr lvl="1"/>
            <a:r>
              <a:rPr lang="en-US" dirty="0" smtClean="0"/>
              <a:t>Mine permitting activities</a:t>
            </a:r>
          </a:p>
          <a:p>
            <a:pPr lvl="1"/>
            <a:r>
              <a:rPr lang="en-US" dirty="0" smtClean="0"/>
              <a:t>Environmental management</a:t>
            </a:r>
          </a:p>
          <a:p>
            <a:pPr lvl="1"/>
            <a:r>
              <a:rPr lang="en-US" dirty="0" smtClean="0"/>
              <a:t>Successful reclamation</a:t>
            </a:r>
          </a:p>
          <a:p>
            <a:r>
              <a:rPr lang="en-US" sz="2400" dirty="0" smtClean="0"/>
              <a:t>Manages potential environmental liabilities</a:t>
            </a:r>
          </a:p>
          <a:p>
            <a:pPr lvl="1"/>
            <a:r>
              <a:rPr lang="en-US" dirty="0" smtClean="0"/>
              <a:t>Clean Water Act, CERCLA</a:t>
            </a:r>
          </a:p>
          <a:p>
            <a:pPr lvl="1"/>
            <a:r>
              <a:rPr lang="en-US" dirty="0" smtClean="0"/>
              <a:t>Various state environmental laws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</p:spPr>
        <p:txBody>
          <a:bodyPr/>
          <a:lstStyle/>
          <a:p>
            <a:r>
              <a:rPr lang="en-US" dirty="0" smtClean="0"/>
              <a:t>Approach to Data Collection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208"/>
            <a:ext cx="8430768" cy="5340095"/>
          </a:xfrm>
        </p:spPr>
        <p:txBody>
          <a:bodyPr/>
          <a:lstStyle/>
          <a:p>
            <a:r>
              <a:rPr lang="en-US" dirty="0" smtClean="0"/>
              <a:t>Rapid field geochemical characterization</a:t>
            </a:r>
          </a:p>
          <a:p>
            <a:pPr lvl="1"/>
            <a:r>
              <a:rPr lang="en-US" dirty="0" smtClean="0"/>
              <a:t>Triad approach</a:t>
            </a:r>
          </a:p>
          <a:p>
            <a:pPr lvl="2"/>
            <a:r>
              <a:rPr lang="en-US" dirty="0" smtClean="0"/>
              <a:t>Save costs throughout project lifecycle</a:t>
            </a:r>
          </a:p>
          <a:p>
            <a:pPr lvl="2"/>
            <a:r>
              <a:rPr lang="en-US" dirty="0" smtClean="0"/>
              <a:t>Utilize field tools for real time measurements</a:t>
            </a:r>
          </a:p>
          <a:p>
            <a:pPr lvl="2"/>
            <a:r>
              <a:rPr lang="en-US" dirty="0" smtClean="0"/>
              <a:t>Conduct laboratory verification</a:t>
            </a:r>
          </a:p>
          <a:p>
            <a:pPr lvl="1"/>
            <a:r>
              <a:rPr lang="en-US" dirty="0" smtClean="0"/>
              <a:t>Components</a:t>
            </a:r>
          </a:p>
          <a:p>
            <a:pPr lvl="2"/>
            <a:r>
              <a:rPr lang="en-US" dirty="0" err="1" smtClean="0"/>
              <a:t>Lithological</a:t>
            </a:r>
            <a:r>
              <a:rPr lang="en-US" dirty="0" smtClean="0"/>
              <a:t> examination, field paste pH, FPXRF</a:t>
            </a:r>
          </a:p>
          <a:p>
            <a:pPr lvl="2"/>
            <a:r>
              <a:rPr lang="en-US" dirty="0" smtClean="0"/>
              <a:t>Real time geospatial database</a:t>
            </a:r>
          </a:p>
          <a:p>
            <a:pPr lvl="2"/>
            <a:r>
              <a:rPr lang="en-US" dirty="0" smtClean="0"/>
              <a:t>Coupled laboratory analysis</a:t>
            </a:r>
          </a:p>
          <a:p>
            <a:pPr lvl="3"/>
            <a:r>
              <a:rPr lang="en-US" dirty="0" smtClean="0"/>
              <a:t>Acid base accounting</a:t>
            </a:r>
          </a:p>
          <a:p>
            <a:pPr lvl="3"/>
            <a:r>
              <a:rPr lang="en-US" dirty="0" smtClean="0"/>
              <a:t>Extraction tests</a:t>
            </a:r>
          </a:p>
          <a:p>
            <a:pPr lvl="3"/>
            <a:r>
              <a:rPr lang="en-US" dirty="0" smtClean="0"/>
              <a:t>Total metals analysis</a:t>
            </a:r>
          </a:p>
          <a:p>
            <a:r>
              <a:rPr lang="en-US" dirty="0" smtClean="0"/>
              <a:t>Weight of evidence statistical approach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6" name="Picture 5" descr="tria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9435" y="1031554"/>
            <a:ext cx="2668076" cy="164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can be applied at various project phases and in various levels of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933"/>
            <a:ext cx="8229600" cy="4795838"/>
          </a:xfrm>
        </p:spPr>
        <p:txBody>
          <a:bodyPr/>
          <a:lstStyle/>
          <a:p>
            <a:r>
              <a:rPr lang="en-US" sz="2000" dirty="0" smtClean="0"/>
              <a:t>Reconnaissance Phase</a:t>
            </a:r>
          </a:p>
          <a:p>
            <a:pPr lvl="1"/>
            <a:r>
              <a:rPr lang="en-US" sz="2000" dirty="0" smtClean="0"/>
              <a:t>Quick field survey</a:t>
            </a:r>
          </a:p>
          <a:p>
            <a:pPr lvl="1"/>
            <a:r>
              <a:rPr lang="en-US" sz="2000" dirty="0" smtClean="0"/>
              <a:t>Limited or no laboratory verification</a:t>
            </a:r>
          </a:p>
          <a:p>
            <a:pPr lvl="1"/>
            <a:r>
              <a:rPr lang="en-US" sz="2000" dirty="0" smtClean="0"/>
              <a:t>Qualitative data analysis</a:t>
            </a:r>
          </a:p>
          <a:p>
            <a:r>
              <a:rPr lang="en-US" sz="2000" dirty="0" smtClean="0"/>
              <a:t>Site Characterization Phase</a:t>
            </a:r>
          </a:p>
          <a:p>
            <a:pPr lvl="1"/>
            <a:r>
              <a:rPr lang="en-US" sz="2000" dirty="0" smtClean="0"/>
              <a:t>More detailed surveys</a:t>
            </a:r>
          </a:p>
          <a:p>
            <a:pPr lvl="1"/>
            <a:r>
              <a:rPr lang="en-US" sz="2000" dirty="0" smtClean="0"/>
              <a:t>Laboratory verification</a:t>
            </a:r>
          </a:p>
          <a:p>
            <a:pPr lvl="1"/>
            <a:r>
              <a:rPr lang="en-US" sz="2000" dirty="0" smtClean="0"/>
              <a:t>Statistical data analyses</a:t>
            </a:r>
          </a:p>
          <a:p>
            <a:r>
              <a:rPr lang="en-US" sz="2000" dirty="0" smtClean="0"/>
              <a:t>Reclamation or remediation phase</a:t>
            </a:r>
          </a:p>
          <a:p>
            <a:pPr lvl="1"/>
            <a:r>
              <a:rPr lang="en-US" sz="2000" dirty="0" smtClean="0"/>
              <a:t>Confirmatory sampling</a:t>
            </a:r>
          </a:p>
          <a:p>
            <a:pPr lvl="1"/>
            <a:r>
              <a:rPr lang="en-US" sz="2000" dirty="0" smtClean="0"/>
              <a:t>Detailed surveys</a:t>
            </a:r>
          </a:p>
          <a:p>
            <a:pPr lvl="1"/>
            <a:r>
              <a:rPr lang="en-US" sz="2000" dirty="0" smtClean="0"/>
              <a:t>Lab verification</a:t>
            </a:r>
          </a:p>
          <a:p>
            <a:pPr lvl="1"/>
            <a:r>
              <a:rPr lang="en-US" sz="2000" dirty="0" smtClean="0"/>
              <a:t>Statistical data analysis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7007" y="4572000"/>
            <a:ext cx="324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Formosa is a good example of a comprehensive site characterization phase program</a:t>
            </a:r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760869" y="1570616"/>
            <a:ext cx="2877521" cy="2840019"/>
            <a:chOff x="2526" y="5480"/>
            <a:chExt cx="3663" cy="3246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526" y="8223"/>
              <a:ext cx="3528" cy="5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Formosa Mine- West Encapsulation Mound Waste</a:t>
              </a:r>
              <a:r>
                <a:rPr kumimoji="0" lang="en-US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Rock Dump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6" y="5480"/>
              <a:ext cx="3663" cy="2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Field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3" y="1072896"/>
            <a:ext cx="4389120" cy="5080478"/>
          </a:xfrm>
        </p:spPr>
        <p:txBody>
          <a:bodyPr/>
          <a:lstStyle/>
          <a:p>
            <a:pPr lvl="1"/>
            <a:r>
              <a:rPr lang="en-US" sz="2000" dirty="0" smtClean="0"/>
              <a:t>Geologist</a:t>
            </a:r>
          </a:p>
          <a:p>
            <a:pPr lvl="2"/>
            <a:r>
              <a:rPr lang="en-US" sz="1800" dirty="0" smtClean="0"/>
              <a:t>Identifies mineralized rock based on </a:t>
            </a:r>
            <a:r>
              <a:rPr lang="en-US" sz="1800" dirty="0" err="1" smtClean="0"/>
              <a:t>lithology</a:t>
            </a:r>
            <a:r>
              <a:rPr lang="en-US" sz="1800" dirty="0" smtClean="0"/>
              <a:t>, alteration, and mineralization</a:t>
            </a:r>
          </a:p>
          <a:p>
            <a:pPr lvl="2"/>
            <a:r>
              <a:rPr lang="en-US" sz="1800" dirty="0" smtClean="0"/>
              <a:t>Guides dynamic work strategies based on geology and other visual indicators of mine materials</a:t>
            </a:r>
          </a:p>
          <a:p>
            <a:pPr lvl="1"/>
            <a:r>
              <a:rPr lang="en-US" sz="2000" dirty="0" smtClean="0"/>
              <a:t>Environmental scientist</a:t>
            </a:r>
          </a:p>
          <a:p>
            <a:pPr lvl="2"/>
            <a:r>
              <a:rPr lang="en-US" sz="1800" dirty="0" smtClean="0"/>
              <a:t>Collects field paste pH and FPXRF measurements</a:t>
            </a:r>
          </a:p>
          <a:p>
            <a:pPr lvl="2"/>
            <a:r>
              <a:rPr lang="en-US" sz="1800" dirty="0" smtClean="0"/>
              <a:t>Collects samples for laboratory analysis</a:t>
            </a:r>
          </a:p>
          <a:p>
            <a:pPr lvl="1"/>
            <a:r>
              <a:rPr lang="en-US" sz="2000" dirty="0" smtClean="0"/>
              <a:t>Field technician</a:t>
            </a:r>
          </a:p>
          <a:p>
            <a:pPr lvl="2"/>
            <a:r>
              <a:rPr lang="en-US" sz="1800" dirty="0" smtClean="0"/>
              <a:t>Collects GPS data using a resource grade instrument (&lt;1m accuracy)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  <p:pic>
        <p:nvPicPr>
          <p:cNvPr id="5" name="Picture 4" descr="DBK 108.jpg"/>
          <p:cNvPicPr>
            <a:picLocks noChangeAspect="1"/>
          </p:cNvPicPr>
          <p:nvPr/>
        </p:nvPicPr>
        <p:blipFill>
          <a:blip r:embed="rId2" cstate="print"/>
          <a:srcRect r="14890"/>
          <a:stretch>
            <a:fillRect/>
          </a:stretch>
        </p:blipFill>
        <p:spPr>
          <a:xfrm>
            <a:off x="4593516" y="1861072"/>
            <a:ext cx="4046711" cy="356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Laboratory Analyses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168583"/>
          </a:xfrm>
        </p:spPr>
        <p:txBody>
          <a:bodyPr/>
          <a:lstStyle/>
          <a:p>
            <a:r>
              <a:rPr lang="en-US" dirty="0" smtClean="0"/>
              <a:t>Acid base accounting</a:t>
            </a:r>
          </a:p>
          <a:p>
            <a:pPr lvl="1"/>
            <a:r>
              <a:rPr lang="en-US" dirty="0" smtClean="0"/>
              <a:t>Modified </a:t>
            </a:r>
            <a:r>
              <a:rPr lang="en-US" dirty="0" err="1" smtClean="0"/>
              <a:t>Sobek</a:t>
            </a:r>
            <a:r>
              <a:rPr lang="en-US" dirty="0" smtClean="0"/>
              <a:t> (1978) method</a:t>
            </a:r>
          </a:p>
          <a:p>
            <a:pPr lvl="1"/>
            <a:r>
              <a:rPr lang="en-US" dirty="0" smtClean="0"/>
              <a:t>Estimates propensity of sample to generate ARD in the future</a:t>
            </a:r>
          </a:p>
          <a:p>
            <a:r>
              <a:rPr lang="en-US" dirty="0" smtClean="0"/>
              <a:t>Extraction Tests</a:t>
            </a:r>
          </a:p>
          <a:p>
            <a:pPr lvl="1"/>
            <a:r>
              <a:rPr lang="en-US" dirty="0" smtClean="0"/>
              <a:t>Modified Synthetic Precipitation Leach Procedure</a:t>
            </a:r>
          </a:p>
          <a:p>
            <a:pPr lvl="1"/>
            <a:r>
              <a:rPr lang="en-US" dirty="0" smtClean="0"/>
              <a:t>Estimates propensity of sample to leach metals and metalloids when exposed to percolating water</a:t>
            </a:r>
          </a:p>
          <a:p>
            <a:r>
              <a:rPr lang="en-US" dirty="0" smtClean="0"/>
              <a:t>Total Metals Analyses</a:t>
            </a:r>
          </a:p>
          <a:p>
            <a:pPr lvl="1"/>
            <a:r>
              <a:rPr lang="en-US" dirty="0" smtClean="0"/>
              <a:t>Provides information regarding “total” content of selected metals and metalloids</a:t>
            </a:r>
          </a:p>
          <a:p>
            <a:r>
              <a:rPr lang="en-US" dirty="0" smtClean="0"/>
              <a:t>SEM-EDS mineralogical analysis</a:t>
            </a:r>
          </a:p>
          <a:p>
            <a:pPr lvl="1"/>
            <a:r>
              <a:rPr lang="en-US" dirty="0" smtClean="0"/>
              <a:t>Provides information on mineralogy of samples to support ABA data interpretation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Identify mine materials that are causing water quality problems</a:t>
            </a:r>
          </a:p>
          <a:p>
            <a:pPr lvl="1"/>
            <a:r>
              <a:rPr lang="en-US" dirty="0" smtClean="0"/>
              <a:t>Delineate the areal extent, depth and volume of these materials</a:t>
            </a:r>
          </a:p>
          <a:p>
            <a:r>
              <a:rPr lang="en-US" dirty="0" smtClean="0"/>
              <a:t>Weight of Evidence Approach</a:t>
            </a:r>
          </a:p>
          <a:p>
            <a:pPr lvl="1"/>
            <a:r>
              <a:rPr lang="en-US" dirty="0" smtClean="0"/>
              <a:t>No one laboratory analysis can answer the study questions</a:t>
            </a:r>
          </a:p>
          <a:p>
            <a:pPr lvl="1"/>
            <a:r>
              <a:rPr lang="en-US" dirty="0" smtClean="0"/>
              <a:t>Sound answers are developed with weight of evidence approach</a:t>
            </a:r>
          </a:p>
          <a:p>
            <a:pPr lvl="1"/>
            <a:r>
              <a:rPr lang="en-US" dirty="0" smtClean="0"/>
              <a:t>Components</a:t>
            </a:r>
          </a:p>
          <a:p>
            <a:pPr lvl="2"/>
            <a:r>
              <a:rPr lang="en-US" dirty="0" smtClean="0"/>
              <a:t>ARD potential</a:t>
            </a:r>
          </a:p>
          <a:p>
            <a:pPr lvl="2"/>
            <a:r>
              <a:rPr lang="en-US" dirty="0" smtClean="0"/>
              <a:t>ML potential</a:t>
            </a:r>
          </a:p>
          <a:p>
            <a:pPr lvl="2"/>
            <a:r>
              <a:rPr lang="en-US" dirty="0" smtClean="0"/>
              <a:t>Metals concentrations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Improving Remediation Planning though Effective Mine Material Delineation, Formosa Mine Superfund Site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T_FRM_Presentation-Basic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LFT Presentatio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Framework</Design_x0020_Theme>
    <Document_x0020_Type xmlns="e82d9c9c-0106-4092-b4b0-0a0a115e3169">PowerPoint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6" ma:contentTypeDescription="Create a new document." ma:contentTypeScope="" ma:versionID="18a35025eef8fc3423081b5ce7085327">
  <xsd:schema xmlns:xsd="http://www.w3.org/2001/XMLSchema" xmlns:xs="http://www.w3.org/2001/XMLSchema" xmlns:p="http://schemas.microsoft.com/office/2006/metadata/properties" xmlns:ns2="e82d9c9c-0106-4092-b4b0-0a0a115e3169" targetNamespace="http://schemas.microsoft.com/office/2006/metadata/properties" ma:root="true" ma:fieldsID="49a9e9858634b921b0e61c881ba2b417" ns2:_="">
    <xsd:import namespace="e82d9c9c-0106-4092-b4b0-0a0a115e316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SP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E1659-0771-4DBC-97DF-214814676868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82d9c9c-0106-4092-b4b0-0a0a115e316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553ED3-ACB3-4787-8C1B-B6CAB71B7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D76EC0-3D2A-4548-B17F-43AC191057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LFT_FRM_Presentation-Basic</Template>
  <TotalTime>4166</TotalTime>
  <Words>1331</Words>
  <Application>Microsoft Office PowerPoint</Application>
  <PresentationFormat>On-screen Show (4:3)</PresentationFormat>
  <Paragraphs>237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LFT_FRM_Presentation-Basic</vt:lpstr>
      <vt:lpstr>Framework Dark</vt:lpstr>
      <vt:lpstr>PowerPoint Presentation</vt:lpstr>
      <vt:lpstr>Why would one delineate mine materials?</vt:lpstr>
      <vt:lpstr>What are mine materials?</vt:lpstr>
      <vt:lpstr>Effective Mine Material Delineation</vt:lpstr>
      <vt:lpstr>Approach to Data Collection and Analysis</vt:lpstr>
      <vt:lpstr>Approach can be applied at various project phases and in various levels of detail</vt:lpstr>
      <vt:lpstr>Interdisciplinary Field Team</vt:lpstr>
      <vt:lpstr>Coupled Laboratory Analyses</vt:lpstr>
      <vt:lpstr>Putting it All Together</vt:lpstr>
      <vt:lpstr>Field Paste pH Data</vt:lpstr>
      <vt:lpstr>Laboratory Acid Base Accounting Data</vt:lpstr>
      <vt:lpstr>Comparison of Field Paste Ph with ABA</vt:lpstr>
      <vt:lpstr>Extraction Tests</vt:lpstr>
      <vt:lpstr>Modified SPLP vs. Paste pH- Cu</vt:lpstr>
      <vt:lpstr>Development of Field Paste pH Criterion- Cu</vt:lpstr>
      <vt:lpstr>Development of Field Paste pH Criterion- Cd</vt:lpstr>
      <vt:lpstr>Development of Field Paste pH Criterion- Zn</vt:lpstr>
      <vt:lpstr>Analysis of Field Paste pH Criterion</vt:lpstr>
      <vt:lpstr>GIS Analysis based on Field Paste pH Criterion</vt:lpstr>
      <vt:lpstr>Use of Field Portable XRF</vt:lpstr>
      <vt:lpstr>FPXRF Accuracy- Zn</vt:lpstr>
      <vt:lpstr>Formosa FPXRF Data- Zn </vt:lpstr>
      <vt:lpstr>Formosa FPXRF Data </vt:lpstr>
      <vt:lpstr>FPXRF Inspection Criteria </vt:lpstr>
      <vt:lpstr>Application of FPXRF Inspection Criteria</vt:lpstr>
      <vt:lpstr>Adding the Third Dimension</vt:lpstr>
      <vt:lpstr>PowerPoint Presentation</vt:lpstr>
      <vt:lpstr>Conclusions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CDM</dc:creator>
  <cp:lastModifiedBy>martinali</cp:lastModifiedBy>
  <cp:revision>27</cp:revision>
  <cp:lastPrinted>2012-07-31T21:14:49Z</cp:lastPrinted>
  <dcterms:created xsi:type="dcterms:W3CDTF">2012-03-27T00:48:19Z</dcterms:created>
  <dcterms:modified xsi:type="dcterms:W3CDTF">2012-07-31T21:15:14Z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4000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0x010100A04C7DDF731A7245BD9C9D6BB8130A5F</vt:lpwstr>
  </property>
  <property fmtid="{D5CDD505-2E9C-101B-9397-08002B2CF9AE}" pid="6" name="_SourceUrl">
    <vt:lpwstr/>
  </property>
  <property fmtid="{D5CDD505-2E9C-101B-9397-08002B2CF9AE}" pid="7" name="TemplateUrl">
    <vt:lpwstr/>
  </property>
</Properties>
</file>