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6" r:id="rId3"/>
    <p:sldMasterId id="2147483724" r:id="rId4"/>
    <p:sldMasterId id="2147483737" r:id="rId5"/>
  </p:sldMasterIdLst>
  <p:notesMasterIdLst>
    <p:notesMasterId r:id="rId59"/>
  </p:notesMasterIdLst>
  <p:handoutMasterIdLst>
    <p:handoutMasterId r:id="rId60"/>
  </p:handoutMasterIdLst>
  <p:sldIdLst>
    <p:sldId id="369" r:id="rId6"/>
    <p:sldId id="336" r:id="rId7"/>
    <p:sldId id="261" r:id="rId8"/>
    <p:sldId id="337" r:id="rId9"/>
    <p:sldId id="324" r:id="rId10"/>
    <p:sldId id="327" r:id="rId11"/>
    <p:sldId id="326" r:id="rId12"/>
    <p:sldId id="329" r:id="rId13"/>
    <p:sldId id="364" r:id="rId14"/>
    <p:sldId id="273" r:id="rId15"/>
    <p:sldId id="374" r:id="rId16"/>
    <p:sldId id="375" r:id="rId17"/>
    <p:sldId id="366" r:id="rId18"/>
    <p:sldId id="266" r:id="rId19"/>
    <p:sldId id="385" r:id="rId20"/>
    <p:sldId id="386" r:id="rId21"/>
    <p:sldId id="265" r:id="rId22"/>
    <p:sldId id="267" r:id="rId23"/>
    <p:sldId id="268" r:id="rId24"/>
    <p:sldId id="339" r:id="rId25"/>
    <p:sldId id="341" r:id="rId26"/>
    <p:sldId id="269" r:id="rId27"/>
    <p:sldId id="270" r:id="rId28"/>
    <p:sldId id="271" r:id="rId29"/>
    <p:sldId id="272" r:id="rId30"/>
    <p:sldId id="344" r:id="rId31"/>
    <p:sldId id="347" r:id="rId32"/>
    <p:sldId id="348" r:id="rId33"/>
    <p:sldId id="349" r:id="rId34"/>
    <p:sldId id="350" r:id="rId35"/>
    <p:sldId id="362" r:id="rId36"/>
    <p:sldId id="294" r:id="rId37"/>
    <p:sldId id="295" r:id="rId38"/>
    <p:sldId id="298" r:id="rId39"/>
    <p:sldId id="392" r:id="rId40"/>
    <p:sldId id="363" r:id="rId41"/>
    <p:sldId id="321" r:id="rId42"/>
    <p:sldId id="309" r:id="rId43"/>
    <p:sldId id="312" r:id="rId44"/>
    <p:sldId id="307" r:id="rId45"/>
    <p:sldId id="300" r:id="rId46"/>
    <p:sldId id="304" r:id="rId47"/>
    <p:sldId id="302" r:id="rId48"/>
    <p:sldId id="351" r:id="rId49"/>
    <p:sldId id="352" r:id="rId50"/>
    <p:sldId id="371" r:id="rId51"/>
    <p:sldId id="356" r:id="rId52"/>
    <p:sldId id="355" r:id="rId53"/>
    <p:sldId id="357" r:id="rId54"/>
    <p:sldId id="379" r:id="rId55"/>
    <p:sldId id="380" r:id="rId56"/>
    <p:sldId id="383" r:id="rId57"/>
    <p:sldId id="390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63997B-4F91-4F88-8E2E-87C67FDEEFDB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27CAFF-4FA0-4CDC-940F-03B3F98939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13CF25-E629-4D16-8402-6DD7E5595F53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FBC75-94E8-4B16-BE25-51598052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718A9-489B-43EF-8C15-ED44E4845D1A}" type="slidenum">
              <a:rPr lang="en-US"/>
              <a:pPr/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4213"/>
            <a:ext cx="4660900" cy="349567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98" y="4407721"/>
            <a:ext cx="5132846" cy="418015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 lIns="93175" tIns="46588" rIns="93175" bIns="46588"/>
          <a:lstStyle/>
          <a:p>
            <a:pPr defTabSz="931774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</p:spPr>
        <p:txBody>
          <a:bodyPr/>
          <a:lstStyle/>
          <a:p>
            <a:pPr defTabSz="931774"/>
            <a:r>
              <a:rPr lang="en-US" dirty="0"/>
              <a:t>pH came up three-tenths between 8/29 and 10/21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C2E4DA-0F24-4330-AB19-CAC12FCFB959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w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0"/>
            <a:ext cx="9277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4393201" y="4750615"/>
              <a:ext cx="3081339" cy="113343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3043238"/>
              <a:ext cx="3809868" cy="138906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707188" y="5688013"/>
            <a:ext cx="2436812" cy="763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4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DEA3-3653-4378-BF16-BBE9CB92D950}" type="datetime4">
              <a:rPr lang="en-US"/>
              <a:pPr>
                <a:defRPr/>
              </a:pPr>
              <a:t>April 2, 2012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B816-B532-44F1-8C8F-4D78F7715D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0650" y="0"/>
            <a:ext cx="9264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4393201" y="4750615"/>
              <a:ext cx="3081339" cy="113343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3043238"/>
              <a:ext cx="3809868" cy="1389063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0" y="1822450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 userDrawn="1"/>
        </p:nvSpPr>
        <p:spPr>
          <a:xfrm>
            <a:off x="6707188" y="5688013"/>
            <a:ext cx="2436812" cy="763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2"/>
          <p:cNvGrpSpPr>
            <a:grpSpLocks noChangeAspect="1"/>
          </p:cNvGrpSpPr>
          <p:nvPr userDrawn="1"/>
        </p:nvGrpSpPr>
        <p:grpSpPr bwMode="auto">
          <a:xfrm>
            <a:off x="6813550" y="5788025"/>
            <a:ext cx="1368425" cy="604838"/>
            <a:chOff x="4292" y="3646"/>
            <a:chExt cx="862" cy="381"/>
          </a:xfrm>
        </p:grpSpPr>
        <p:sp>
          <p:nvSpPr>
            <p:cNvPr id="3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292" y="3646"/>
              <a:ext cx="86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Freeform 5"/>
            <p:cNvSpPr>
              <a:spLocks noEditPoints="1"/>
            </p:cNvSpPr>
            <p:nvPr userDrawn="1"/>
          </p:nvSpPr>
          <p:spPr bwMode="auto">
            <a:xfrm>
              <a:off x="4292" y="3646"/>
              <a:ext cx="586" cy="188"/>
            </a:xfrm>
            <a:custGeom>
              <a:avLst/>
              <a:gdLst/>
              <a:ahLst/>
              <a:cxnLst>
                <a:cxn ang="0">
                  <a:pos x="858" y="137"/>
                </a:cxn>
                <a:cxn ang="0">
                  <a:pos x="1059" y="137"/>
                </a:cxn>
                <a:cxn ang="0">
                  <a:pos x="1009" y="9"/>
                </a:cxn>
                <a:cxn ang="0">
                  <a:pos x="744" y="9"/>
                </a:cxn>
                <a:cxn ang="0">
                  <a:pos x="521" y="100"/>
                </a:cxn>
                <a:cxn ang="0">
                  <a:pos x="569" y="111"/>
                </a:cxn>
                <a:cxn ang="0">
                  <a:pos x="594" y="134"/>
                </a:cxn>
                <a:cxn ang="0">
                  <a:pos x="608" y="176"/>
                </a:cxn>
                <a:cxn ang="0">
                  <a:pos x="605" y="213"/>
                </a:cxn>
                <a:cxn ang="0">
                  <a:pos x="590" y="250"/>
                </a:cxn>
                <a:cxn ang="0">
                  <a:pos x="562" y="269"/>
                </a:cxn>
                <a:cxn ang="0">
                  <a:pos x="486" y="276"/>
                </a:cxn>
                <a:cxn ang="0">
                  <a:pos x="536" y="367"/>
                </a:cxn>
                <a:cxn ang="0">
                  <a:pos x="617" y="355"/>
                </a:cxn>
                <a:cxn ang="0">
                  <a:pos x="675" y="318"/>
                </a:cxn>
                <a:cxn ang="0">
                  <a:pos x="707" y="262"/>
                </a:cxn>
                <a:cxn ang="0">
                  <a:pos x="718" y="188"/>
                </a:cxn>
                <a:cxn ang="0">
                  <a:pos x="713" y="137"/>
                </a:cxn>
                <a:cxn ang="0">
                  <a:pos x="692" y="77"/>
                </a:cxn>
                <a:cxn ang="0">
                  <a:pos x="648" y="32"/>
                </a:cxn>
                <a:cxn ang="0">
                  <a:pos x="578" y="10"/>
                </a:cxn>
                <a:cxn ang="0">
                  <a:pos x="345" y="141"/>
                </a:cxn>
                <a:cxn ang="0">
                  <a:pos x="335" y="95"/>
                </a:cxn>
                <a:cxn ang="0">
                  <a:pos x="307" y="46"/>
                </a:cxn>
                <a:cxn ang="0">
                  <a:pos x="262" y="15"/>
                </a:cxn>
                <a:cxn ang="0">
                  <a:pos x="200" y="0"/>
                </a:cxn>
                <a:cxn ang="0">
                  <a:pos x="142" y="4"/>
                </a:cxn>
                <a:cxn ang="0">
                  <a:pos x="77" y="29"/>
                </a:cxn>
                <a:cxn ang="0">
                  <a:pos x="29" y="78"/>
                </a:cxn>
                <a:cxn ang="0">
                  <a:pos x="4" y="148"/>
                </a:cxn>
                <a:cxn ang="0">
                  <a:pos x="1" y="207"/>
                </a:cxn>
                <a:cxn ang="0">
                  <a:pos x="19" y="278"/>
                </a:cxn>
                <a:cxn ang="0">
                  <a:pos x="60" y="334"/>
                </a:cxn>
                <a:cxn ang="0">
                  <a:pos x="122" y="367"/>
                </a:cxn>
                <a:cxn ang="0">
                  <a:pos x="183" y="376"/>
                </a:cxn>
                <a:cxn ang="0">
                  <a:pos x="252" y="362"/>
                </a:cxn>
                <a:cxn ang="0">
                  <a:pos x="303" y="328"/>
                </a:cxn>
                <a:cxn ang="0">
                  <a:pos x="335" y="280"/>
                </a:cxn>
                <a:cxn ang="0">
                  <a:pos x="346" y="227"/>
                </a:cxn>
                <a:cxn ang="0">
                  <a:pos x="231" y="250"/>
                </a:cxn>
                <a:cxn ang="0">
                  <a:pos x="203" y="282"/>
                </a:cxn>
                <a:cxn ang="0">
                  <a:pos x="170" y="285"/>
                </a:cxn>
                <a:cxn ang="0">
                  <a:pos x="140" y="273"/>
                </a:cxn>
                <a:cxn ang="0">
                  <a:pos x="122" y="247"/>
                </a:cxn>
                <a:cxn ang="0">
                  <a:pos x="111" y="188"/>
                </a:cxn>
                <a:cxn ang="0">
                  <a:pos x="119" y="135"/>
                </a:cxn>
                <a:cxn ang="0">
                  <a:pos x="135" y="107"/>
                </a:cxn>
                <a:cxn ang="0">
                  <a:pos x="162" y="91"/>
                </a:cxn>
                <a:cxn ang="0">
                  <a:pos x="187" y="90"/>
                </a:cxn>
                <a:cxn ang="0">
                  <a:pos x="213" y="99"/>
                </a:cxn>
                <a:cxn ang="0">
                  <a:pos x="234" y="128"/>
                </a:cxn>
              </a:cxnLst>
              <a:rect l="0" t="0" r="r" b="b"/>
              <a:pathLst>
                <a:path w="1172" h="376">
                  <a:moveTo>
                    <a:pt x="744" y="367"/>
                  </a:moveTo>
                  <a:lnTo>
                    <a:pt x="856" y="367"/>
                  </a:lnTo>
                  <a:lnTo>
                    <a:pt x="856" y="137"/>
                  </a:lnTo>
                  <a:lnTo>
                    <a:pt x="858" y="137"/>
                  </a:lnTo>
                  <a:lnTo>
                    <a:pt x="907" y="367"/>
                  </a:lnTo>
                  <a:lnTo>
                    <a:pt x="1004" y="367"/>
                  </a:lnTo>
                  <a:lnTo>
                    <a:pt x="1057" y="137"/>
                  </a:lnTo>
                  <a:lnTo>
                    <a:pt x="1059" y="137"/>
                  </a:lnTo>
                  <a:lnTo>
                    <a:pt x="1059" y="322"/>
                  </a:lnTo>
                  <a:lnTo>
                    <a:pt x="1172" y="322"/>
                  </a:lnTo>
                  <a:lnTo>
                    <a:pt x="1172" y="9"/>
                  </a:lnTo>
                  <a:lnTo>
                    <a:pt x="1009" y="9"/>
                  </a:lnTo>
                  <a:lnTo>
                    <a:pt x="958" y="219"/>
                  </a:lnTo>
                  <a:lnTo>
                    <a:pt x="957" y="219"/>
                  </a:lnTo>
                  <a:lnTo>
                    <a:pt x="906" y="9"/>
                  </a:lnTo>
                  <a:lnTo>
                    <a:pt x="744" y="9"/>
                  </a:lnTo>
                  <a:lnTo>
                    <a:pt x="744" y="367"/>
                  </a:lnTo>
                  <a:close/>
                  <a:moveTo>
                    <a:pt x="486" y="100"/>
                  </a:moveTo>
                  <a:lnTo>
                    <a:pt x="521" y="100"/>
                  </a:lnTo>
                  <a:lnTo>
                    <a:pt x="521" y="100"/>
                  </a:lnTo>
                  <a:lnTo>
                    <a:pt x="536" y="101"/>
                  </a:lnTo>
                  <a:lnTo>
                    <a:pt x="548" y="102"/>
                  </a:lnTo>
                  <a:lnTo>
                    <a:pt x="559" y="106"/>
                  </a:lnTo>
                  <a:lnTo>
                    <a:pt x="569" y="111"/>
                  </a:lnTo>
                  <a:lnTo>
                    <a:pt x="577" y="116"/>
                  </a:lnTo>
                  <a:lnTo>
                    <a:pt x="584" y="122"/>
                  </a:lnTo>
                  <a:lnTo>
                    <a:pt x="589" y="128"/>
                  </a:lnTo>
                  <a:lnTo>
                    <a:pt x="594" y="134"/>
                  </a:lnTo>
                  <a:lnTo>
                    <a:pt x="599" y="141"/>
                  </a:lnTo>
                  <a:lnTo>
                    <a:pt x="601" y="149"/>
                  </a:lnTo>
                  <a:lnTo>
                    <a:pt x="606" y="163"/>
                  </a:lnTo>
                  <a:lnTo>
                    <a:pt x="608" y="176"/>
                  </a:lnTo>
                  <a:lnTo>
                    <a:pt x="609" y="185"/>
                  </a:lnTo>
                  <a:lnTo>
                    <a:pt x="609" y="185"/>
                  </a:lnTo>
                  <a:lnTo>
                    <a:pt x="608" y="199"/>
                  </a:lnTo>
                  <a:lnTo>
                    <a:pt x="605" y="213"/>
                  </a:lnTo>
                  <a:lnTo>
                    <a:pt x="601" y="229"/>
                  </a:lnTo>
                  <a:lnTo>
                    <a:pt x="598" y="237"/>
                  </a:lnTo>
                  <a:lnTo>
                    <a:pt x="594" y="243"/>
                  </a:lnTo>
                  <a:lnTo>
                    <a:pt x="590" y="250"/>
                  </a:lnTo>
                  <a:lnTo>
                    <a:pt x="584" y="256"/>
                  </a:lnTo>
                  <a:lnTo>
                    <a:pt x="578" y="261"/>
                  </a:lnTo>
                  <a:lnTo>
                    <a:pt x="571" y="266"/>
                  </a:lnTo>
                  <a:lnTo>
                    <a:pt x="562" y="269"/>
                  </a:lnTo>
                  <a:lnTo>
                    <a:pt x="553" y="273"/>
                  </a:lnTo>
                  <a:lnTo>
                    <a:pt x="542" y="274"/>
                  </a:lnTo>
                  <a:lnTo>
                    <a:pt x="530" y="276"/>
                  </a:lnTo>
                  <a:lnTo>
                    <a:pt x="486" y="276"/>
                  </a:lnTo>
                  <a:lnTo>
                    <a:pt x="486" y="100"/>
                  </a:lnTo>
                  <a:close/>
                  <a:moveTo>
                    <a:pt x="375" y="367"/>
                  </a:moveTo>
                  <a:lnTo>
                    <a:pt x="536" y="367"/>
                  </a:lnTo>
                  <a:lnTo>
                    <a:pt x="536" y="367"/>
                  </a:lnTo>
                  <a:lnTo>
                    <a:pt x="558" y="367"/>
                  </a:lnTo>
                  <a:lnTo>
                    <a:pt x="580" y="365"/>
                  </a:lnTo>
                  <a:lnTo>
                    <a:pt x="599" y="360"/>
                  </a:lnTo>
                  <a:lnTo>
                    <a:pt x="617" y="355"/>
                  </a:lnTo>
                  <a:lnTo>
                    <a:pt x="633" y="347"/>
                  </a:lnTo>
                  <a:lnTo>
                    <a:pt x="649" y="339"/>
                  </a:lnTo>
                  <a:lnTo>
                    <a:pt x="662" y="329"/>
                  </a:lnTo>
                  <a:lnTo>
                    <a:pt x="675" y="318"/>
                  </a:lnTo>
                  <a:lnTo>
                    <a:pt x="684" y="306"/>
                  </a:lnTo>
                  <a:lnTo>
                    <a:pt x="694" y="293"/>
                  </a:lnTo>
                  <a:lnTo>
                    <a:pt x="701" y="278"/>
                  </a:lnTo>
                  <a:lnTo>
                    <a:pt x="707" y="262"/>
                  </a:lnTo>
                  <a:lnTo>
                    <a:pt x="712" y="245"/>
                  </a:lnTo>
                  <a:lnTo>
                    <a:pt x="716" y="227"/>
                  </a:lnTo>
                  <a:lnTo>
                    <a:pt x="718" y="207"/>
                  </a:lnTo>
                  <a:lnTo>
                    <a:pt x="718" y="188"/>
                  </a:lnTo>
                  <a:lnTo>
                    <a:pt x="718" y="188"/>
                  </a:lnTo>
                  <a:lnTo>
                    <a:pt x="718" y="171"/>
                  </a:lnTo>
                  <a:lnTo>
                    <a:pt x="717" y="154"/>
                  </a:lnTo>
                  <a:lnTo>
                    <a:pt x="713" y="137"/>
                  </a:lnTo>
                  <a:lnTo>
                    <a:pt x="710" y="121"/>
                  </a:lnTo>
                  <a:lnTo>
                    <a:pt x="705" y="106"/>
                  </a:lnTo>
                  <a:lnTo>
                    <a:pt x="699" y="90"/>
                  </a:lnTo>
                  <a:lnTo>
                    <a:pt x="692" y="77"/>
                  </a:lnTo>
                  <a:lnTo>
                    <a:pt x="683" y="63"/>
                  </a:lnTo>
                  <a:lnTo>
                    <a:pt x="672" y="51"/>
                  </a:lnTo>
                  <a:lnTo>
                    <a:pt x="661" y="41"/>
                  </a:lnTo>
                  <a:lnTo>
                    <a:pt x="648" y="32"/>
                  </a:lnTo>
                  <a:lnTo>
                    <a:pt x="633" y="23"/>
                  </a:lnTo>
                  <a:lnTo>
                    <a:pt x="616" y="17"/>
                  </a:lnTo>
                  <a:lnTo>
                    <a:pt x="598" y="12"/>
                  </a:lnTo>
                  <a:lnTo>
                    <a:pt x="578" y="10"/>
                  </a:lnTo>
                  <a:lnTo>
                    <a:pt x="556" y="9"/>
                  </a:lnTo>
                  <a:lnTo>
                    <a:pt x="375" y="9"/>
                  </a:lnTo>
                  <a:lnTo>
                    <a:pt x="375" y="367"/>
                  </a:lnTo>
                  <a:close/>
                  <a:moveTo>
                    <a:pt x="345" y="141"/>
                  </a:moveTo>
                  <a:lnTo>
                    <a:pt x="345" y="141"/>
                  </a:lnTo>
                  <a:lnTo>
                    <a:pt x="342" y="126"/>
                  </a:lnTo>
                  <a:lnTo>
                    <a:pt x="338" y="110"/>
                  </a:lnTo>
                  <a:lnTo>
                    <a:pt x="335" y="95"/>
                  </a:lnTo>
                  <a:lnTo>
                    <a:pt x="329" y="82"/>
                  </a:lnTo>
                  <a:lnTo>
                    <a:pt x="323" y="69"/>
                  </a:lnTo>
                  <a:lnTo>
                    <a:pt x="315" y="57"/>
                  </a:lnTo>
                  <a:lnTo>
                    <a:pt x="307" y="46"/>
                  </a:lnTo>
                  <a:lnTo>
                    <a:pt x="297" y="38"/>
                  </a:lnTo>
                  <a:lnTo>
                    <a:pt x="286" y="29"/>
                  </a:lnTo>
                  <a:lnTo>
                    <a:pt x="274" y="21"/>
                  </a:lnTo>
                  <a:lnTo>
                    <a:pt x="262" y="15"/>
                  </a:lnTo>
                  <a:lnTo>
                    <a:pt x="248" y="10"/>
                  </a:lnTo>
                  <a:lnTo>
                    <a:pt x="233" y="5"/>
                  </a:lnTo>
                  <a:lnTo>
                    <a:pt x="217" y="2"/>
                  </a:lnTo>
                  <a:lnTo>
                    <a:pt x="200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62" y="0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107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2" y="40"/>
                  </a:lnTo>
                  <a:lnTo>
                    <a:pt x="50" y="51"/>
                  </a:lnTo>
                  <a:lnTo>
                    <a:pt x="39" y="65"/>
                  </a:lnTo>
                  <a:lnTo>
                    <a:pt x="29" y="78"/>
                  </a:lnTo>
                  <a:lnTo>
                    <a:pt x="21" y="94"/>
                  </a:lnTo>
                  <a:lnTo>
                    <a:pt x="13" y="111"/>
                  </a:lnTo>
                  <a:lnTo>
                    <a:pt x="7" y="128"/>
                  </a:lnTo>
                  <a:lnTo>
                    <a:pt x="4" y="148"/>
                  </a:lnTo>
                  <a:lnTo>
                    <a:pt x="1" y="167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4" y="227"/>
                  </a:lnTo>
                  <a:lnTo>
                    <a:pt x="7" y="245"/>
                  </a:lnTo>
                  <a:lnTo>
                    <a:pt x="12" y="262"/>
                  </a:lnTo>
                  <a:lnTo>
                    <a:pt x="19" y="278"/>
                  </a:lnTo>
                  <a:lnTo>
                    <a:pt x="27" y="294"/>
                  </a:lnTo>
                  <a:lnTo>
                    <a:pt x="37" y="308"/>
                  </a:lnTo>
                  <a:lnTo>
                    <a:pt x="47" y="322"/>
                  </a:lnTo>
                  <a:lnTo>
                    <a:pt x="60" y="334"/>
                  </a:lnTo>
                  <a:lnTo>
                    <a:pt x="74" y="344"/>
                  </a:lnTo>
                  <a:lnTo>
                    <a:pt x="89" y="354"/>
                  </a:lnTo>
                  <a:lnTo>
                    <a:pt x="105" y="361"/>
                  </a:lnTo>
                  <a:lnTo>
                    <a:pt x="122" y="367"/>
                  </a:lnTo>
                  <a:lnTo>
                    <a:pt x="141" y="372"/>
                  </a:lnTo>
                  <a:lnTo>
                    <a:pt x="161" y="374"/>
                  </a:lnTo>
                  <a:lnTo>
                    <a:pt x="183" y="376"/>
                  </a:lnTo>
                  <a:lnTo>
                    <a:pt x="183" y="376"/>
                  </a:lnTo>
                  <a:lnTo>
                    <a:pt x="201" y="376"/>
                  </a:lnTo>
                  <a:lnTo>
                    <a:pt x="219" y="372"/>
                  </a:lnTo>
                  <a:lnTo>
                    <a:pt x="236" y="368"/>
                  </a:lnTo>
                  <a:lnTo>
                    <a:pt x="252" y="362"/>
                  </a:lnTo>
                  <a:lnTo>
                    <a:pt x="267" y="356"/>
                  </a:lnTo>
                  <a:lnTo>
                    <a:pt x="280" y="347"/>
                  </a:lnTo>
                  <a:lnTo>
                    <a:pt x="292" y="339"/>
                  </a:lnTo>
                  <a:lnTo>
                    <a:pt x="303" y="328"/>
                  </a:lnTo>
                  <a:lnTo>
                    <a:pt x="313" y="317"/>
                  </a:lnTo>
                  <a:lnTo>
                    <a:pt x="321" y="306"/>
                  </a:lnTo>
                  <a:lnTo>
                    <a:pt x="329" y="293"/>
                  </a:lnTo>
                  <a:lnTo>
                    <a:pt x="335" y="280"/>
                  </a:lnTo>
                  <a:lnTo>
                    <a:pt x="340" y="267"/>
                  </a:lnTo>
                  <a:lnTo>
                    <a:pt x="343" y="254"/>
                  </a:lnTo>
                  <a:lnTo>
                    <a:pt x="346" y="240"/>
                  </a:lnTo>
                  <a:lnTo>
                    <a:pt x="346" y="227"/>
                  </a:lnTo>
                  <a:lnTo>
                    <a:pt x="237" y="227"/>
                  </a:lnTo>
                  <a:lnTo>
                    <a:pt x="237" y="227"/>
                  </a:lnTo>
                  <a:lnTo>
                    <a:pt x="235" y="239"/>
                  </a:lnTo>
                  <a:lnTo>
                    <a:pt x="231" y="250"/>
                  </a:lnTo>
                  <a:lnTo>
                    <a:pt x="226" y="260"/>
                  </a:lnTo>
                  <a:lnTo>
                    <a:pt x="220" y="269"/>
                  </a:lnTo>
                  <a:lnTo>
                    <a:pt x="212" y="277"/>
                  </a:lnTo>
                  <a:lnTo>
                    <a:pt x="203" y="282"/>
                  </a:lnTo>
                  <a:lnTo>
                    <a:pt x="192" y="285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0" y="285"/>
                  </a:lnTo>
                  <a:lnTo>
                    <a:pt x="162" y="284"/>
                  </a:lnTo>
                  <a:lnTo>
                    <a:pt x="153" y="282"/>
                  </a:lnTo>
                  <a:lnTo>
                    <a:pt x="147" y="278"/>
                  </a:lnTo>
                  <a:lnTo>
                    <a:pt x="140" y="273"/>
                  </a:lnTo>
                  <a:lnTo>
                    <a:pt x="135" y="268"/>
                  </a:lnTo>
                  <a:lnTo>
                    <a:pt x="130" y="262"/>
                  </a:lnTo>
                  <a:lnTo>
                    <a:pt x="125" y="255"/>
                  </a:lnTo>
                  <a:lnTo>
                    <a:pt x="122" y="247"/>
                  </a:lnTo>
                  <a:lnTo>
                    <a:pt x="119" y="240"/>
                  </a:lnTo>
                  <a:lnTo>
                    <a:pt x="114" y="223"/>
                  </a:lnTo>
                  <a:lnTo>
                    <a:pt x="112" y="206"/>
                  </a:lnTo>
                  <a:lnTo>
                    <a:pt x="111" y="188"/>
                  </a:lnTo>
                  <a:lnTo>
                    <a:pt x="111" y="188"/>
                  </a:lnTo>
                  <a:lnTo>
                    <a:pt x="112" y="169"/>
                  </a:lnTo>
                  <a:lnTo>
                    <a:pt x="114" y="152"/>
                  </a:lnTo>
                  <a:lnTo>
                    <a:pt x="119" y="135"/>
                  </a:lnTo>
                  <a:lnTo>
                    <a:pt x="122" y="128"/>
                  </a:lnTo>
                  <a:lnTo>
                    <a:pt x="125" y="121"/>
                  </a:lnTo>
                  <a:lnTo>
                    <a:pt x="130" y="113"/>
                  </a:lnTo>
                  <a:lnTo>
                    <a:pt x="135" y="107"/>
                  </a:lnTo>
                  <a:lnTo>
                    <a:pt x="140" y="102"/>
                  </a:lnTo>
                  <a:lnTo>
                    <a:pt x="147" y="98"/>
                  </a:lnTo>
                  <a:lnTo>
                    <a:pt x="153" y="94"/>
                  </a:lnTo>
                  <a:lnTo>
                    <a:pt x="162" y="91"/>
                  </a:lnTo>
                  <a:lnTo>
                    <a:pt x="170" y="90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87" y="90"/>
                  </a:lnTo>
                  <a:lnTo>
                    <a:pt x="195" y="91"/>
                  </a:lnTo>
                  <a:lnTo>
                    <a:pt x="201" y="93"/>
                  </a:lnTo>
                  <a:lnTo>
                    <a:pt x="207" y="95"/>
                  </a:lnTo>
                  <a:lnTo>
                    <a:pt x="213" y="99"/>
                  </a:lnTo>
                  <a:lnTo>
                    <a:pt x="217" y="102"/>
                  </a:lnTo>
                  <a:lnTo>
                    <a:pt x="224" y="111"/>
                  </a:lnTo>
                  <a:lnTo>
                    <a:pt x="230" y="119"/>
                  </a:lnTo>
                  <a:lnTo>
                    <a:pt x="234" y="128"/>
                  </a:lnTo>
                  <a:lnTo>
                    <a:pt x="236" y="137"/>
                  </a:lnTo>
                  <a:lnTo>
                    <a:pt x="237" y="141"/>
                  </a:lnTo>
                  <a:lnTo>
                    <a:pt x="345" y="1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Rectangle 6"/>
            <p:cNvSpPr>
              <a:spLocks noChangeArrowheads="1"/>
            </p:cNvSpPr>
            <p:nvPr userDrawn="1"/>
          </p:nvSpPr>
          <p:spPr bwMode="auto">
            <a:xfrm>
              <a:off x="4822" y="3869"/>
              <a:ext cx="56" cy="1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7"/>
            <p:cNvSpPr>
              <a:spLocks/>
            </p:cNvSpPr>
            <p:nvPr userDrawn="1"/>
          </p:nvSpPr>
          <p:spPr bwMode="auto">
            <a:xfrm>
              <a:off x="4553" y="3865"/>
              <a:ext cx="249" cy="155"/>
            </a:xfrm>
            <a:custGeom>
              <a:avLst/>
              <a:gdLst/>
              <a:ahLst/>
              <a:cxnLst>
                <a:cxn ang="0">
                  <a:pos x="115" y="309"/>
                </a:cxn>
                <a:cxn ang="0">
                  <a:pos x="115" y="146"/>
                </a:cxn>
                <a:cxn ang="0">
                  <a:pos x="117" y="124"/>
                </a:cxn>
                <a:cxn ang="0">
                  <a:pos x="124" y="107"/>
                </a:cxn>
                <a:cxn ang="0">
                  <a:pos x="135" y="96"/>
                </a:cxn>
                <a:cxn ang="0">
                  <a:pos x="155" y="91"/>
                </a:cxn>
                <a:cxn ang="0">
                  <a:pos x="166" y="92"/>
                </a:cxn>
                <a:cxn ang="0">
                  <a:pos x="182" y="101"/>
                </a:cxn>
                <a:cxn ang="0">
                  <a:pos x="189" y="117"/>
                </a:cxn>
                <a:cxn ang="0">
                  <a:pos x="192" y="135"/>
                </a:cxn>
                <a:cxn ang="0">
                  <a:pos x="192" y="309"/>
                </a:cxn>
                <a:cxn ang="0">
                  <a:pos x="307" y="146"/>
                </a:cxn>
                <a:cxn ang="0">
                  <a:pos x="308" y="135"/>
                </a:cxn>
                <a:cxn ang="0">
                  <a:pos x="312" y="116"/>
                </a:cxn>
                <a:cxn ang="0">
                  <a:pos x="322" y="101"/>
                </a:cxn>
                <a:cxn ang="0">
                  <a:pos x="336" y="92"/>
                </a:cxn>
                <a:cxn ang="0">
                  <a:pos x="347" y="91"/>
                </a:cxn>
                <a:cxn ang="0">
                  <a:pos x="368" y="96"/>
                </a:cxn>
                <a:cxn ang="0">
                  <a:pos x="379" y="108"/>
                </a:cxn>
                <a:cxn ang="0">
                  <a:pos x="384" y="125"/>
                </a:cxn>
                <a:cxn ang="0">
                  <a:pos x="385" y="146"/>
                </a:cxn>
                <a:cxn ang="0">
                  <a:pos x="499" y="309"/>
                </a:cxn>
                <a:cxn ang="0">
                  <a:pos x="499" y="102"/>
                </a:cxn>
                <a:cxn ang="0">
                  <a:pos x="497" y="74"/>
                </a:cxn>
                <a:cxn ang="0">
                  <a:pos x="492" y="57"/>
                </a:cxn>
                <a:cxn ang="0">
                  <a:pos x="482" y="40"/>
                </a:cxn>
                <a:cxn ang="0">
                  <a:pos x="470" y="25"/>
                </a:cxn>
                <a:cxn ang="0">
                  <a:pos x="454" y="13"/>
                </a:cxn>
                <a:cxn ang="0">
                  <a:pos x="435" y="5"/>
                </a:cxn>
                <a:cxn ang="0">
                  <a:pos x="410" y="0"/>
                </a:cxn>
                <a:cxn ang="0">
                  <a:pos x="396" y="0"/>
                </a:cxn>
                <a:cxn ang="0">
                  <a:pos x="370" y="1"/>
                </a:cxn>
                <a:cxn ang="0">
                  <a:pos x="348" y="6"/>
                </a:cxn>
                <a:cxn ang="0">
                  <a:pos x="331" y="13"/>
                </a:cxn>
                <a:cxn ang="0">
                  <a:pos x="308" y="30"/>
                </a:cxn>
                <a:cxn ang="0">
                  <a:pos x="294" y="47"/>
                </a:cxn>
                <a:cxn ang="0">
                  <a:pos x="286" y="36"/>
                </a:cxn>
                <a:cxn ang="0">
                  <a:pos x="269" y="18"/>
                </a:cxn>
                <a:cxn ang="0">
                  <a:pos x="247" y="7"/>
                </a:cxn>
                <a:cxn ang="0">
                  <a:pos x="224" y="0"/>
                </a:cxn>
                <a:cxn ang="0">
                  <a:pos x="211" y="0"/>
                </a:cxn>
                <a:cxn ang="0">
                  <a:pos x="182" y="2"/>
                </a:cxn>
                <a:cxn ang="0">
                  <a:pos x="155" y="11"/>
                </a:cxn>
                <a:cxn ang="0">
                  <a:pos x="132" y="25"/>
                </a:cxn>
                <a:cxn ang="0">
                  <a:pos x="112" y="47"/>
                </a:cxn>
                <a:cxn ang="0">
                  <a:pos x="111" y="7"/>
                </a:cxn>
                <a:cxn ang="0">
                  <a:pos x="0" y="309"/>
                </a:cxn>
              </a:cxnLst>
              <a:rect l="0" t="0" r="r" b="b"/>
              <a:pathLst>
                <a:path w="499" h="309">
                  <a:moveTo>
                    <a:pt x="0" y="309"/>
                  </a:moveTo>
                  <a:lnTo>
                    <a:pt x="115" y="309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6" y="135"/>
                  </a:lnTo>
                  <a:lnTo>
                    <a:pt x="117" y="124"/>
                  </a:lnTo>
                  <a:lnTo>
                    <a:pt x="119" y="116"/>
                  </a:lnTo>
                  <a:lnTo>
                    <a:pt x="124" y="107"/>
                  </a:lnTo>
                  <a:lnTo>
                    <a:pt x="129" y="101"/>
                  </a:lnTo>
                  <a:lnTo>
                    <a:pt x="135" y="96"/>
                  </a:lnTo>
                  <a:lnTo>
                    <a:pt x="144" y="92"/>
                  </a:lnTo>
                  <a:lnTo>
                    <a:pt x="155" y="91"/>
                  </a:lnTo>
                  <a:lnTo>
                    <a:pt x="155" y="91"/>
                  </a:lnTo>
                  <a:lnTo>
                    <a:pt x="166" y="92"/>
                  </a:lnTo>
                  <a:lnTo>
                    <a:pt x="175" y="96"/>
                  </a:lnTo>
                  <a:lnTo>
                    <a:pt x="182" y="101"/>
                  </a:lnTo>
                  <a:lnTo>
                    <a:pt x="186" y="108"/>
                  </a:lnTo>
                  <a:lnTo>
                    <a:pt x="189" y="117"/>
                  </a:lnTo>
                  <a:lnTo>
                    <a:pt x="191" y="125"/>
                  </a:lnTo>
                  <a:lnTo>
                    <a:pt x="192" y="135"/>
                  </a:lnTo>
                  <a:lnTo>
                    <a:pt x="192" y="146"/>
                  </a:lnTo>
                  <a:lnTo>
                    <a:pt x="192" y="309"/>
                  </a:lnTo>
                  <a:lnTo>
                    <a:pt x="307" y="309"/>
                  </a:lnTo>
                  <a:lnTo>
                    <a:pt x="307" y="146"/>
                  </a:lnTo>
                  <a:lnTo>
                    <a:pt x="307" y="146"/>
                  </a:lnTo>
                  <a:lnTo>
                    <a:pt x="308" y="135"/>
                  </a:lnTo>
                  <a:lnTo>
                    <a:pt x="309" y="124"/>
                  </a:lnTo>
                  <a:lnTo>
                    <a:pt x="312" y="116"/>
                  </a:lnTo>
                  <a:lnTo>
                    <a:pt x="317" y="107"/>
                  </a:lnTo>
                  <a:lnTo>
                    <a:pt x="322" y="101"/>
                  </a:lnTo>
                  <a:lnTo>
                    <a:pt x="328" y="96"/>
                  </a:lnTo>
                  <a:lnTo>
                    <a:pt x="336" y="92"/>
                  </a:lnTo>
                  <a:lnTo>
                    <a:pt x="347" y="91"/>
                  </a:lnTo>
                  <a:lnTo>
                    <a:pt x="347" y="91"/>
                  </a:lnTo>
                  <a:lnTo>
                    <a:pt x="358" y="92"/>
                  </a:lnTo>
                  <a:lnTo>
                    <a:pt x="368" y="96"/>
                  </a:lnTo>
                  <a:lnTo>
                    <a:pt x="374" y="101"/>
                  </a:lnTo>
                  <a:lnTo>
                    <a:pt x="379" y="108"/>
                  </a:lnTo>
                  <a:lnTo>
                    <a:pt x="381" y="117"/>
                  </a:lnTo>
                  <a:lnTo>
                    <a:pt x="384" y="125"/>
                  </a:lnTo>
                  <a:lnTo>
                    <a:pt x="385" y="135"/>
                  </a:lnTo>
                  <a:lnTo>
                    <a:pt x="385" y="146"/>
                  </a:lnTo>
                  <a:lnTo>
                    <a:pt x="385" y="309"/>
                  </a:lnTo>
                  <a:lnTo>
                    <a:pt x="499" y="309"/>
                  </a:lnTo>
                  <a:lnTo>
                    <a:pt x="499" y="102"/>
                  </a:lnTo>
                  <a:lnTo>
                    <a:pt x="499" y="102"/>
                  </a:lnTo>
                  <a:lnTo>
                    <a:pt x="498" y="84"/>
                  </a:lnTo>
                  <a:lnTo>
                    <a:pt x="497" y="74"/>
                  </a:lnTo>
                  <a:lnTo>
                    <a:pt x="494" y="66"/>
                  </a:lnTo>
                  <a:lnTo>
                    <a:pt x="492" y="57"/>
                  </a:lnTo>
                  <a:lnTo>
                    <a:pt x="487" y="48"/>
                  </a:lnTo>
                  <a:lnTo>
                    <a:pt x="482" y="40"/>
                  </a:lnTo>
                  <a:lnTo>
                    <a:pt x="477" y="33"/>
                  </a:lnTo>
                  <a:lnTo>
                    <a:pt x="470" y="25"/>
                  </a:lnTo>
                  <a:lnTo>
                    <a:pt x="463" y="19"/>
                  </a:lnTo>
                  <a:lnTo>
                    <a:pt x="454" y="13"/>
                  </a:lnTo>
                  <a:lnTo>
                    <a:pt x="444" y="8"/>
                  </a:lnTo>
                  <a:lnTo>
                    <a:pt x="435" y="5"/>
                  </a:lnTo>
                  <a:lnTo>
                    <a:pt x="423" y="2"/>
                  </a:lnTo>
                  <a:lnTo>
                    <a:pt x="410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2" y="0"/>
                  </a:lnTo>
                  <a:lnTo>
                    <a:pt x="370" y="1"/>
                  </a:lnTo>
                  <a:lnTo>
                    <a:pt x="359" y="3"/>
                  </a:lnTo>
                  <a:lnTo>
                    <a:pt x="348" y="6"/>
                  </a:lnTo>
                  <a:lnTo>
                    <a:pt x="340" y="9"/>
                  </a:lnTo>
                  <a:lnTo>
                    <a:pt x="331" y="13"/>
                  </a:lnTo>
                  <a:lnTo>
                    <a:pt x="318" y="22"/>
                  </a:lnTo>
                  <a:lnTo>
                    <a:pt x="308" y="30"/>
                  </a:lnTo>
                  <a:lnTo>
                    <a:pt x="301" y="37"/>
                  </a:lnTo>
                  <a:lnTo>
                    <a:pt x="294" y="47"/>
                  </a:lnTo>
                  <a:lnTo>
                    <a:pt x="294" y="47"/>
                  </a:lnTo>
                  <a:lnTo>
                    <a:pt x="286" y="36"/>
                  </a:lnTo>
                  <a:lnTo>
                    <a:pt x="279" y="27"/>
                  </a:lnTo>
                  <a:lnTo>
                    <a:pt x="269" y="18"/>
                  </a:lnTo>
                  <a:lnTo>
                    <a:pt x="259" y="12"/>
                  </a:lnTo>
                  <a:lnTo>
                    <a:pt x="247" y="7"/>
                  </a:lnTo>
                  <a:lnTo>
                    <a:pt x="236" y="2"/>
                  </a:lnTo>
                  <a:lnTo>
                    <a:pt x="224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6" y="0"/>
                  </a:lnTo>
                  <a:lnTo>
                    <a:pt x="182" y="2"/>
                  </a:lnTo>
                  <a:lnTo>
                    <a:pt x="168" y="6"/>
                  </a:lnTo>
                  <a:lnTo>
                    <a:pt x="155" y="11"/>
                  </a:lnTo>
                  <a:lnTo>
                    <a:pt x="143" y="17"/>
                  </a:lnTo>
                  <a:lnTo>
                    <a:pt x="132" y="25"/>
                  </a:lnTo>
                  <a:lnTo>
                    <a:pt x="122" y="35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7"/>
                  </a:lnTo>
                  <a:lnTo>
                    <a:pt x="0" y="7"/>
                  </a:lnTo>
                  <a:lnTo>
                    <a:pt x="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8"/>
            <p:cNvSpPr>
              <a:spLocks/>
            </p:cNvSpPr>
            <p:nvPr userDrawn="1"/>
          </p:nvSpPr>
          <p:spPr bwMode="auto">
            <a:xfrm>
              <a:off x="4374" y="3837"/>
              <a:ext cx="165" cy="190"/>
            </a:xfrm>
            <a:custGeom>
              <a:avLst/>
              <a:gdLst/>
              <a:ahLst/>
              <a:cxnLst>
                <a:cxn ang="0">
                  <a:pos x="322" y="97"/>
                </a:cxn>
                <a:cxn ang="0">
                  <a:pos x="307" y="57"/>
                </a:cxn>
                <a:cxn ang="0">
                  <a:pos x="280" y="29"/>
                </a:cxn>
                <a:cxn ang="0">
                  <a:pos x="244" y="12"/>
                </a:cxn>
                <a:cxn ang="0">
                  <a:pos x="203" y="2"/>
                </a:cxn>
                <a:cxn ang="0">
                  <a:pos x="163" y="0"/>
                </a:cxn>
                <a:cxn ang="0">
                  <a:pos x="111" y="4"/>
                </a:cxn>
                <a:cxn ang="0">
                  <a:pos x="73" y="17"/>
                </a:cxn>
                <a:cxn ang="0">
                  <a:pos x="39" y="39"/>
                </a:cxn>
                <a:cxn ang="0">
                  <a:pos x="17" y="70"/>
                </a:cxn>
                <a:cxn ang="0">
                  <a:pos x="7" y="115"/>
                </a:cxn>
                <a:cxn ang="0">
                  <a:pos x="10" y="137"/>
                </a:cxn>
                <a:cxn ang="0">
                  <a:pos x="20" y="165"/>
                </a:cxn>
                <a:cxn ang="0">
                  <a:pos x="39" y="189"/>
                </a:cxn>
                <a:cxn ang="0">
                  <a:pos x="68" y="207"/>
                </a:cxn>
                <a:cxn ang="0">
                  <a:pos x="109" y="222"/>
                </a:cxn>
                <a:cxn ang="0">
                  <a:pos x="178" y="236"/>
                </a:cxn>
                <a:cxn ang="0">
                  <a:pos x="205" y="248"/>
                </a:cxn>
                <a:cxn ang="0">
                  <a:pos x="212" y="267"/>
                </a:cxn>
                <a:cxn ang="0">
                  <a:pos x="207" y="280"/>
                </a:cxn>
                <a:cxn ang="0">
                  <a:pos x="190" y="291"/>
                </a:cxn>
                <a:cxn ang="0">
                  <a:pos x="169" y="295"/>
                </a:cxn>
                <a:cxn ang="0">
                  <a:pos x="141" y="289"/>
                </a:cxn>
                <a:cxn ang="0">
                  <a:pos x="129" y="278"/>
                </a:cxn>
                <a:cxn ang="0">
                  <a:pos x="121" y="252"/>
                </a:cxn>
                <a:cxn ang="0">
                  <a:pos x="1" y="269"/>
                </a:cxn>
                <a:cxn ang="0">
                  <a:pos x="16" y="312"/>
                </a:cxn>
                <a:cxn ang="0">
                  <a:pos x="43" y="343"/>
                </a:cxn>
                <a:cxn ang="0">
                  <a:pos x="79" y="364"/>
                </a:cxn>
                <a:cxn ang="0">
                  <a:pos x="121" y="376"/>
                </a:cxn>
                <a:cxn ang="0">
                  <a:pos x="165" y="380"/>
                </a:cxn>
                <a:cxn ang="0">
                  <a:pos x="210" y="376"/>
                </a:cxn>
                <a:cxn ang="0">
                  <a:pos x="252" y="365"/>
                </a:cxn>
                <a:cxn ang="0">
                  <a:pos x="290" y="346"/>
                </a:cxn>
                <a:cxn ang="0">
                  <a:pos x="317" y="314"/>
                </a:cxn>
                <a:cxn ang="0">
                  <a:pos x="331" y="270"/>
                </a:cxn>
                <a:cxn ang="0">
                  <a:pos x="331" y="241"/>
                </a:cxn>
                <a:cxn ang="0">
                  <a:pos x="325" y="213"/>
                </a:cxn>
                <a:cxn ang="0">
                  <a:pos x="313" y="191"/>
                </a:cxn>
                <a:cxn ang="0">
                  <a:pos x="283" y="164"/>
                </a:cxn>
                <a:cxn ang="0">
                  <a:pos x="253" y="151"/>
                </a:cxn>
                <a:cxn ang="0">
                  <a:pos x="190" y="135"/>
                </a:cxn>
                <a:cxn ang="0">
                  <a:pos x="143" y="123"/>
                </a:cxn>
                <a:cxn ang="0">
                  <a:pos x="133" y="117"/>
                </a:cxn>
                <a:cxn ang="0">
                  <a:pos x="128" y="104"/>
                </a:cxn>
                <a:cxn ang="0">
                  <a:pos x="135" y="85"/>
                </a:cxn>
                <a:cxn ang="0">
                  <a:pos x="154" y="78"/>
                </a:cxn>
                <a:cxn ang="0">
                  <a:pos x="174" y="78"/>
                </a:cxn>
                <a:cxn ang="0">
                  <a:pos x="194" y="87"/>
                </a:cxn>
                <a:cxn ang="0">
                  <a:pos x="205" y="98"/>
                </a:cxn>
                <a:cxn ang="0">
                  <a:pos x="323" y="114"/>
                </a:cxn>
              </a:cxnLst>
              <a:rect l="0" t="0" r="r" b="b"/>
              <a:pathLst>
                <a:path w="331" h="380">
                  <a:moveTo>
                    <a:pt x="323" y="114"/>
                  </a:moveTo>
                  <a:lnTo>
                    <a:pt x="323" y="114"/>
                  </a:lnTo>
                  <a:lnTo>
                    <a:pt x="322" y="97"/>
                  </a:lnTo>
                  <a:lnTo>
                    <a:pt x="318" y="83"/>
                  </a:lnTo>
                  <a:lnTo>
                    <a:pt x="313" y="69"/>
                  </a:lnTo>
                  <a:lnTo>
                    <a:pt x="307" y="57"/>
                  </a:lnTo>
                  <a:lnTo>
                    <a:pt x="298" y="47"/>
                  </a:lnTo>
                  <a:lnTo>
                    <a:pt x="290" y="37"/>
                  </a:lnTo>
                  <a:lnTo>
                    <a:pt x="280" y="29"/>
                  </a:lnTo>
                  <a:lnTo>
                    <a:pt x="268" y="23"/>
                  </a:lnTo>
                  <a:lnTo>
                    <a:pt x="257" y="17"/>
                  </a:lnTo>
                  <a:lnTo>
                    <a:pt x="244" y="12"/>
                  </a:lnTo>
                  <a:lnTo>
                    <a:pt x="231" y="8"/>
                  </a:lnTo>
                  <a:lnTo>
                    <a:pt x="218" y="4"/>
                  </a:lnTo>
                  <a:lnTo>
                    <a:pt x="203" y="2"/>
                  </a:lnTo>
                  <a:lnTo>
                    <a:pt x="190" y="1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38" y="1"/>
                  </a:lnTo>
                  <a:lnTo>
                    <a:pt x="124" y="3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85" y="12"/>
                  </a:lnTo>
                  <a:lnTo>
                    <a:pt x="73" y="17"/>
                  </a:lnTo>
                  <a:lnTo>
                    <a:pt x="61" y="23"/>
                  </a:lnTo>
                  <a:lnTo>
                    <a:pt x="50" y="30"/>
                  </a:lnTo>
                  <a:lnTo>
                    <a:pt x="39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7" y="70"/>
                  </a:lnTo>
                  <a:lnTo>
                    <a:pt x="12" y="84"/>
                  </a:lnTo>
                  <a:lnTo>
                    <a:pt x="9" y="98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9" y="126"/>
                  </a:lnTo>
                  <a:lnTo>
                    <a:pt x="10" y="137"/>
                  </a:lnTo>
                  <a:lnTo>
                    <a:pt x="12" y="147"/>
                  </a:lnTo>
                  <a:lnTo>
                    <a:pt x="16" y="157"/>
                  </a:lnTo>
                  <a:lnTo>
                    <a:pt x="20" y="165"/>
                  </a:lnTo>
                  <a:lnTo>
                    <a:pt x="26" y="174"/>
                  </a:lnTo>
                  <a:lnTo>
                    <a:pt x="32" y="181"/>
                  </a:lnTo>
                  <a:lnTo>
                    <a:pt x="39" y="189"/>
                  </a:lnTo>
                  <a:lnTo>
                    <a:pt x="48" y="195"/>
                  </a:lnTo>
                  <a:lnTo>
                    <a:pt x="57" y="201"/>
                  </a:lnTo>
                  <a:lnTo>
                    <a:pt x="68" y="207"/>
                  </a:lnTo>
                  <a:lnTo>
                    <a:pt x="81" y="212"/>
                  </a:lnTo>
                  <a:lnTo>
                    <a:pt x="94" y="217"/>
                  </a:lnTo>
                  <a:lnTo>
                    <a:pt x="109" y="222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78" y="236"/>
                  </a:lnTo>
                  <a:lnTo>
                    <a:pt x="190" y="240"/>
                  </a:lnTo>
                  <a:lnTo>
                    <a:pt x="199" y="243"/>
                  </a:lnTo>
                  <a:lnTo>
                    <a:pt x="205" y="248"/>
                  </a:lnTo>
                  <a:lnTo>
                    <a:pt x="208" y="253"/>
                  </a:lnTo>
                  <a:lnTo>
                    <a:pt x="211" y="259"/>
                  </a:lnTo>
                  <a:lnTo>
                    <a:pt x="212" y="267"/>
                  </a:lnTo>
                  <a:lnTo>
                    <a:pt x="212" y="267"/>
                  </a:lnTo>
                  <a:lnTo>
                    <a:pt x="211" y="274"/>
                  </a:lnTo>
                  <a:lnTo>
                    <a:pt x="207" y="280"/>
                  </a:lnTo>
                  <a:lnTo>
                    <a:pt x="202" y="285"/>
                  </a:lnTo>
                  <a:lnTo>
                    <a:pt x="196" y="289"/>
                  </a:lnTo>
                  <a:lnTo>
                    <a:pt x="190" y="291"/>
                  </a:lnTo>
                  <a:lnTo>
                    <a:pt x="183" y="293"/>
                  </a:lnTo>
                  <a:lnTo>
                    <a:pt x="169" y="295"/>
                  </a:lnTo>
                  <a:lnTo>
                    <a:pt x="169" y="295"/>
                  </a:lnTo>
                  <a:lnTo>
                    <a:pt x="158" y="293"/>
                  </a:lnTo>
                  <a:lnTo>
                    <a:pt x="149" y="292"/>
                  </a:lnTo>
                  <a:lnTo>
                    <a:pt x="141" y="289"/>
                  </a:lnTo>
                  <a:lnTo>
                    <a:pt x="135" y="285"/>
                  </a:lnTo>
                  <a:lnTo>
                    <a:pt x="135" y="285"/>
                  </a:lnTo>
                  <a:lnTo>
                    <a:pt x="129" y="278"/>
                  </a:lnTo>
                  <a:lnTo>
                    <a:pt x="124" y="269"/>
                  </a:lnTo>
                  <a:lnTo>
                    <a:pt x="122" y="262"/>
                  </a:lnTo>
                  <a:lnTo>
                    <a:pt x="121" y="252"/>
                  </a:lnTo>
                  <a:lnTo>
                    <a:pt x="0" y="252"/>
                  </a:lnTo>
                  <a:lnTo>
                    <a:pt x="0" y="252"/>
                  </a:lnTo>
                  <a:lnTo>
                    <a:pt x="1" y="269"/>
                  </a:lnTo>
                  <a:lnTo>
                    <a:pt x="5" y="285"/>
                  </a:lnTo>
                  <a:lnTo>
                    <a:pt x="10" y="298"/>
                  </a:lnTo>
                  <a:lnTo>
                    <a:pt x="16" y="312"/>
                  </a:lnTo>
                  <a:lnTo>
                    <a:pt x="23" y="323"/>
                  </a:lnTo>
                  <a:lnTo>
                    <a:pt x="33" y="334"/>
                  </a:lnTo>
                  <a:lnTo>
                    <a:pt x="43" y="343"/>
                  </a:lnTo>
                  <a:lnTo>
                    <a:pt x="54" y="351"/>
                  </a:lnTo>
                  <a:lnTo>
                    <a:pt x="66" y="358"/>
                  </a:lnTo>
                  <a:lnTo>
                    <a:pt x="79" y="364"/>
                  </a:lnTo>
                  <a:lnTo>
                    <a:pt x="93" y="369"/>
                  </a:lnTo>
                  <a:lnTo>
                    <a:pt x="106" y="373"/>
                  </a:lnTo>
                  <a:lnTo>
                    <a:pt x="121" y="376"/>
                  </a:lnTo>
                  <a:lnTo>
                    <a:pt x="135" y="378"/>
                  </a:lnTo>
                  <a:lnTo>
                    <a:pt x="150" y="379"/>
                  </a:lnTo>
                  <a:lnTo>
                    <a:pt x="165" y="380"/>
                  </a:lnTo>
                  <a:lnTo>
                    <a:pt x="165" y="380"/>
                  </a:lnTo>
                  <a:lnTo>
                    <a:pt x="195" y="379"/>
                  </a:lnTo>
                  <a:lnTo>
                    <a:pt x="210" y="376"/>
                  </a:lnTo>
                  <a:lnTo>
                    <a:pt x="224" y="374"/>
                  </a:lnTo>
                  <a:lnTo>
                    <a:pt x="239" y="370"/>
                  </a:lnTo>
                  <a:lnTo>
                    <a:pt x="252" y="365"/>
                  </a:lnTo>
                  <a:lnTo>
                    <a:pt x="266" y="360"/>
                  </a:lnTo>
                  <a:lnTo>
                    <a:pt x="278" y="353"/>
                  </a:lnTo>
                  <a:lnTo>
                    <a:pt x="290" y="346"/>
                  </a:lnTo>
                  <a:lnTo>
                    <a:pt x="300" y="336"/>
                  </a:lnTo>
                  <a:lnTo>
                    <a:pt x="309" y="326"/>
                  </a:lnTo>
                  <a:lnTo>
                    <a:pt x="317" y="314"/>
                  </a:lnTo>
                  <a:lnTo>
                    <a:pt x="323" y="301"/>
                  </a:lnTo>
                  <a:lnTo>
                    <a:pt x="328" y="286"/>
                  </a:lnTo>
                  <a:lnTo>
                    <a:pt x="331" y="270"/>
                  </a:lnTo>
                  <a:lnTo>
                    <a:pt x="331" y="252"/>
                  </a:lnTo>
                  <a:lnTo>
                    <a:pt x="331" y="252"/>
                  </a:lnTo>
                  <a:lnTo>
                    <a:pt x="331" y="241"/>
                  </a:lnTo>
                  <a:lnTo>
                    <a:pt x="330" y="231"/>
                  </a:lnTo>
                  <a:lnTo>
                    <a:pt x="328" y="223"/>
                  </a:lnTo>
                  <a:lnTo>
                    <a:pt x="325" y="213"/>
                  </a:lnTo>
                  <a:lnTo>
                    <a:pt x="322" y="206"/>
                  </a:lnTo>
                  <a:lnTo>
                    <a:pt x="318" y="198"/>
                  </a:lnTo>
                  <a:lnTo>
                    <a:pt x="313" y="191"/>
                  </a:lnTo>
                  <a:lnTo>
                    <a:pt x="308" y="185"/>
                  </a:lnTo>
                  <a:lnTo>
                    <a:pt x="296" y="174"/>
                  </a:lnTo>
                  <a:lnTo>
                    <a:pt x="283" y="164"/>
                  </a:lnTo>
                  <a:lnTo>
                    <a:pt x="269" y="157"/>
                  </a:lnTo>
                  <a:lnTo>
                    <a:pt x="253" y="151"/>
                  </a:lnTo>
                  <a:lnTo>
                    <a:pt x="253" y="151"/>
                  </a:lnTo>
                  <a:lnTo>
                    <a:pt x="238" y="146"/>
                  </a:lnTo>
                  <a:lnTo>
                    <a:pt x="222" y="142"/>
                  </a:lnTo>
                  <a:lnTo>
                    <a:pt x="190" y="135"/>
                  </a:lnTo>
                  <a:lnTo>
                    <a:pt x="163" y="130"/>
                  </a:lnTo>
                  <a:lnTo>
                    <a:pt x="152" y="126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38" y="120"/>
                  </a:lnTo>
                  <a:lnTo>
                    <a:pt x="133" y="117"/>
                  </a:lnTo>
                  <a:lnTo>
                    <a:pt x="129" y="112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9" y="96"/>
                  </a:lnTo>
                  <a:lnTo>
                    <a:pt x="132" y="90"/>
                  </a:lnTo>
                  <a:lnTo>
                    <a:pt x="135" y="85"/>
                  </a:lnTo>
                  <a:lnTo>
                    <a:pt x="140" y="81"/>
                  </a:lnTo>
                  <a:lnTo>
                    <a:pt x="146" y="79"/>
                  </a:lnTo>
                  <a:lnTo>
                    <a:pt x="154" y="78"/>
                  </a:lnTo>
                  <a:lnTo>
                    <a:pt x="167" y="76"/>
                  </a:lnTo>
                  <a:lnTo>
                    <a:pt x="167" y="76"/>
                  </a:lnTo>
                  <a:lnTo>
                    <a:pt x="174" y="78"/>
                  </a:lnTo>
                  <a:lnTo>
                    <a:pt x="182" y="79"/>
                  </a:lnTo>
                  <a:lnTo>
                    <a:pt x="188" y="83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200" y="92"/>
                  </a:lnTo>
                  <a:lnTo>
                    <a:pt x="205" y="98"/>
                  </a:lnTo>
                  <a:lnTo>
                    <a:pt x="207" y="106"/>
                  </a:lnTo>
                  <a:lnTo>
                    <a:pt x="208" y="114"/>
                  </a:lnTo>
                  <a:lnTo>
                    <a:pt x="323" y="1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9"/>
            <p:cNvSpPr>
              <a:spLocks/>
            </p:cNvSpPr>
            <p:nvPr userDrawn="1"/>
          </p:nvSpPr>
          <p:spPr bwMode="auto">
            <a:xfrm>
              <a:off x="4998" y="3809"/>
              <a:ext cx="156" cy="211"/>
            </a:xfrm>
            <a:custGeom>
              <a:avLst/>
              <a:gdLst/>
              <a:ahLst/>
              <a:cxnLst>
                <a:cxn ang="0">
                  <a:pos x="0" y="423"/>
                </a:cxn>
                <a:cxn ang="0">
                  <a:pos x="117" y="423"/>
                </a:cxn>
                <a:cxn ang="0">
                  <a:pos x="117" y="276"/>
                </a:cxn>
                <a:cxn ang="0">
                  <a:pos x="117" y="276"/>
                </a:cxn>
                <a:cxn ang="0">
                  <a:pos x="117" y="258"/>
                </a:cxn>
                <a:cxn ang="0">
                  <a:pos x="120" y="241"/>
                </a:cxn>
                <a:cxn ang="0">
                  <a:pos x="125" y="229"/>
                </a:cxn>
                <a:cxn ang="0">
                  <a:pos x="127" y="224"/>
                </a:cxn>
                <a:cxn ang="0">
                  <a:pos x="129" y="219"/>
                </a:cxn>
                <a:cxn ang="0">
                  <a:pos x="129" y="219"/>
                </a:cxn>
                <a:cxn ang="0">
                  <a:pos x="134" y="213"/>
                </a:cxn>
                <a:cxn ang="0">
                  <a:pos x="142" y="208"/>
                </a:cxn>
                <a:cxn ang="0">
                  <a:pos x="149" y="204"/>
                </a:cxn>
                <a:cxn ang="0">
                  <a:pos x="156" y="203"/>
                </a:cxn>
                <a:cxn ang="0">
                  <a:pos x="156" y="203"/>
                </a:cxn>
                <a:cxn ang="0">
                  <a:pos x="166" y="203"/>
                </a:cxn>
                <a:cxn ang="0">
                  <a:pos x="173" y="206"/>
                </a:cxn>
                <a:cxn ang="0">
                  <a:pos x="179" y="209"/>
                </a:cxn>
                <a:cxn ang="0">
                  <a:pos x="185" y="215"/>
                </a:cxn>
                <a:cxn ang="0">
                  <a:pos x="185" y="215"/>
                </a:cxn>
                <a:cxn ang="0">
                  <a:pos x="190" y="221"/>
                </a:cxn>
                <a:cxn ang="0">
                  <a:pos x="193" y="231"/>
                </a:cxn>
                <a:cxn ang="0">
                  <a:pos x="195" y="242"/>
                </a:cxn>
                <a:cxn ang="0">
                  <a:pos x="195" y="256"/>
                </a:cxn>
                <a:cxn ang="0">
                  <a:pos x="195" y="423"/>
                </a:cxn>
                <a:cxn ang="0">
                  <a:pos x="312" y="423"/>
                </a:cxn>
                <a:cxn ang="0">
                  <a:pos x="312" y="230"/>
                </a:cxn>
                <a:cxn ang="0">
                  <a:pos x="312" y="230"/>
                </a:cxn>
                <a:cxn ang="0">
                  <a:pos x="312" y="215"/>
                </a:cxn>
                <a:cxn ang="0">
                  <a:pos x="311" y="202"/>
                </a:cxn>
                <a:cxn ang="0">
                  <a:pos x="308" y="189"/>
                </a:cxn>
                <a:cxn ang="0">
                  <a:pos x="306" y="178"/>
                </a:cxn>
                <a:cxn ang="0">
                  <a:pos x="301" y="167"/>
                </a:cxn>
                <a:cxn ang="0">
                  <a:pos x="297" y="157"/>
                </a:cxn>
                <a:cxn ang="0">
                  <a:pos x="291" y="148"/>
                </a:cxn>
                <a:cxn ang="0">
                  <a:pos x="285" y="141"/>
                </a:cxn>
                <a:cxn ang="0">
                  <a:pos x="285" y="141"/>
                </a:cxn>
                <a:cxn ang="0">
                  <a:pos x="278" y="134"/>
                </a:cxn>
                <a:cxn ang="0">
                  <a:pos x="271" y="129"/>
                </a:cxn>
                <a:cxn ang="0">
                  <a:pos x="262" y="124"/>
                </a:cxn>
                <a:cxn ang="0">
                  <a:pos x="252" y="119"/>
                </a:cxn>
                <a:cxn ang="0">
                  <a:pos x="243" y="117"/>
                </a:cxn>
                <a:cxn ang="0">
                  <a:pos x="233" y="114"/>
                </a:cxn>
                <a:cxn ang="0">
                  <a:pos x="222" y="113"/>
                </a:cxn>
                <a:cxn ang="0">
                  <a:pos x="211" y="112"/>
                </a:cxn>
                <a:cxn ang="0">
                  <a:pos x="211" y="112"/>
                </a:cxn>
                <a:cxn ang="0">
                  <a:pos x="196" y="113"/>
                </a:cxn>
                <a:cxn ang="0">
                  <a:pos x="183" y="114"/>
                </a:cxn>
                <a:cxn ang="0">
                  <a:pos x="170" y="117"/>
                </a:cxn>
                <a:cxn ang="0">
                  <a:pos x="155" y="123"/>
                </a:cxn>
                <a:cxn ang="0">
                  <a:pos x="155" y="123"/>
                </a:cxn>
                <a:cxn ang="0">
                  <a:pos x="145" y="129"/>
                </a:cxn>
                <a:cxn ang="0">
                  <a:pos x="137" y="135"/>
                </a:cxn>
                <a:cxn ang="0">
                  <a:pos x="127" y="143"/>
                </a:cxn>
                <a:cxn ang="0">
                  <a:pos x="117" y="153"/>
                </a:cxn>
                <a:cxn ang="0">
                  <a:pos x="117" y="0"/>
                </a:cxn>
                <a:cxn ang="0">
                  <a:pos x="0" y="0"/>
                </a:cxn>
                <a:cxn ang="0">
                  <a:pos x="0" y="423"/>
                </a:cxn>
              </a:cxnLst>
              <a:rect l="0" t="0" r="r" b="b"/>
              <a:pathLst>
                <a:path w="312" h="423">
                  <a:moveTo>
                    <a:pt x="0" y="423"/>
                  </a:moveTo>
                  <a:lnTo>
                    <a:pt x="117" y="423"/>
                  </a:lnTo>
                  <a:lnTo>
                    <a:pt x="117" y="276"/>
                  </a:lnTo>
                  <a:lnTo>
                    <a:pt x="117" y="276"/>
                  </a:lnTo>
                  <a:lnTo>
                    <a:pt x="117" y="258"/>
                  </a:lnTo>
                  <a:lnTo>
                    <a:pt x="120" y="241"/>
                  </a:lnTo>
                  <a:lnTo>
                    <a:pt x="125" y="229"/>
                  </a:lnTo>
                  <a:lnTo>
                    <a:pt x="127" y="224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34" y="213"/>
                  </a:lnTo>
                  <a:lnTo>
                    <a:pt x="142" y="208"/>
                  </a:lnTo>
                  <a:lnTo>
                    <a:pt x="149" y="204"/>
                  </a:lnTo>
                  <a:lnTo>
                    <a:pt x="156" y="203"/>
                  </a:lnTo>
                  <a:lnTo>
                    <a:pt x="156" y="203"/>
                  </a:lnTo>
                  <a:lnTo>
                    <a:pt x="166" y="203"/>
                  </a:lnTo>
                  <a:lnTo>
                    <a:pt x="173" y="206"/>
                  </a:lnTo>
                  <a:lnTo>
                    <a:pt x="179" y="209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90" y="221"/>
                  </a:lnTo>
                  <a:lnTo>
                    <a:pt x="193" y="231"/>
                  </a:lnTo>
                  <a:lnTo>
                    <a:pt x="195" y="242"/>
                  </a:lnTo>
                  <a:lnTo>
                    <a:pt x="195" y="256"/>
                  </a:lnTo>
                  <a:lnTo>
                    <a:pt x="195" y="423"/>
                  </a:lnTo>
                  <a:lnTo>
                    <a:pt x="312" y="423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312" y="215"/>
                  </a:lnTo>
                  <a:lnTo>
                    <a:pt x="311" y="202"/>
                  </a:lnTo>
                  <a:lnTo>
                    <a:pt x="308" y="189"/>
                  </a:lnTo>
                  <a:lnTo>
                    <a:pt x="306" y="178"/>
                  </a:lnTo>
                  <a:lnTo>
                    <a:pt x="301" y="167"/>
                  </a:lnTo>
                  <a:lnTo>
                    <a:pt x="297" y="157"/>
                  </a:lnTo>
                  <a:lnTo>
                    <a:pt x="291" y="148"/>
                  </a:lnTo>
                  <a:lnTo>
                    <a:pt x="285" y="141"/>
                  </a:lnTo>
                  <a:lnTo>
                    <a:pt x="285" y="141"/>
                  </a:lnTo>
                  <a:lnTo>
                    <a:pt x="278" y="134"/>
                  </a:lnTo>
                  <a:lnTo>
                    <a:pt x="271" y="129"/>
                  </a:lnTo>
                  <a:lnTo>
                    <a:pt x="262" y="124"/>
                  </a:lnTo>
                  <a:lnTo>
                    <a:pt x="252" y="119"/>
                  </a:lnTo>
                  <a:lnTo>
                    <a:pt x="243" y="117"/>
                  </a:lnTo>
                  <a:lnTo>
                    <a:pt x="233" y="114"/>
                  </a:lnTo>
                  <a:lnTo>
                    <a:pt x="222" y="113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196" y="113"/>
                  </a:lnTo>
                  <a:lnTo>
                    <a:pt x="183" y="114"/>
                  </a:lnTo>
                  <a:lnTo>
                    <a:pt x="170" y="117"/>
                  </a:lnTo>
                  <a:lnTo>
                    <a:pt x="155" y="123"/>
                  </a:lnTo>
                  <a:lnTo>
                    <a:pt x="155" y="123"/>
                  </a:lnTo>
                  <a:lnTo>
                    <a:pt x="145" y="129"/>
                  </a:lnTo>
                  <a:lnTo>
                    <a:pt x="137" y="135"/>
                  </a:lnTo>
                  <a:lnTo>
                    <a:pt x="127" y="143"/>
                  </a:lnTo>
                  <a:lnTo>
                    <a:pt x="117" y="153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0"/>
            <p:cNvSpPr>
              <a:spLocks/>
            </p:cNvSpPr>
            <p:nvPr userDrawn="1"/>
          </p:nvSpPr>
          <p:spPr bwMode="auto">
            <a:xfrm>
              <a:off x="4898" y="3822"/>
              <a:ext cx="81" cy="2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0" y="178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0" y="308"/>
                </a:cxn>
                <a:cxn ang="0">
                  <a:pos x="3" y="328"/>
                </a:cxn>
                <a:cxn ang="0">
                  <a:pos x="7" y="345"/>
                </a:cxn>
                <a:cxn ang="0">
                  <a:pos x="11" y="360"/>
                </a:cxn>
                <a:cxn ang="0">
                  <a:pos x="11" y="360"/>
                </a:cxn>
                <a:cxn ang="0">
                  <a:pos x="17" y="371"/>
                </a:cxn>
                <a:cxn ang="0">
                  <a:pos x="24" y="380"/>
                </a:cxn>
                <a:cxn ang="0">
                  <a:pos x="32" y="386"/>
                </a:cxn>
                <a:cxn ang="0">
                  <a:pos x="41" y="392"/>
                </a:cxn>
                <a:cxn ang="0">
                  <a:pos x="41" y="392"/>
                </a:cxn>
                <a:cxn ang="0">
                  <a:pos x="52" y="397"/>
                </a:cxn>
                <a:cxn ang="0">
                  <a:pos x="65" y="400"/>
                </a:cxn>
                <a:cxn ang="0">
                  <a:pos x="81" y="403"/>
                </a:cxn>
                <a:cxn ang="0">
                  <a:pos x="100" y="403"/>
                </a:cxn>
                <a:cxn ang="0">
                  <a:pos x="100" y="403"/>
                </a:cxn>
                <a:cxn ang="0">
                  <a:pos x="114" y="403"/>
                </a:cxn>
                <a:cxn ang="0">
                  <a:pos x="129" y="400"/>
                </a:cxn>
                <a:cxn ang="0">
                  <a:pos x="147" y="398"/>
                </a:cxn>
                <a:cxn ang="0">
                  <a:pos x="162" y="393"/>
                </a:cxn>
                <a:cxn ang="0">
                  <a:pos x="162" y="317"/>
                </a:cxn>
                <a:cxn ang="0">
                  <a:pos x="162" y="317"/>
                </a:cxn>
                <a:cxn ang="0">
                  <a:pos x="157" y="319"/>
                </a:cxn>
                <a:cxn ang="0">
                  <a:pos x="149" y="320"/>
                </a:cxn>
                <a:cxn ang="0">
                  <a:pos x="132" y="321"/>
                </a:cxn>
                <a:cxn ang="0">
                  <a:pos x="132" y="321"/>
                </a:cxn>
                <a:cxn ang="0">
                  <a:pos x="126" y="320"/>
                </a:cxn>
                <a:cxn ang="0">
                  <a:pos x="121" y="316"/>
                </a:cxn>
                <a:cxn ang="0">
                  <a:pos x="119" y="314"/>
                </a:cxn>
                <a:cxn ang="0">
                  <a:pos x="116" y="311"/>
                </a:cxn>
                <a:cxn ang="0">
                  <a:pos x="116" y="311"/>
                </a:cxn>
                <a:cxn ang="0">
                  <a:pos x="115" y="308"/>
                </a:cxn>
                <a:cxn ang="0">
                  <a:pos x="114" y="301"/>
                </a:cxn>
                <a:cxn ang="0">
                  <a:pos x="112" y="286"/>
                </a:cxn>
                <a:cxn ang="0">
                  <a:pos x="112" y="178"/>
                </a:cxn>
                <a:cxn ang="0">
                  <a:pos x="162" y="178"/>
                </a:cxn>
                <a:cxn ang="0">
                  <a:pos x="162" y="93"/>
                </a:cxn>
                <a:cxn ang="0">
                  <a:pos x="112" y="93"/>
                </a:cxn>
                <a:cxn ang="0">
                  <a:pos x="112" y="0"/>
                </a:cxn>
                <a:cxn ang="0">
                  <a:pos x="0" y="0"/>
                </a:cxn>
              </a:cxnLst>
              <a:rect l="0" t="0" r="r" b="b"/>
              <a:pathLst>
                <a:path w="162" h="403">
                  <a:moveTo>
                    <a:pt x="0" y="0"/>
                  </a:moveTo>
                  <a:lnTo>
                    <a:pt x="0" y="93"/>
                  </a:lnTo>
                  <a:lnTo>
                    <a:pt x="0" y="178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308"/>
                  </a:lnTo>
                  <a:lnTo>
                    <a:pt x="3" y="328"/>
                  </a:lnTo>
                  <a:lnTo>
                    <a:pt x="7" y="345"/>
                  </a:lnTo>
                  <a:lnTo>
                    <a:pt x="11" y="360"/>
                  </a:lnTo>
                  <a:lnTo>
                    <a:pt x="11" y="360"/>
                  </a:lnTo>
                  <a:lnTo>
                    <a:pt x="17" y="371"/>
                  </a:lnTo>
                  <a:lnTo>
                    <a:pt x="24" y="380"/>
                  </a:lnTo>
                  <a:lnTo>
                    <a:pt x="32" y="386"/>
                  </a:lnTo>
                  <a:lnTo>
                    <a:pt x="41" y="392"/>
                  </a:lnTo>
                  <a:lnTo>
                    <a:pt x="41" y="392"/>
                  </a:lnTo>
                  <a:lnTo>
                    <a:pt x="52" y="397"/>
                  </a:lnTo>
                  <a:lnTo>
                    <a:pt x="65" y="400"/>
                  </a:lnTo>
                  <a:lnTo>
                    <a:pt x="81" y="403"/>
                  </a:lnTo>
                  <a:lnTo>
                    <a:pt x="100" y="403"/>
                  </a:lnTo>
                  <a:lnTo>
                    <a:pt x="100" y="403"/>
                  </a:lnTo>
                  <a:lnTo>
                    <a:pt x="114" y="403"/>
                  </a:lnTo>
                  <a:lnTo>
                    <a:pt x="129" y="400"/>
                  </a:lnTo>
                  <a:lnTo>
                    <a:pt x="147" y="398"/>
                  </a:lnTo>
                  <a:lnTo>
                    <a:pt x="162" y="393"/>
                  </a:lnTo>
                  <a:lnTo>
                    <a:pt x="162" y="317"/>
                  </a:lnTo>
                  <a:lnTo>
                    <a:pt x="162" y="317"/>
                  </a:lnTo>
                  <a:lnTo>
                    <a:pt x="157" y="319"/>
                  </a:lnTo>
                  <a:lnTo>
                    <a:pt x="149" y="320"/>
                  </a:lnTo>
                  <a:lnTo>
                    <a:pt x="132" y="321"/>
                  </a:lnTo>
                  <a:lnTo>
                    <a:pt x="132" y="321"/>
                  </a:lnTo>
                  <a:lnTo>
                    <a:pt x="126" y="320"/>
                  </a:lnTo>
                  <a:lnTo>
                    <a:pt x="121" y="316"/>
                  </a:lnTo>
                  <a:lnTo>
                    <a:pt x="119" y="314"/>
                  </a:lnTo>
                  <a:lnTo>
                    <a:pt x="116" y="311"/>
                  </a:lnTo>
                  <a:lnTo>
                    <a:pt x="116" y="311"/>
                  </a:lnTo>
                  <a:lnTo>
                    <a:pt x="115" y="308"/>
                  </a:lnTo>
                  <a:lnTo>
                    <a:pt x="114" y="301"/>
                  </a:lnTo>
                  <a:lnTo>
                    <a:pt x="112" y="286"/>
                  </a:lnTo>
                  <a:lnTo>
                    <a:pt x="112" y="178"/>
                  </a:lnTo>
                  <a:lnTo>
                    <a:pt x="162" y="178"/>
                  </a:lnTo>
                  <a:lnTo>
                    <a:pt x="162" y="93"/>
                  </a:lnTo>
                  <a:lnTo>
                    <a:pt x="112" y="93"/>
                  </a:lnTo>
                  <a:lnTo>
                    <a:pt x="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 userDrawn="1"/>
          </p:nvSpPr>
          <p:spPr bwMode="auto">
            <a:xfrm>
              <a:off x="4822" y="3822"/>
              <a:ext cx="56" cy="3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2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65820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743700" y="1501579"/>
            <a:ext cx="2317750" cy="26785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6743700" y="86440"/>
            <a:ext cx="2317750" cy="1386100"/>
          </a:xfr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A4FC7B2-ABDB-4992-B843-04BF25214F95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026EC02-CEE2-46FE-9666-CB7629F85DFF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24850" y="0"/>
            <a:ext cx="81915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24850" y="0"/>
            <a:ext cx="819150" cy="283845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rot="5400000">
            <a:off x="4898232" y="3429794"/>
            <a:ext cx="6858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/>
          <p:cNvGrpSpPr>
            <a:grpSpLocks/>
          </p:cNvGrpSpPr>
          <p:nvPr userDrawn="1"/>
        </p:nvGrpSpPr>
        <p:grpSpPr bwMode="auto">
          <a:xfrm>
            <a:off x="0" y="-14288"/>
            <a:ext cx="5010150" cy="6872288"/>
            <a:chOff x="0" y="-13648"/>
            <a:chExt cx="5009566" cy="687165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0" y="639"/>
              <a:ext cx="5009566" cy="182863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0" y="-13648"/>
              <a:ext cx="1433346" cy="52065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0" y="4243633"/>
              <a:ext cx="515878" cy="18730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0" y="5399225"/>
              <a:ext cx="933341" cy="34128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25402" y="6556405"/>
              <a:ext cx="825404" cy="30159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1287360" y="4107137"/>
              <a:ext cx="4038225" cy="146350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35720" y="6558788"/>
              <a:ext cx="434935" cy="16349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205575" y="483994"/>
              <a:ext cx="1525446" cy="55873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224600" y="350655"/>
              <a:ext cx="1114323" cy="40476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2664299" y="218903"/>
              <a:ext cx="684149" cy="24762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4095269" y="89531"/>
              <a:ext cx="268263" cy="9047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34375" y="6356350"/>
            <a:ext cx="809625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>
              <a:defRPr/>
            </a:pPr>
            <a:fld id="{265B2A93-7948-4C9E-8358-C100E2D154A7}" type="slidenum">
              <a:rPr lang="en-US" sz="1200" kern="1200">
                <a:solidFill>
                  <a:srgbClr val="00000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1"/>
          </p:nvPr>
        </p:nvSpPr>
        <p:spPr>
          <a:xfrm>
            <a:off x="0" y="6356350"/>
            <a:ext cx="127635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>
              <a:defRPr/>
            </a:pPr>
            <a:fld id="{D7EAED44-4D87-43CA-9CF1-115056BD8F66}" type="datetimeFigureOut">
              <a:rPr lang="en-US" sz="1200" kern="1200">
                <a:solidFill>
                  <a:srgbClr val="00000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4/2/2012</a:t>
            </a:fld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916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04257FD-8E54-4488-9D20-1D0003F596A2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5F182B9-5521-4FC2-8233-6782690B27BD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3146296-1DEC-468F-8E7C-3DE0310575CB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4DE6AE5-D7AF-4FA7-B5C8-ABCA2F509DDC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86BF9C8-B995-4CCF-A6E4-036610941318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9F06CD0-1B0A-467C-853B-70362087F51A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579AFD7-7070-4FFF-AC79-3277BFD5FEC0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534C24E-F21A-4326-9FDB-2642BFAFE5F0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6DB8C38-B990-4963-BA24-66C043C05E67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ECE04AB-A0BB-4697-B109-516D82E9678D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FFD457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ECB499-782D-4C50-84C8-08454C03D5A3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1793C55-77A4-42A8-83C6-A9D4F8C7C446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0896D7-3F41-4F2B-A69B-BEAEEE85CE14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35B09E-11C3-4D77-8835-7F37A1F797DC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9075"/>
            <a:ext cx="8229600" cy="4741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D54ED1C-C8A8-4D3F-B92B-A5833FAE7C17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26BB7B-D472-47D7-8A21-01201148F518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89075"/>
            <a:ext cx="4038600" cy="4741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038600" cy="4741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C85761F-9928-407C-BD5C-A17947F32E6E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EA7E24-CCDB-4AC6-8E97-73D4AB295A54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89075"/>
            <a:ext cx="8229600" cy="4741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3D16FF2-380C-4E83-83C6-DD59D9EE5BC4}" type="datetimeFigureOut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E5B2E14-9C43-48C9-80B4-7D90CB005B74}" type="slidenum">
              <a:rPr lang="en-US" sz="1200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533400" y="31877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8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336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1336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0"/>
          <p:cNvGrpSpPr>
            <a:grpSpLocks/>
          </p:cNvGrpSpPr>
          <p:nvPr userDrawn="1"/>
        </p:nvGrpSpPr>
        <p:grpSpPr bwMode="auto">
          <a:xfrm>
            <a:off x="0" y="-14288"/>
            <a:ext cx="5010150" cy="6872288"/>
            <a:chOff x="0" y="-13648"/>
            <a:chExt cx="5009566" cy="687165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0" y="639"/>
              <a:ext cx="5009566" cy="182863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0" y="-13648"/>
              <a:ext cx="1433346" cy="52065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0" y="4243633"/>
              <a:ext cx="515878" cy="18730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0" y="5399225"/>
              <a:ext cx="933341" cy="34128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5402" y="6556405"/>
              <a:ext cx="825404" cy="30159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1287360" y="4107137"/>
              <a:ext cx="4038225" cy="146350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35720" y="6558788"/>
              <a:ext cx="434935" cy="16349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205575" y="483994"/>
              <a:ext cx="1525446" cy="55873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 flipH="1">
              <a:off x="1224600" y="350655"/>
              <a:ext cx="1114323" cy="40476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2664299" y="218903"/>
              <a:ext cx="684149" cy="24762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4095269" y="89531"/>
              <a:ext cx="268263" cy="9047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8324850" y="0"/>
            <a:ext cx="81915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 userDrawn="1"/>
        </p:nvSpPr>
        <p:spPr>
          <a:xfrm flipV="1">
            <a:off x="8324850" y="0"/>
            <a:ext cx="819150" cy="2838450"/>
          </a:xfrm>
          <a:prstGeom prst="rect">
            <a:avLst/>
          </a:prstGeom>
          <a:solidFill>
            <a:srgbClr val="00339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rot="5400000">
            <a:off x="4898232" y="3429794"/>
            <a:ext cx="6858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1246188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>
              <a:defRPr/>
            </a:pPr>
            <a:fld id="{638C1EA3-5F2C-473D-84B3-209AB3B964FE}" type="datetimeFigureOut">
              <a:rPr lang="en-US" sz="1200" kern="1200">
                <a:solidFill>
                  <a:srgbClr val="00000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4/2/2012</a:t>
            </a:fld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5325" y="6356350"/>
            <a:ext cx="828675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>
              <a:defRPr/>
            </a:pPr>
            <a:fld id="{818CC5E2-0FAA-46E3-84B6-5A927A7B6EEA}" type="slidenum">
              <a:rPr lang="en-US" sz="1200" kern="1200">
                <a:solidFill>
                  <a:srgbClr val="00000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559" y="1600200"/>
            <a:ext cx="4261104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61023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19EB772-3437-406D-8907-3B52DF2B87FE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BA3BD99-B420-4210-AD15-90C4024AA38F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2AB6919-3AEE-4023-B02B-6B4CC584EFF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4/2/2012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3690A77-638B-47F2-B29D-DCA60ACBD62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Q:\Design Catalog\Corporate Templates\Covers\Photo7 copy_L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3563"/>
            <a:ext cx="6694488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3" descr="Section 2 photoIMG_0585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0400000">
            <a:off x="4826000" y="5110163"/>
            <a:ext cx="12080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18288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702425" y="0"/>
            <a:ext cx="2441575" cy="685800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6" descr="Section 2 photoIMG_0585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400000">
            <a:off x="7121525" y="4270375"/>
            <a:ext cx="12160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7" descr="Southerly stream area.jpg"/>
          <p:cNvPicPr>
            <a:picLocks noChangeAspect="1"/>
          </p:cNvPicPr>
          <p:nvPr userDrawn="1"/>
        </p:nvPicPr>
        <p:blipFill>
          <a:blip r:embed="rId6" cstate="print"/>
          <a:srcRect r="24779"/>
          <a:stretch>
            <a:fillRect/>
          </a:stretch>
        </p:blipFill>
        <p:spPr bwMode="auto">
          <a:xfrm rot="20399037">
            <a:off x="7861300" y="2705100"/>
            <a:ext cx="12096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6461125"/>
            <a:ext cx="9144000" cy="396875"/>
          </a:xfrm>
          <a:prstGeom prst="rect">
            <a:avLst/>
          </a:prstGeom>
          <a:solidFill>
            <a:srgbClr val="0034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456363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0" descr="Southerly stream area.jp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 rot="20399037">
            <a:off x="5551488" y="3548063"/>
            <a:ext cx="12080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 userDrawn="1"/>
        </p:nvCxnSpPr>
        <p:spPr>
          <a:xfrm rot="5400000">
            <a:off x="3274219" y="3429794"/>
            <a:ext cx="6858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 userDrawn="1"/>
        </p:nvGrpSpPr>
        <p:grpSpPr bwMode="auto">
          <a:xfrm>
            <a:off x="0" y="0"/>
            <a:ext cx="9164638" cy="6858000"/>
            <a:chOff x="0" y="-2"/>
            <a:chExt cx="9164321" cy="6858004"/>
          </a:xfrm>
        </p:grpSpPr>
        <p:cxnSp>
          <p:nvCxnSpPr>
            <p:cNvPr id="18" name="Straight Connector 17"/>
            <p:cNvCxnSpPr/>
            <p:nvPr/>
          </p:nvCxnSpPr>
          <p:spPr>
            <a:xfrm rot="16200000" flipH="1">
              <a:off x="-2092373" y="2181268"/>
              <a:ext cx="6858004" cy="2495464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786699" y="2182062"/>
              <a:ext cx="6858004" cy="2493876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18180" y="2182062"/>
              <a:ext cx="6858004" cy="2493876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02726" y="4760139"/>
              <a:ext cx="3067052" cy="1128674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5408364" y="4470423"/>
              <a:ext cx="3498852" cy="1276306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-1105717" y="4474392"/>
              <a:ext cx="3489327" cy="1277894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6438609" y="4192613"/>
              <a:ext cx="3908427" cy="1422351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6819605" y="1084283"/>
              <a:ext cx="3429002" cy="1260431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2412999"/>
              <a:ext cx="9143684" cy="332899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98458" y="3709988"/>
              <a:ext cx="8645226" cy="3148014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094021" y="5013326"/>
              <a:ext cx="5049662" cy="1844676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67360" y="6327777"/>
              <a:ext cx="1476324" cy="530225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0" y="3044825"/>
              <a:ext cx="3801931" cy="1387476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0" y="1892299"/>
              <a:ext cx="3384433" cy="1231901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0" y="735011"/>
              <a:ext cx="2963760" cy="1081088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0" y="-2"/>
              <a:ext cx="1398540" cy="517525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7976912" y="-2"/>
              <a:ext cx="604816" cy="200025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397585" y="1098549"/>
              <a:ext cx="746099" cy="268288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 userDrawn="1"/>
        </p:nvCxnSpPr>
        <p:spPr>
          <a:xfrm>
            <a:off x="0" y="1825625"/>
            <a:ext cx="91440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 userDrawn="1"/>
        </p:nvSpPr>
        <p:spPr>
          <a:xfrm>
            <a:off x="6707188" y="5875338"/>
            <a:ext cx="2436812" cy="5762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86" descr="Section 2 photoIMG_0585.JPG"/>
          <p:cNvPicPr>
            <a:picLocks noChangeAspect="1"/>
          </p:cNvPicPr>
          <p:nvPr userDrawn="1"/>
        </p:nvPicPr>
        <p:blipFill>
          <a:blip r:embed="rId8" cstate="print"/>
          <a:srcRect l="349" b="696"/>
          <a:stretch>
            <a:fillRect/>
          </a:stretch>
        </p:blipFill>
        <p:spPr bwMode="auto">
          <a:xfrm rot="20400000">
            <a:off x="3255963" y="4379913"/>
            <a:ext cx="12096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66688" y="0"/>
            <a:ext cx="6537960" cy="1380744"/>
          </a:xfrm>
        </p:spPr>
        <p:txBody>
          <a:bodyPr anchor="b">
            <a:normAutofit/>
          </a:bodyPr>
          <a:lstStyle>
            <a:lvl1pPr marL="0" indent="0">
              <a:lnSpc>
                <a:spcPts val="3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endParaRPr lang="en-US" dirty="0" smtClean="0"/>
          </a:p>
        </p:txBody>
      </p:sp>
      <p:sp>
        <p:nvSpPr>
          <p:cNvPr id="51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66688" y="1265388"/>
            <a:ext cx="6548437" cy="5080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6707188" y="5875338"/>
            <a:ext cx="2436812" cy="5762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 descr="CDMSmith_logo_print_RGB_WhiteGr.wmf"/>
          <p:cNvPicPr>
            <a:picLocks noChangeAspect="1"/>
          </p:cNvPicPr>
          <p:nvPr userDrawn="1"/>
        </p:nvPicPr>
        <p:blipFill>
          <a:blip r:embed="rId9" cstate="screen"/>
          <a:stretch>
            <a:fillRect/>
          </a:stretch>
        </p:blipFill>
        <p:spPr>
          <a:xfrm>
            <a:off x="6944233" y="5921157"/>
            <a:ext cx="1139415" cy="502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2" y="0"/>
            <a:ext cx="8931348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63" y="1600200"/>
            <a:ext cx="8661255" cy="4562061"/>
          </a:xfrm>
        </p:spPr>
        <p:txBody>
          <a:bodyPr/>
          <a:lstStyle>
            <a:lvl1pPr marL="225425" indent="-225425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-144941" y="0"/>
            <a:ext cx="9288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356350"/>
            <a:ext cx="12461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algn="ctr" rtl="0">
              <a:defRPr/>
            </a:pPr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5325" y="6356350"/>
            <a:ext cx="828675" cy="365125"/>
          </a:xfrm>
          <a:prstGeom prst="rect">
            <a:avLst/>
          </a:prstGeom>
        </p:spPr>
        <p:txBody>
          <a:bodyPr/>
          <a:lstStyle>
            <a:lvl1pPr algn="ctr">
              <a:defRPr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>
              <a:defRPr/>
            </a:pPr>
            <a:fld id="{22B09608-F9DB-44A6-95D0-11D1534A56B6}" type="slidenum">
              <a:rPr lang="en-US" sz="1200" kern="1200">
                <a:solidFill>
                  <a:srgbClr val="000000">
                    <a:lumMod val="75000"/>
                  </a:srgb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sz="1200" kern="1200" dirty="0">
              <a:solidFill>
                <a:srgbClr val="000000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8324602" y="0"/>
            <a:ext cx="819397" cy="2838203"/>
          </a:xfrm>
          <a:prstGeom prst="rect">
            <a:avLst/>
          </a:prstGeom>
          <a:solidFill>
            <a:srgbClr val="0081C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4898232" y="3429795"/>
            <a:ext cx="6858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120678"/>
            <a:ext cx="8324850" cy="722376"/>
          </a:xfrm>
        </p:spPr>
        <p:txBody>
          <a:bodyPr anchor="t">
            <a:normAutofit/>
          </a:bodyPr>
          <a:lstStyle>
            <a:lvl1pPr algn="ctr">
              <a:defRPr sz="3700" b="0" cap="all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0" y="1651849"/>
            <a:ext cx="8324850" cy="466344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2833688"/>
            <a:ext cx="91440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10B0950-2DB5-40A8-BF67-0DC776BA969F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2947890-E74F-4079-9737-98FE0EF9A545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49" y="0"/>
            <a:ext cx="8899451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549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500" y="1600200"/>
            <a:ext cx="43434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589" y="2040089"/>
            <a:ext cx="434340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589" y="2679850"/>
            <a:ext cx="4343400" cy="35981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970" y="2040089"/>
            <a:ext cx="434340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970" y="2679851"/>
            <a:ext cx="4343400" cy="35981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3" y="0"/>
            <a:ext cx="8920717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3" y="0"/>
            <a:ext cx="8920717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 baseline="0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 descr="Q:\Design Catalog\Corporate Templates\Covers\abstract1.jpg"/>
          <p:cNvPicPr>
            <a:picLocks noChangeAspect="1" noChangeArrowheads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-121022" y="6412675"/>
            <a:ext cx="9265022" cy="4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 userDrawn="1"/>
        </p:nvSpPr>
        <p:spPr>
          <a:xfrm flipV="1">
            <a:off x="0" y="0"/>
            <a:ext cx="9144000" cy="6857999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9"/>
          <p:cNvGrpSpPr/>
          <p:nvPr userDrawn="1"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 userDrawn="1"/>
        </p:nvSpPr>
        <p:spPr>
          <a:xfrm flipV="1">
            <a:off x="0" y="-1"/>
            <a:ext cx="9143999" cy="6857999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 userDrawn="1"/>
        </p:nvSpPr>
        <p:spPr>
          <a:xfrm flipV="1">
            <a:off x="0" y="6388923"/>
            <a:ext cx="8339910" cy="469076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 userDrawn="1"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 userDrawn="1"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 userDrawn="1"/>
        </p:nvCxnSpPr>
        <p:spPr>
          <a:xfrm>
            <a:off x="4931954" y="6635086"/>
            <a:ext cx="3407953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rot="5400000">
            <a:off x="8103692" y="6625841"/>
            <a:ext cx="46749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 userDrawn="1"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lang="en-US" sz="1400" b="1" i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B101"/>
              </a:buClr>
              <a:buFont typeface="Arial" charset="0"/>
              <a:buNone/>
            </a:pPr>
            <a:r>
              <a:rPr lang="en-US" dirty="0" smtClean="0"/>
              <a:t>Click to add section indicator OR presentation name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CDMSmith_logo_print_RGB_WhiteGr.wm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8384727" y="6501008"/>
            <a:ext cx="666906" cy="294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67293"/>
            <a:ext cx="5568950" cy="465887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652" y="1467293"/>
            <a:ext cx="3252862" cy="46588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3283" y="0"/>
            <a:ext cx="8920717" cy="141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433" y="5247168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433" y="1499191"/>
            <a:ext cx="5486400" cy="3674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433" y="5813906"/>
            <a:ext cx="5486400" cy="554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1300" y="6400800"/>
            <a:ext cx="4702175" cy="446088"/>
          </a:xfrm>
        </p:spPr>
        <p:txBody>
          <a:bodyPr anchor="ctr"/>
          <a:lstStyle>
            <a:lvl1pPr>
              <a:buNone/>
              <a:defRPr sz="1400" b="1" i="1">
                <a:solidFill>
                  <a:schemeClr val="accent2"/>
                </a:solidFill>
              </a:defRPr>
            </a:lvl1pPr>
            <a:lvl2pPr>
              <a:buNone/>
              <a:defRPr sz="1400" b="1" i="1">
                <a:solidFill>
                  <a:schemeClr val="accent2"/>
                </a:solidFill>
              </a:defRPr>
            </a:lvl2pPr>
            <a:lvl3pPr>
              <a:buNone/>
              <a:defRPr sz="1400" b="1" i="1">
                <a:solidFill>
                  <a:schemeClr val="accent2"/>
                </a:solidFill>
              </a:defRPr>
            </a:lvl3pPr>
            <a:lvl4pPr>
              <a:buNone/>
              <a:defRPr sz="1400" b="1" i="1">
                <a:solidFill>
                  <a:schemeClr val="accent2"/>
                </a:solidFill>
              </a:defRPr>
            </a:lvl4pPr>
            <a:lvl5pPr>
              <a:buNone/>
              <a:defRPr sz="14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add section indicator OR presentation name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6482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6482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3BAA2AB-4104-4F08-BF1A-2615131319C3}" type="slidenum">
              <a:rPr lang="en-US" sz="1200" kern="1200">
                <a:solidFill>
                  <a:srgbClr val="A3A6A8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AEF4414-066C-4D2D-8B88-686CCFFF3AC0}" type="slidenum">
              <a:rPr lang="en-US" sz="1200" kern="1200">
                <a:solidFill>
                  <a:srgbClr val="A3A6A8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CBCE2E7-7AEF-4273-85F0-F468300CDB00}" type="slidenum">
              <a:rPr lang="en-US" sz="1200" kern="1200">
                <a:solidFill>
                  <a:srgbClr val="A3A6A8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A3A6A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F427825-3657-4981-8EA7-C1960D867F95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8330BDA-116D-482F-90D7-A9F5A0E513DB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963372-1B49-4B14-A4FB-EC37C31BF54D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C19D448-36D2-40EE-9660-EFA6681C5822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14A84AA-3673-4F26-9C36-2D3548DB9FCD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CC99B63-CA7A-48BC-909B-079E7B5572AA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629400"/>
            <a:ext cx="8502650" cy="228600"/>
          </a:xfrm>
        </p:spPr>
        <p:txBody>
          <a:bodyPr/>
          <a:lstStyle>
            <a:lvl1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1pPr>
            <a:lvl2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2pPr>
            <a:lvl3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3pPr>
            <a:lvl4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4pPr>
            <a:lvl5pPr marL="0" indent="0" algn="ctr">
              <a:buFontTx/>
              <a:buNone/>
              <a:defRPr sz="1200" b="1" i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937FF26-6C5B-44A0-87D8-3C7D10833C52}" type="datetimeFigureOut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4/2/2012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5202328-3DF3-4FBD-8873-0B6CB741CD61}" type="slidenum">
              <a:rPr lang="en-US" sz="1200" kern="1200">
                <a:solidFill>
                  <a:srgbClr val="969696"/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 dirty="0">
              <a:solidFill>
                <a:srgbClr val="969696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1.w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0"/>
                </a:srgbClr>
              </a:gs>
              <a:gs pos="100000">
                <a:srgbClr val="00539B">
                  <a:alpha val="2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-14288"/>
            <a:ext cx="5010150" cy="6872288"/>
            <a:chOff x="0" y="-13648"/>
            <a:chExt cx="5009566" cy="687165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9"/>
              <a:ext cx="5009566" cy="182863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0" y="-13648"/>
              <a:ext cx="1433346" cy="52065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0" y="4243633"/>
              <a:ext cx="515878" cy="18730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0" y="5399225"/>
              <a:ext cx="933341" cy="34128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5402" y="6556405"/>
              <a:ext cx="825404" cy="30159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-1287360" y="4107137"/>
              <a:ext cx="4038225" cy="146350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35720" y="6558788"/>
              <a:ext cx="434935" cy="16349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205575" y="483994"/>
              <a:ext cx="1525446" cy="55873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1224600" y="350655"/>
              <a:ext cx="1114323" cy="40476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2664299" y="218903"/>
              <a:ext cx="684149" cy="24762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4095269" y="89531"/>
              <a:ext cx="268263" cy="9047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296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038" y="6324600"/>
            <a:ext cx="938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 rtl="0">
              <a:defRPr/>
            </a:pPr>
            <a:fld id="{89236600-FABF-42F9-A1B4-012BC6628C2B}" type="datetimeFigureOut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4/2/2012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188" y="6324600"/>
            <a:ext cx="455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 rtl="0">
              <a:defRPr/>
            </a:pPr>
            <a:fld id="{74F7547C-9B4D-46C5-B8D9-F460FB30A057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64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95369" y="6501606"/>
            <a:ext cx="2921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227219" y="6603206"/>
            <a:ext cx="508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66725" y="6396038"/>
            <a:ext cx="482600" cy="212725"/>
            <a:chOff x="294" y="4029"/>
            <a:chExt cx="304" cy="134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4" y="4029"/>
              <a:ext cx="3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3" name="Freeform 5"/>
            <p:cNvSpPr>
              <a:spLocks noEditPoints="1"/>
            </p:cNvSpPr>
            <p:nvPr userDrawn="1"/>
          </p:nvSpPr>
          <p:spPr bwMode="auto">
            <a:xfrm>
              <a:off x="294" y="4029"/>
              <a:ext cx="207" cy="66"/>
            </a:xfrm>
            <a:custGeom>
              <a:avLst/>
              <a:gdLst/>
              <a:ahLst/>
              <a:cxnLst>
                <a:cxn ang="0">
                  <a:pos x="757" y="120"/>
                </a:cxn>
                <a:cxn ang="0">
                  <a:pos x="934" y="120"/>
                </a:cxn>
                <a:cxn ang="0">
                  <a:pos x="890" y="8"/>
                </a:cxn>
                <a:cxn ang="0">
                  <a:pos x="656" y="8"/>
                </a:cxn>
                <a:cxn ang="0">
                  <a:pos x="459" y="88"/>
                </a:cxn>
                <a:cxn ang="0">
                  <a:pos x="501" y="98"/>
                </a:cxn>
                <a:cxn ang="0">
                  <a:pos x="524" y="118"/>
                </a:cxn>
                <a:cxn ang="0">
                  <a:pos x="536" y="154"/>
                </a:cxn>
                <a:cxn ang="0">
                  <a:pos x="534" y="188"/>
                </a:cxn>
                <a:cxn ang="0">
                  <a:pos x="521" y="220"/>
                </a:cxn>
                <a:cxn ang="0">
                  <a:pos x="496" y="237"/>
                </a:cxn>
                <a:cxn ang="0">
                  <a:pos x="428" y="242"/>
                </a:cxn>
                <a:cxn ang="0">
                  <a:pos x="472" y="323"/>
                </a:cxn>
                <a:cxn ang="0">
                  <a:pos x="544" y="312"/>
                </a:cxn>
                <a:cxn ang="0">
                  <a:pos x="595" y="280"/>
                </a:cxn>
                <a:cxn ang="0">
                  <a:pos x="624" y="230"/>
                </a:cxn>
                <a:cxn ang="0">
                  <a:pos x="633" y="165"/>
                </a:cxn>
                <a:cxn ang="0">
                  <a:pos x="629" y="120"/>
                </a:cxn>
                <a:cxn ang="0">
                  <a:pos x="610" y="68"/>
                </a:cxn>
                <a:cxn ang="0">
                  <a:pos x="571" y="28"/>
                </a:cxn>
                <a:cxn ang="0">
                  <a:pos x="510" y="9"/>
                </a:cxn>
                <a:cxn ang="0">
                  <a:pos x="304" y="124"/>
                </a:cxn>
                <a:cxn ang="0">
                  <a:pos x="295" y="84"/>
                </a:cxn>
                <a:cxn ang="0">
                  <a:pos x="271" y="41"/>
                </a:cxn>
                <a:cxn ang="0">
                  <a:pos x="231" y="13"/>
                </a:cxn>
                <a:cxn ang="0">
                  <a:pos x="176" y="0"/>
                </a:cxn>
                <a:cxn ang="0">
                  <a:pos x="126" y="3"/>
                </a:cxn>
                <a:cxn ang="0">
                  <a:pos x="68" y="26"/>
                </a:cxn>
                <a:cxn ang="0">
                  <a:pos x="26" y="69"/>
                </a:cxn>
                <a:cxn ang="0">
                  <a:pos x="3" y="130"/>
                </a:cxn>
                <a:cxn ang="0">
                  <a:pos x="1" y="182"/>
                </a:cxn>
                <a:cxn ang="0">
                  <a:pos x="17" y="244"/>
                </a:cxn>
                <a:cxn ang="0">
                  <a:pos x="53" y="294"/>
                </a:cxn>
                <a:cxn ang="0">
                  <a:pos x="107" y="323"/>
                </a:cxn>
                <a:cxn ang="0">
                  <a:pos x="161" y="330"/>
                </a:cxn>
                <a:cxn ang="0">
                  <a:pos x="222" y="318"/>
                </a:cxn>
                <a:cxn ang="0">
                  <a:pos x="267" y="288"/>
                </a:cxn>
                <a:cxn ang="0">
                  <a:pos x="295" y="247"/>
                </a:cxn>
                <a:cxn ang="0">
                  <a:pos x="305" y="199"/>
                </a:cxn>
                <a:cxn ang="0">
                  <a:pos x="204" y="220"/>
                </a:cxn>
                <a:cxn ang="0">
                  <a:pos x="179" y="248"/>
                </a:cxn>
                <a:cxn ang="0">
                  <a:pos x="150" y="251"/>
                </a:cxn>
                <a:cxn ang="0">
                  <a:pos x="123" y="240"/>
                </a:cxn>
                <a:cxn ang="0">
                  <a:pos x="107" y="218"/>
                </a:cxn>
                <a:cxn ang="0">
                  <a:pos x="98" y="165"/>
                </a:cxn>
                <a:cxn ang="0">
                  <a:pos x="105" y="119"/>
                </a:cxn>
                <a:cxn ang="0">
                  <a:pos x="119" y="94"/>
                </a:cxn>
                <a:cxn ang="0">
                  <a:pos x="143" y="80"/>
                </a:cxn>
                <a:cxn ang="0">
                  <a:pos x="165" y="79"/>
                </a:cxn>
                <a:cxn ang="0">
                  <a:pos x="188" y="87"/>
                </a:cxn>
                <a:cxn ang="0">
                  <a:pos x="206" y="113"/>
                </a:cxn>
              </a:cxnLst>
              <a:rect l="0" t="0" r="r" b="b"/>
              <a:pathLst>
                <a:path w="1034" h="330">
                  <a:moveTo>
                    <a:pt x="656" y="323"/>
                  </a:moveTo>
                  <a:lnTo>
                    <a:pt x="755" y="323"/>
                  </a:lnTo>
                  <a:lnTo>
                    <a:pt x="755" y="120"/>
                  </a:lnTo>
                  <a:lnTo>
                    <a:pt x="757" y="120"/>
                  </a:lnTo>
                  <a:lnTo>
                    <a:pt x="800" y="323"/>
                  </a:lnTo>
                  <a:lnTo>
                    <a:pt x="886" y="323"/>
                  </a:lnTo>
                  <a:lnTo>
                    <a:pt x="932" y="120"/>
                  </a:lnTo>
                  <a:lnTo>
                    <a:pt x="934" y="120"/>
                  </a:lnTo>
                  <a:lnTo>
                    <a:pt x="934" y="283"/>
                  </a:lnTo>
                  <a:lnTo>
                    <a:pt x="1034" y="283"/>
                  </a:lnTo>
                  <a:lnTo>
                    <a:pt x="1034" y="8"/>
                  </a:lnTo>
                  <a:lnTo>
                    <a:pt x="890" y="8"/>
                  </a:lnTo>
                  <a:lnTo>
                    <a:pt x="845" y="193"/>
                  </a:lnTo>
                  <a:lnTo>
                    <a:pt x="844" y="193"/>
                  </a:lnTo>
                  <a:lnTo>
                    <a:pt x="799" y="8"/>
                  </a:lnTo>
                  <a:lnTo>
                    <a:pt x="656" y="8"/>
                  </a:lnTo>
                  <a:lnTo>
                    <a:pt x="656" y="323"/>
                  </a:lnTo>
                  <a:close/>
                  <a:moveTo>
                    <a:pt x="428" y="88"/>
                  </a:moveTo>
                  <a:lnTo>
                    <a:pt x="459" y="88"/>
                  </a:lnTo>
                  <a:lnTo>
                    <a:pt x="459" y="88"/>
                  </a:lnTo>
                  <a:lnTo>
                    <a:pt x="472" y="89"/>
                  </a:lnTo>
                  <a:lnTo>
                    <a:pt x="483" y="90"/>
                  </a:lnTo>
                  <a:lnTo>
                    <a:pt x="493" y="93"/>
                  </a:lnTo>
                  <a:lnTo>
                    <a:pt x="501" y="98"/>
                  </a:lnTo>
                  <a:lnTo>
                    <a:pt x="509" y="102"/>
                  </a:lnTo>
                  <a:lnTo>
                    <a:pt x="515" y="107"/>
                  </a:lnTo>
                  <a:lnTo>
                    <a:pt x="520" y="113"/>
                  </a:lnTo>
                  <a:lnTo>
                    <a:pt x="524" y="118"/>
                  </a:lnTo>
                  <a:lnTo>
                    <a:pt x="528" y="124"/>
                  </a:lnTo>
                  <a:lnTo>
                    <a:pt x="530" y="131"/>
                  </a:lnTo>
                  <a:lnTo>
                    <a:pt x="535" y="144"/>
                  </a:lnTo>
                  <a:lnTo>
                    <a:pt x="536" y="154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6" y="175"/>
                  </a:lnTo>
                  <a:lnTo>
                    <a:pt x="534" y="188"/>
                  </a:lnTo>
                  <a:lnTo>
                    <a:pt x="530" y="202"/>
                  </a:lnTo>
                  <a:lnTo>
                    <a:pt x="527" y="208"/>
                  </a:lnTo>
                  <a:lnTo>
                    <a:pt x="524" y="213"/>
                  </a:lnTo>
                  <a:lnTo>
                    <a:pt x="521" y="220"/>
                  </a:lnTo>
                  <a:lnTo>
                    <a:pt x="515" y="225"/>
                  </a:lnTo>
                  <a:lnTo>
                    <a:pt x="510" y="229"/>
                  </a:lnTo>
                  <a:lnTo>
                    <a:pt x="503" y="234"/>
                  </a:lnTo>
                  <a:lnTo>
                    <a:pt x="496" y="237"/>
                  </a:lnTo>
                  <a:lnTo>
                    <a:pt x="487" y="240"/>
                  </a:lnTo>
                  <a:lnTo>
                    <a:pt x="478" y="241"/>
                  </a:lnTo>
                  <a:lnTo>
                    <a:pt x="467" y="242"/>
                  </a:lnTo>
                  <a:lnTo>
                    <a:pt x="428" y="242"/>
                  </a:lnTo>
                  <a:lnTo>
                    <a:pt x="428" y="88"/>
                  </a:lnTo>
                  <a:close/>
                  <a:moveTo>
                    <a:pt x="331" y="323"/>
                  </a:moveTo>
                  <a:lnTo>
                    <a:pt x="472" y="323"/>
                  </a:lnTo>
                  <a:lnTo>
                    <a:pt x="472" y="323"/>
                  </a:lnTo>
                  <a:lnTo>
                    <a:pt x="492" y="323"/>
                  </a:lnTo>
                  <a:lnTo>
                    <a:pt x="511" y="321"/>
                  </a:lnTo>
                  <a:lnTo>
                    <a:pt x="528" y="316"/>
                  </a:lnTo>
                  <a:lnTo>
                    <a:pt x="544" y="312"/>
                  </a:lnTo>
                  <a:lnTo>
                    <a:pt x="558" y="306"/>
                  </a:lnTo>
                  <a:lnTo>
                    <a:pt x="572" y="298"/>
                  </a:lnTo>
                  <a:lnTo>
                    <a:pt x="584" y="289"/>
                  </a:lnTo>
                  <a:lnTo>
                    <a:pt x="595" y="280"/>
                  </a:lnTo>
                  <a:lnTo>
                    <a:pt x="603" y="269"/>
                  </a:lnTo>
                  <a:lnTo>
                    <a:pt x="612" y="257"/>
                  </a:lnTo>
                  <a:lnTo>
                    <a:pt x="618" y="244"/>
                  </a:lnTo>
                  <a:lnTo>
                    <a:pt x="624" y="230"/>
                  </a:lnTo>
                  <a:lnTo>
                    <a:pt x="628" y="215"/>
                  </a:lnTo>
                  <a:lnTo>
                    <a:pt x="631" y="199"/>
                  </a:lnTo>
                  <a:lnTo>
                    <a:pt x="633" y="182"/>
                  </a:lnTo>
                  <a:lnTo>
                    <a:pt x="633" y="165"/>
                  </a:lnTo>
                  <a:lnTo>
                    <a:pt x="633" y="165"/>
                  </a:lnTo>
                  <a:lnTo>
                    <a:pt x="633" y="150"/>
                  </a:lnTo>
                  <a:lnTo>
                    <a:pt x="632" y="135"/>
                  </a:lnTo>
                  <a:lnTo>
                    <a:pt x="629" y="120"/>
                  </a:lnTo>
                  <a:lnTo>
                    <a:pt x="626" y="106"/>
                  </a:lnTo>
                  <a:lnTo>
                    <a:pt x="622" y="93"/>
                  </a:lnTo>
                  <a:lnTo>
                    <a:pt x="616" y="79"/>
                  </a:lnTo>
                  <a:lnTo>
                    <a:pt x="610" y="68"/>
                  </a:lnTo>
                  <a:lnTo>
                    <a:pt x="602" y="56"/>
                  </a:lnTo>
                  <a:lnTo>
                    <a:pt x="593" y="45"/>
                  </a:lnTo>
                  <a:lnTo>
                    <a:pt x="583" y="36"/>
                  </a:lnTo>
                  <a:lnTo>
                    <a:pt x="571" y="28"/>
                  </a:lnTo>
                  <a:lnTo>
                    <a:pt x="558" y="20"/>
                  </a:lnTo>
                  <a:lnTo>
                    <a:pt x="543" y="15"/>
                  </a:lnTo>
                  <a:lnTo>
                    <a:pt x="527" y="11"/>
                  </a:lnTo>
                  <a:lnTo>
                    <a:pt x="510" y="9"/>
                  </a:lnTo>
                  <a:lnTo>
                    <a:pt x="491" y="8"/>
                  </a:lnTo>
                  <a:lnTo>
                    <a:pt x="331" y="8"/>
                  </a:lnTo>
                  <a:lnTo>
                    <a:pt x="331" y="323"/>
                  </a:lnTo>
                  <a:close/>
                  <a:moveTo>
                    <a:pt x="304" y="124"/>
                  </a:moveTo>
                  <a:lnTo>
                    <a:pt x="304" y="124"/>
                  </a:lnTo>
                  <a:lnTo>
                    <a:pt x="302" y="110"/>
                  </a:lnTo>
                  <a:lnTo>
                    <a:pt x="298" y="96"/>
                  </a:lnTo>
                  <a:lnTo>
                    <a:pt x="295" y="84"/>
                  </a:lnTo>
                  <a:lnTo>
                    <a:pt x="290" y="72"/>
                  </a:lnTo>
                  <a:lnTo>
                    <a:pt x="284" y="61"/>
                  </a:lnTo>
                  <a:lnTo>
                    <a:pt x="278" y="50"/>
                  </a:lnTo>
                  <a:lnTo>
                    <a:pt x="271" y="41"/>
                  </a:lnTo>
                  <a:lnTo>
                    <a:pt x="262" y="33"/>
                  </a:lnTo>
                  <a:lnTo>
                    <a:pt x="252" y="26"/>
                  </a:lnTo>
                  <a:lnTo>
                    <a:pt x="242" y="18"/>
                  </a:lnTo>
                  <a:lnTo>
                    <a:pt x="231" y="13"/>
                  </a:lnTo>
                  <a:lnTo>
                    <a:pt x="219" y="9"/>
                  </a:lnTo>
                  <a:lnTo>
                    <a:pt x="205" y="4"/>
                  </a:lnTo>
                  <a:lnTo>
                    <a:pt x="191" y="2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43" y="0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4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5" y="35"/>
                  </a:lnTo>
                  <a:lnTo>
                    <a:pt x="44" y="45"/>
                  </a:lnTo>
                  <a:lnTo>
                    <a:pt x="34" y="57"/>
                  </a:lnTo>
                  <a:lnTo>
                    <a:pt x="26" y="69"/>
                  </a:lnTo>
                  <a:lnTo>
                    <a:pt x="18" y="83"/>
                  </a:lnTo>
                  <a:lnTo>
                    <a:pt x="12" y="98"/>
                  </a:lnTo>
                  <a:lnTo>
                    <a:pt x="6" y="113"/>
                  </a:lnTo>
                  <a:lnTo>
                    <a:pt x="3" y="130"/>
                  </a:lnTo>
                  <a:lnTo>
                    <a:pt x="1" y="14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82"/>
                  </a:lnTo>
                  <a:lnTo>
                    <a:pt x="3" y="199"/>
                  </a:lnTo>
                  <a:lnTo>
                    <a:pt x="6" y="215"/>
                  </a:lnTo>
                  <a:lnTo>
                    <a:pt x="11" y="230"/>
                  </a:lnTo>
                  <a:lnTo>
                    <a:pt x="17" y="244"/>
                  </a:lnTo>
                  <a:lnTo>
                    <a:pt x="24" y="258"/>
                  </a:lnTo>
                  <a:lnTo>
                    <a:pt x="32" y="271"/>
                  </a:lnTo>
                  <a:lnTo>
                    <a:pt x="42" y="283"/>
                  </a:lnTo>
                  <a:lnTo>
                    <a:pt x="53" y="294"/>
                  </a:lnTo>
                  <a:lnTo>
                    <a:pt x="65" y="302"/>
                  </a:lnTo>
                  <a:lnTo>
                    <a:pt x="78" y="311"/>
                  </a:lnTo>
                  <a:lnTo>
                    <a:pt x="92" y="317"/>
                  </a:lnTo>
                  <a:lnTo>
                    <a:pt x="107" y="323"/>
                  </a:lnTo>
                  <a:lnTo>
                    <a:pt x="125" y="327"/>
                  </a:lnTo>
                  <a:lnTo>
                    <a:pt x="142" y="329"/>
                  </a:lnTo>
                  <a:lnTo>
                    <a:pt x="161" y="330"/>
                  </a:lnTo>
                  <a:lnTo>
                    <a:pt x="161" y="330"/>
                  </a:lnTo>
                  <a:lnTo>
                    <a:pt x="177" y="330"/>
                  </a:lnTo>
                  <a:lnTo>
                    <a:pt x="193" y="327"/>
                  </a:lnTo>
                  <a:lnTo>
                    <a:pt x="208" y="324"/>
                  </a:lnTo>
                  <a:lnTo>
                    <a:pt x="222" y="318"/>
                  </a:lnTo>
                  <a:lnTo>
                    <a:pt x="235" y="313"/>
                  </a:lnTo>
                  <a:lnTo>
                    <a:pt x="247" y="306"/>
                  </a:lnTo>
                  <a:lnTo>
                    <a:pt x="258" y="298"/>
                  </a:lnTo>
                  <a:lnTo>
                    <a:pt x="267" y="288"/>
                  </a:lnTo>
                  <a:lnTo>
                    <a:pt x="276" y="279"/>
                  </a:lnTo>
                  <a:lnTo>
                    <a:pt x="283" y="269"/>
                  </a:lnTo>
                  <a:lnTo>
                    <a:pt x="290" y="257"/>
                  </a:lnTo>
                  <a:lnTo>
                    <a:pt x="295" y="247"/>
                  </a:lnTo>
                  <a:lnTo>
                    <a:pt x="299" y="235"/>
                  </a:lnTo>
                  <a:lnTo>
                    <a:pt x="303" y="223"/>
                  </a:lnTo>
                  <a:lnTo>
                    <a:pt x="305" y="211"/>
                  </a:lnTo>
                  <a:lnTo>
                    <a:pt x="305" y="199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7" y="210"/>
                  </a:lnTo>
                  <a:lnTo>
                    <a:pt x="204" y="220"/>
                  </a:lnTo>
                  <a:lnTo>
                    <a:pt x="200" y="228"/>
                  </a:lnTo>
                  <a:lnTo>
                    <a:pt x="194" y="237"/>
                  </a:lnTo>
                  <a:lnTo>
                    <a:pt x="187" y="243"/>
                  </a:lnTo>
                  <a:lnTo>
                    <a:pt x="179" y="248"/>
                  </a:lnTo>
                  <a:lnTo>
                    <a:pt x="170" y="251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50" y="251"/>
                  </a:lnTo>
                  <a:lnTo>
                    <a:pt x="143" y="250"/>
                  </a:lnTo>
                  <a:lnTo>
                    <a:pt x="135" y="248"/>
                  </a:lnTo>
                  <a:lnTo>
                    <a:pt x="130" y="244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0"/>
                  </a:lnTo>
                  <a:lnTo>
                    <a:pt x="111" y="224"/>
                  </a:lnTo>
                  <a:lnTo>
                    <a:pt x="107" y="218"/>
                  </a:lnTo>
                  <a:lnTo>
                    <a:pt x="105" y="211"/>
                  </a:lnTo>
                  <a:lnTo>
                    <a:pt x="101" y="196"/>
                  </a:lnTo>
                  <a:lnTo>
                    <a:pt x="99" y="181"/>
                  </a:lnTo>
                  <a:lnTo>
                    <a:pt x="98" y="165"/>
                  </a:lnTo>
                  <a:lnTo>
                    <a:pt x="98" y="165"/>
                  </a:lnTo>
                  <a:lnTo>
                    <a:pt x="99" y="149"/>
                  </a:lnTo>
                  <a:lnTo>
                    <a:pt x="101" y="134"/>
                  </a:lnTo>
                  <a:lnTo>
                    <a:pt x="105" y="119"/>
                  </a:lnTo>
                  <a:lnTo>
                    <a:pt x="107" y="113"/>
                  </a:lnTo>
                  <a:lnTo>
                    <a:pt x="111" y="106"/>
                  </a:lnTo>
                  <a:lnTo>
                    <a:pt x="115" y="100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35" y="83"/>
                  </a:lnTo>
                  <a:lnTo>
                    <a:pt x="143" y="80"/>
                  </a:lnTo>
                  <a:lnTo>
                    <a:pt x="150" y="79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5" y="79"/>
                  </a:lnTo>
                  <a:lnTo>
                    <a:pt x="172" y="80"/>
                  </a:lnTo>
                  <a:lnTo>
                    <a:pt x="177" y="81"/>
                  </a:lnTo>
                  <a:lnTo>
                    <a:pt x="182" y="84"/>
                  </a:lnTo>
                  <a:lnTo>
                    <a:pt x="188" y="87"/>
                  </a:lnTo>
                  <a:lnTo>
                    <a:pt x="191" y="90"/>
                  </a:lnTo>
                  <a:lnTo>
                    <a:pt x="198" y="98"/>
                  </a:lnTo>
                  <a:lnTo>
                    <a:pt x="203" y="105"/>
                  </a:lnTo>
                  <a:lnTo>
                    <a:pt x="206" y="113"/>
                  </a:lnTo>
                  <a:lnTo>
                    <a:pt x="208" y="120"/>
                  </a:lnTo>
                  <a:lnTo>
                    <a:pt x="209" y="124"/>
                  </a:lnTo>
                  <a:lnTo>
                    <a:pt x="304" y="124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4" name="Rectangle 6"/>
            <p:cNvSpPr>
              <a:spLocks noChangeArrowheads="1"/>
            </p:cNvSpPr>
            <p:nvPr userDrawn="1"/>
          </p:nvSpPr>
          <p:spPr bwMode="auto">
            <a:xfrm>
              <a:off x="481" y="4107"/>
              <a:ext cx="20" cy="54"/>
            </a:xfrm>
            <a:prstGeom prst="rect">
              <a:avLst/>
            </a:prstGeom>
            <a:solidFill>
              <a:srgbClr val="0055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86" y="4106"/>
              <a:ext cx="88" cy="54"/>
            </a:xfrm>
            <a:custGeom>
              <a:avLst/>
              <a:gdLst/>
              <a:ahLst/>
              <a:cxnLst>
                <a:cxn ang="0">
                  <a:pos x="101" y="272"/>
                </a:cxn>
                <a:cxn ang="0">
                  <a:pos x="101" y="128"/>
                </a:cxn>
                <a:cxn ang="0">
                  <a:pos x="103" y="109"/>
                </a:cxn>
                <a:cxn ang="0">
                  <a:pos x="110" y="94"/>
                </a:cxn>
                <a:cxn ang="0">
                  <a:pos x="120" y="85"/>
                </a:cxn>
                <a:cxn ang="0">
                  <a:pos x="137" y="80"/>
                </a:cxn>
                <a:cxn ang="0">
                  <a:pos x="146" y="81"/>
                </a:cxn>
                <a:cxn ang="0">
                  <a:pos x="160" y="89"/>
                </a:cxn>
                <a:cxn ang="0">
                  <a:pos x="167" y="103"/>
                </a:cxn>
                <a:cxn ang="0">
                  <a:pos x="170" y="119"/>
                </a:cxn>
                <a:cxn ang="0">
                  <a:pos x="170" y="272"/>
                </a:cxn>
                <a:cxn ang="0">
                  <a:pos x="271" y="128"/>
                </a:cxn>
                <a:cxn ang="0">
                  <a:pos x="272" y="119"/>
                </a:cxn>
                <a:cxn ang="0">
                  <a:pos x="275" y="102"/>
                </a:cxn>
                <a:cxn ang="0">
                  <a:pos x="284" y="89"/>
                </a:cxn>
                <a:cxn ang="0">
                  <a:pos x="297" y="81"/>
                </a:cxn>
                <a:cxn ang="0">
                  <a:pos x="306" y="80"/>
                </a:cxn>
                <a:cxn ang="0">
                  <a:pos x="325" y="85"/>
                </a:cxn>
                <a:cxn ang="0">
                  <a:pos x="334" y="95"/>
                </a:cxn>
                <a:cxn ang="0">
                  <a:pos x="339" y="110"/>
                </a:cxn>
                <a:cxn ang="0">
                  <a:pos x="340" y="128"/>
                </a:cxn>
                <a:cxn ang="0">
                  <a:pos x="441" y="272"/>
                </a:cxn>
                <a:cxn ang="0">
                  <a:pos x="441" y="90"/>
                </a:cxn>
                <a:cxn ang="0">
                  <a:pos x="438" y="65"/>
                </a:cxn>
                <a:cxn ang="0">
                  <a:pos x="434" y="50"/>
                </a:cxn>
                <a:cxn ang="0">
                  <a:pos x="426" y="35"/>
                </a:cxn>
                <a:cxn ang="0">
                  <a:pos x="415" y="22"/>
                </a:cxn>
                <a:cxn ang="0">
                  <a:pos x="401" y="12"/>
                </a:cxn>
                <a:cxn ang="0">
                  <a:pos x="384" y="4"/>
                </a:cxn>
                <a:cxn ang="0">
                  <a:pos x="362" y="0"/>
                </a:cxn>
                <a:cxn ang="0">
                  <a:pos x="349" y="0"/>
                </a:cxn>
                <a:cxn ang="0">
                  <a:pos x="327" y="1"/>
                </a:cxn>
                <a:cxn ang="0">
                  <a:pos x="307" y="5"/>
                </a:cxn>
                <a:cxn ang="0">
                  <a:pos x="292" y="12"/>
                </a:cxn>
                <a:cxn ang="0">
                  <a:pos x="272" y="27"/>
                </a:cxn>
                <a:cxn ang="0">
                  <a:pos x="259" y="42"/>
                </a:cxn>
                <a:cxn ang="0">
                  <a:pos x="253" y="32"/>
                </a:cxn>
                <a:cxn ang="0">
                  <a:pos x="238" y="16"/>
                </a:cxn>
                <a:cxn ang="0">
                  <a:pos x="218" y="6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60" y="2"/>
                </a:cxn>
                <a:cxn ang="0">
                  <a:pos x="137" y="9"/>
                </a:cxn>
                <a:cxn ang="0">
                  <a:pos x="116" y="22"/>
                </a:cxn>
                <a:cxn ang="0">
                  <a:pos x="99" y="42"/>
                </a:cxn>
                <a:cxn ang="0">
                  <a:pos x="98" y="6"/>
                </a:cxn>
                <a:cxn ang="0">
                  <a:pos x="0" y="272"/>
                </a:cxn>
              </a:cxnLst>
              <a:rect l="0" t="0" r="r" b="b"/>
              <a:pathLst>
                <a:path w="441" h="272">
                  <a:moveTo>
                    <a:pt x="0" y="272"/>
                  </a:moveTo>
                  <a:lnTo>
                    <a:pt x="101" y="272"/>
                  </a:lnTo>
                  <a:lnTo>
                    <a:pt x="101" y="128"/>
                  </a:lnTo>
                  <a:lnTo>
                    <a:pt x="101" y="128"/>
                  </a:lnTo>
                  <a:lnTo>
                    <a:pt x="102" y="119"/>
                  </a:lnTo>
                  <a:lnTo>
                    <a:pt x="103" y="109"/>
                  </a:lnTo>
                  <a:lnTo>
                    <a:pt x="106" y="102"/>
                  </a:lnTo>
                  <a:lnTo>
                    <a:pt x="110" y="94"/>
                  </a:lnTo>
                  <a:lnTo>
                    <a:pt x="114" y="89"/>
                  </a:lnTo>
                  <a:lnTo>
                    <a:pt x="120" y="85"/>
                  </a:lnTo>
                  <a:lnTo>
                    <a:pt x="127" y="81"/>
                  </a:lnTo>
                  <a:lnTo>
                    <a:pt x="137" y="80"/>
                  </a:lnTo>
                  <a:lnTo>
                    <a:pt x="137" y="80"/>
                  </a:lnTo>
                  <a:lnTo>
                    <a:pt x="146" y="81"/>
                  </a:lnTo>
                  <a:lnTo>
                    <a:pt x="155" y="85"/>
                  </a:lnTo>
                  <a:lnTo>
                    <a:pt x="160" y="89"/>
                  </a:lnTo>
                  <a:lnTo>
                    <a:pt x="165" y="95"/>
                  </a:lnTo>
                  <a:lnTo>
                    <a:pt x="167" y="103"/>
                  </a:lnTo>
                  <a:lnTo>
                    <a:pt x="169" y="110"/>
                  </a:lnTo>
                  <a:lnTo>
                    <a:pt x="170" y="119"/>
                  </a:lnTo>
                  <a:lnTo>
                    <a:pt x="170" y="128"/>
                  </a:lnTo>
                  <a:lnTo>
                    <a:pt x="170" y="272"/>
                  </a:lnTo>
                  <a:lnTo>
                    <a:pt x="271" y="272"/>
                  </a:lnTo>
                  <a:lnTo>
                    <a:pt x="271" y="128"/>
                  </a:lnTo>
                  <a:lnTo>
                    <a:pt x="271" y="128"/>
                  </a:lnTo>
                  <a:lnTo>
                    <a:pt x="272" y="119"/>
                  </a:lnTo>
                  <a:lnTo>
                    <a:pt x="273" y="109"/>
                  </a:lnTo>
                  <a:lnTo>
                    <a:pt x="275" y="102"/>
                  </a:lnTo>
                  <a:lnTo>
                    <a:pt x="280" y="94"/>
                  </a:lnTo>
                  <a:lnTo>
                    <a:pt x="284" y="89"/>
                  </a:lnTo>
                  <a:lnTo>
                    <a:pt x="289" y="85"/>
                  </a:lnTo>
                  <a:lnTo>
                    <a:pt x="297" y="81"/>
                  </a:lnTo>
                  <a:lnTo>
                    <a:pt x="306" y="80"/>
                  </a:lnTo>
                  <a:lnTo>
                    <a:pt x="306" y="80"/>
                  </a:lnTo>
                  <a:lnTo>
                    <a:pt x="316" y="81"/>
                  </a:lnTo>
                  <a:lnTo>
                    <a:pt x="325" y="85"/>
                  </a:lnTo>
                  <a:lnTo>
                    <a:pt x="330" y="89"/>
                  </a:lnTo>
                  <a:lnTo>
                    <a:pt x="334" y="95"/>
                  </a:lnTo>
                  <a:lnTo>
                    <a:pt x="336" y="103"/>
                  </a:lnTo>
                  <a:lnTo>
                    <a:pt x="339" y="110"/>
                  </a:lnTo>
                  <a:lnTo>
                    <a:pt x="340" y="119"/>
                  </a:lnTo>
                  <a:lnTo>
                    <a:pt x="340" y="128"/>
                  </a:lnTo>
                  <a:lnTo>
                    <a:pt x="340" y="272"/>
                  </a:lnTo>
                  <a:lnTo>
                    <a:pt x="441" y="272"/>
                  </a:lnTo>
                  <a:lnTo>
                    <a:pt x="441" y="90"/>
                  </a:lnTo>
                  <a:lnTo>
                    <a:pt x="441" y="90"/>
                  </a:lnTo>
                  <a:lnTo>
                    <a:pt x="439" y="74"/>
                  </a:lnTo>
                  <a:lnTo>
                    <a:pt x="438" y="65"/>
                  </a:lnTo>
                  <a:lnTo>
                    <a:pt x="436" y="58"/>
                  </a:lnTo>
                  <a:lnTo>
                    <a:pt x="434" y="50"/>
                  </a:lnTo>
                  <a:lnTo>
                    <a:pt x="430" y="43"/>
                  </a:lnTo>
                  <a:lnTo>
                    <a:pt x="426" y="35"/>
                  </a:lnTo>
                  <a:lnTo>
                    <a:pt x="421" y="29"/>
                  </a:lnTo>
                  <a:lnTo>
                    <a:pt x="415" y="22"/>
                  </a:lnTo>
                  <a:lnTo>
                    <a:pt x="408" y="17"/>
                  </a:lnTo>
                  <a:lnTo>
                    <a:pt x="401" y="12"/>
                  </a:lnTo>
                  <a:lnTo>
                    <a:pt x="392" y="7"/>
                  </a:lnTo>
                  <a:lnTo>
                    <a:pt x="384" y="4"/>
                  </a:lnTo>
                  <a:lnTo>
                    <a:pt x="373" y="2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27" y="1"/>
                  </a:lnTo>
                  <a:lnTo>
                    <a:pt x="317" y="3"/>
                  </a:lnTo>
                  <a:lnTo>
                    <a:pt x="307" y="5"/>
                  </a:lnTo>
                  <a:lnTo>
                    <a:pt x="300" y="8"/>
                  </a:lnTo>
                  <a:lnTo>
                    <a:pt x="292" y="12"/>
                  </a:lnTo>
                  <a:lnTo>
                    <a:pt x="281" y="19"/>
                  </a:lnTo>
                  <a:lnTo>
                    <a:pt x="272" y="27"/>
                  </a:lnTo>
                  <a:lnTo>
                    <a:pt x="266" y="3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3" y="32"/>
                  </a:lnTo>
                  <a:lnTo>
                    <a:pt x="246" y="23"/>
                  </a:lnTo>
                  <a:lnTo>
                    <a:pt x="238" y="16"/>
                  </a:lnTo>
                  <a:lnTo>
                    <a:pt x="229" y="11"/>
                  </a:lnTo>
                  <a:lnTo>
                    <a:pt x="218" y="6"/>
                  </a:lnTo>
                  <a:lnTo>
                    <a:pt x="209" y="2"/>
                  </a:lnTo>
                  <a:lnTo>
                    <a:pt x="198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3" y="0"/>
                  </a:lnTo>
                  <a:lnTo>
                    <a:pt x="160" y="2"/>
                  </a:lnTo>
                  <a:lnTo>
                    <a:pt x="149" y="5"/>
                  </a:lnTo>
                  <a:lnTo>
                    <a:pt x="137" y="9"/>
                  </a:lnTo>
                  <a:lnTo>
                    <a:pt x="126" y="15"/>
                  </a:lnTo>
                  <a:lnTo>
                    <a:pt x="116" y="22"/>
                  </a:lnTo>
                  <a:lnTo>
                    <a:pt x="108" y="31"/>
                  </a:lnTo>
                  <a:lnTo>
                    <a:pt x="99" y="42"/>
                  </a:lnTo>
                  <a:lnTo>
                    <a:pt x="98" y="42"/>
                  </a:lnTo>
                  <a:lnTo>
                    <a:pt x="98" y="6"/>
                  </a:lnTo>
                  <a:lnTo>
                    <a:pt x="0" y="6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323" y="4096"/>
              <a:ext cx="58" cy="67"/>
            </a:xfrm>
            <a:custGeom>
              <a:avLst/>
              <a:gdLst/>
              <a:ahLst/>
              <a:cxnLst>
                <a:cxn ang="0">
                  <a:pos x="283" y="85"/>
                </a:cxn>
                <a:cxn ang="0">
                  <a:pos x="270" y="50"/>
                </a:cxn>
                <a:cxn ang="0">
                  <a:pos x="247" y="25"/>
                </a:cxn>
                <a:cxn ang="0">
                  <a:pos x="215" y="10"/>
                </a:cxn>
                <a:cxn ang="0">
                  <a:pos x="179" y="2"/>
                </a:cxn>
                <a:cxn ang="0">
                  <a:pos x="144" y="0"/>
                </a:cxn>
                <a:cxn ang="0">
                  <a:pos x="98" y="4"/>
                </a:cxn>
                <a:cxn ang="0">
                  <a:pos x="64" y="15"/>
                </a:cxn>
                <a:cxn ang="0">
                  <a:pos x="34" y="34"/>
                </a:cxn>
                <a:cxn ang="0">
                  <a:pos x="15" y="62"/>
                </a:cxn>
                <a:cxn ang="0">
                  <a:pos x="6" y="101"/>
                </a:cxn>
                <a:cxn ang="0">
                  <a:pos x="8" y="121"/>
                </a:cxn>
                <a:cxn ang="0">
                  <a:pos x="17" y="145"/>
                </a:cxn>
                <a:cxn ang="0">
                  <a:pos x="34" y="166"/>
                </a:cxn>
                <a:cxn ang="0">
                  <a:pos x="60" y="182"/>
                </a:cxn>
                <a:cxn ang="0">
                  <a:pos x="95" y="195"/>
                </a:cxn>
                <a:cxn ang="0">
                  <a:pos x="157" y="208"/>
                </a:cxn>
                <a:cxn ang="0">
                  <a:pos x="180" y="218"/>
                </a:cxn>
                <a:cxn ang="0">
                  <a:pos x="187" y="234"/>
                </a:cxn>
                <a:cxn ang="0">
                  <a:pos x="182" y="246"/>
                </a:cxn>
                <a:cxn ang="0">
                  <a:pos x="167" y="256"/>
                </a:cxn>
                <a:cxn ang="0">
                  <a:pos x="149" y="259"/>
                </a:cxn>
                <a:cxn ang="0">
                  <a:pos x="124" y="254"/>
                </a:cxn>
                <a:cxn ang="0">
                  <a:pos x="114" y="244"/>
                </a:cxn>
                <a:cxn ang="0">
                  <a:pos x="106" y="221"/>
                </a:cxn>
                <a:cxn ang="0">
                  <a:pos x="1" y="236"/>
                </a:cxn>
                <a:cxn ang="0">
                  <a:pos x="14" y="274"/>
                </a:cxn>
                <a:cxn ang="0">
                  <a:pos x="37" y="302"/>
                </a:cxn>
                <a:cxn ang="0">
                  <a:pos x="70" y="320"/>
                </a:cxn>
                <a:cxn ang="0">
                  <a:pos x="106" y="331"/>
                </a:cxn>
                <a:cxn ang="0">
                  <a:pos x="145" y="334"/>
                </a:cxn>
                <a:cxn ang="0">
                  <a:pos x="184" y="331"/>
                </a:cxn>
                <a:cxn ang="0">
                  <a:pos x="222" y="321"/>
                </a:cxn>
                <a:cxn ang="0">
                  <a:pos x="255" y="304"/>
                </a:cxn>
                <a:cxn ang="0">
                  <a:pos x="279" y="276"/>
                </a:cxn>
                <a:cxn ang="0">
                  <a:pos x="292" y="238"/>
                </a:cxn>
                <a:cxn ang="0">
                  <a:pos x="292" y="212"/>
                </a:cxn>
                <a:cxn ang="0">
                  <a:pos x="286" y="187"/>
                </a:cxn>
                <a:cxn ang="0">
                  <a:pos x="276" y="168"/>
                </a:cxn>
                <a:cxn ang="0">
                  <a:pos x="249" y="144"/>
                </a:cxn>
                <a:cxn ang="0">
                  <a:pos x="223" y="132"/>
                </a:cxn>
                <a:cxn ang="0">
                  <a:pos x="167" y="119"/>
                </a:cxn>
                <a:cxn ang="0">
                  <a:pos x="125" y="108"/>
                </a:cxn>
                <a:cxn ang="0">
                  <a:pos x="117" y="102"/>
                </a:cxn>
                <a:cxn ang="0">
                  <a:pos x="113" y="92"/>
                </a:cxn>
                <a:cxn ang="0">
                  <a:pos x="119" y="75"/>
                </a:cxn>
                <a:cxn ang="0">
                  <a:pos x="135" y="68"/>
                </a:cxn>
                <a:cxn ang="0">
                  <a:pos x="153" y="68"/>
                </a:cxn>
                <a:cxn ang="0">
                  <a:pos x="171" y="77"/>
                </a:cxn>
                <a:cxn ang="0">
                  <a:pos x="180" y="86"/>
                </a:cxn>
                <a:cxn ang="0">
                  <a:pos x="284" y="100"/>
                </a:cxn>
              </a:cxnLst>
              <a:rect l="0" t="0" r="r" b="b"/>
              <a:pathLst>
                <a:path w="292" h="334">
                  <a:moveTo>
                    <a:pt x="284" y="100"/>
                  </a:moveTo>
                  <a:lnTo>
                    <a:pt x="284" y="100"/>
                  </a:lnTo>
                  <a:lnTo>
                    <a:pt x="283" y="85"/>
                  </a:lnTo>
                  <a:lnTo>
                    <a:pt x="280" y="72"/>
                  </a:lnTo>
                  <a:lnTo>
                    <a:pt x="276" y="61"/>
                  </a:lnTo>
                  <a:lnTo>
                    <a:pt x="270" y="50"/>
                  </a:lnTo>
                  <a:lnTo>
                    <a:pt x="263" y="41"/>
                  </a:lnTo>
                  <a:lnTo>
                    <a:pt x="255" y="33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6" y="15"/>
                  </a:lnTo>
                  <a:lnTo>
                    <a:pt x="215" y="10"/>
                  </a:lnTo>
                  <a:lnTo>
                    <a:pt x="204" y="7"/>
                  </a:lnTo>
                  <a:lnTo>
                    <a:pt x="192" y="4"/>
                  </a:lnTo>
                  <a:lnTo>
                    <a:pt x="179" y="2"/>
                  </a:lnTo>
                  <a:lnTo>
                    <a:pt x="167" y="1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1" y="1"/>
                  </a:lnTo>
                  <a:lnTo>
                    <a:pt x="109" y="3"/>
                  </a:lnTo>
                  <a:lnTo>
                    <a:pt x="98" y="4"/>
                  </a:lnTo>
                  <a:lnTo>
                    <a:pt x="86" y="7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0"/>
                  </a:lnTo>
                  <a:lnTo>
                    <a:pt x="44" y="26"/>
                  </a:lnTo>
                  <a:lnTo>
                    <a:pt x="34" y="34"/>
                  </a:lnTo>
                  <a:lnTo>
                    <a:pt x="27" y="42"/>
                  </a:lnTo>
                  <a:lnTo>
                    <a:pt x="20" y="51"/>
                  </a:lnTo>
                  <a:lnTo>
                    <a:pt x="15" y="62"/>
                  </a:lnTo>
                  <a:lnTo>
                    <a:pt x="11" y="74"/>
                  </a:lnTo>
                  <a:lnTo>
                    <a:pt x="7" y="86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7" y="111"/>
                  </a:lnTo>
                  <a:lnTo>
                    <a:pt x="8" y="121"/>
                  </a:lnTo>
                  <a:lnTo>
                    <a:pt x="11" y="129"/>
                  </a:lnTo>
                  <a:lnTo>
                    <a:pt x="14" y="138"/>
                  </a:lnTo>
                  <a:lnTo>
                    <a:pt x="17" y="145"/>
                  </a:lnTo>
                  <a:lnTo>
                    <a:pt x="22" y="153"/>
                  </a:lnTo>
                  <a:lnTo>
                    <a:pt x="28" y="159"/>
                  </a:lnTo>
                  <a:lnTo>
                    <a:pt x="34" y="166"/>
                  </a:lnTo>
                  <a:lnTo>
                    <a:pt x="42" y="171"/>
                  </a:lnTo>
                  <a:lnTo>
                    <a:pt x="50" y="176"/>
                  </a:lnTo>
                  <a:lnTo>
                    <a:pt x="60" y="182"/>
                  </a:lnTo>
                  <a:lnTo>
                    <a:pt x="71" y="186"/>
                  </a:lnTo>
                  <a:lnTo>
                    <a:pt x="82" y="190"/>
                  </a:lnTo>
                  <a:lnTo>
                    <a:pt x="95" y="195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57" y="208"/>
                  </a:lnTo>
                  <a:lnTo>
                    <a:pt x="167" y="211"/>
                  </a:lnTo>
                  <a:lnTo>
                    <a:pt x="175" y="214"/>
                  </a:lnTo>
                  <a:lnTo>
                    <a:pt x="180" y="218"/>
                  </a:lnTo>
                  <a:lnTo>
                    <a:pt x="183" y="223"/>
                  </a:lnTo>
                  <a:lnTo>
                    <a:pt x="186" y="228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41"/>
                  </a:lnTo>
                  <a:lnTo>
                    <a:pt x="182" y="246"/>
                  </a:lnTo>
                  <a:lnTo>
                    <a:pt x="178" y="250"/>
                  </a:lnTo>
                  <a:lnTo>
                    <a:pt x="173" y="254"/>
                  </a:lnTo>
                  <a:lnTo>
                    <a:pt x="167" y="256"/>
                  </a:lnTo>
                  <a:lnTo>
                    <a:pt x="161" y="258"/>
                  </a:lnTo>
                  <a:lnTo>
                    <a:pt x="149" y="259"/>
                  </a:lnTo>
                  <a:lnTo>
                    <a:pt x="149" y="259"/>
                  </a:lnTo>
                  <a:lnTo>
                    <a:pt x="139" y="258"/>
                  </a:lnTo>
                  <a:lnTo>
                    <a:pt x="131" y="257"/>
                  </a:lnTo>
                  <a:lnTo>
                    <a:pt x="124" y="254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14" y="244"/>
                  </a:lnTo>
                  <a:lnTo>
                    <a:pt x="109" y="236"/>
                  </a:lnTo>
                  <a:lnTo>
                    <a:pt x="107" y="230"/>
                  </a:lnTo>
                  <a:lnTo>
                    <a:pt x="106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236"/>
                  </a:lnTo>
                  <a:lnTo>
                    <a:pt x="4" y="250"/>
                  </a:lnTo>
                  <a:lnTo>
                    <a:pt x="8" y="262"/>
                  </a:lnTo>
                  <a:lnTo>
                    <a:pt x="14" y="274"/>
                  </a:lnTo>
                  <a:lnTo>
                    <a:pt x="20" y="284"/>
                  </a:lnTo>
                  <a:lnTo>
                    <a:pt x="29" y="293"/>
                  </a:lnTo>
                  <a:lnTo>
                    <a:pt x="37" y="302"/>
                  </a:lnTo>
                  <a:lnTo>
                    <a:pt x="47" y="308"/>
                  </a:lnTo>
                  <a:lnTo>
                    <a:pt x="58" y="315"/>
                  </a:lnTo>
                  <a:lnTo>
                    <a:pt x="70" y="320"/>
                  </a:lnTo>
                  <a:lnTo>
                    <a:pt x="81" y="324"/>
                  </a:lnTo>
                  <a:lnTo>
                    <a:pt x="93" y="328"/>
                  </a:lnTo>
                  <a:lnTo>
                    <a:pt x="106" y="331"/>
                  </a:lnTo>
                  <a:lnTo>
                    <a:pt x="119" y="332"/>
                  </a:lnTo>
                  <a:lnTo>
                    <a:pt x="132" y="333"/>
                  </a:lnTo>
                  <a:lnTo>
                    <a:pt x="145" y="334"/>
                  </a:lnTo>
                  <a:lnTo>
                    <a:pt x="145" y="334"/>
                  </a:lnTo>
                  <a:lnTo>
                    <a:pt x="172" y="333"/>
                  </a:lnTo>
                  <a:lnTo>
                    <a:pt x="184" y="331"/>
                  </a:lnTo>
                  <a:lnTo>
                    <a:pt x="197" y="329"/>
                  </a:lnTo>
                  <a:lnTo>
                    <a:pt x="210" y="325"/>
                  </a:lnTo>
                  <a:lnTo>
                    <a:pt x="222" y="321"/>
                  </a:lnTo>
                  <a:lnTo>
                    <a:pt x="234" y="317"/>
                  </a:lnTo>
                  <a:lnTo>
                    <a:pt x="245" y="310"/>
                  </a:lnTo>
                  <a:lnTo>
                    <a:pt x="255" y="304"/>
                  </a:lnTo>
                  <a:lnTo>
                    <a:pt x="264" y="295"/>
                  </a:lnTo>
                  <a:lnTo>
                    <a:pt x="272" y="287"/>
                  </a:lnTo>
                  <a:lnTo>
                    <a:pt x="279" y="276"/>
                  </a:lnTo>
                  <a:lnTo>
                    <a:pt x="284" y="264"/>
                  </a:lnTo>
                  <a:lnTo>
                    <a:pt x="289" y="251"/>
                  </a:lnTo>
                  <a:lnTo>
                    <a:pt x="292" y="238"/>
                  </a:lnTo>
                  <a:lnTo>
                    <a:pt x="292" y="221"/>
                  </a:lnTo>
                  <a:lnTo>
                    <a:pt x="292" y="221"/>
                  </a:lnTo>
                  <a:lnTo>
                    <a:pt x="292" y="212"/>
                  </a:lnTo>
                  <a:lnTo>
                    <a:pt x="291" y="203"/>
                  </a:lnTo>
                  <a:lnTo>
                    <a:pt x="289" y="196"/>
                  </a:lnTo>
                  <a:lnTo>
                    <a:pt x="286" y="187"/>
                  </a:lnTo>
                  <a:lnTo>
                    <a:pt x="283" y="181"/>
                  </a:lnTo>
                  <a:lnTo>
                    <a:pt x="280" y="174"/>
                  </a:lnTo>
                  <a:lnTo>
                    <a:pt x="276" y="168"/>
                  </a:lnTo>
                  <a:lnTo>
                    <a:pt x="271" y="162"/>
                  </a:lnTo>
                  <a:lnTo>
                    <a:pt x="261" y="153"/>
                  </a:lnTo>
                  <a:lnTo>
                    <a:pt x="249" y="144"/>
                  </a:lnTo>
                  <a:lnTo>
                    <a:pt x="237" y="138"/>
                  </a:lnTo>
                  <a:lnTo>
                    <a:pt x="223" y="132"/>
                  </a:lnTo>
                  <a:lnTo>
                    <a:pt x="223" y="132"/>
                  </a:lnTo>
                  <a:lnTo>
                    <a:pt x="209" y="128"/>
                  </a:lnTo>
                  <a:lnTo>
                    <a:pt x="195" y="125"/>
                  </a:lnTo>
                  <a:lnTo>
                    <a:pt x="167" y="119"/>
                  </a:lnTo>
                  <a:lnTo>
                    <a:pt x="144" y="114"/>
                  </a:lnTo>
                  <a:lnTo>
                    <a:pt x="134" y="111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1" y="106"/>
                  </a:lnTo>
                  <a:lnTo>
                    <a:pt x="117" y="102"/>
                  </a:lnTo>
                  <a:lnTo>
                    <a:pt x="114" y="98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4" y="84"/>
                  </a:lnTo>
                  <a:lnTo>
                    <a:pt x="116" y="79"/>
                  </a:lnTo>
                  <a:lnTo>
                    <a:pt x="119" y="75"/>
                  </a:lnTo>
                  <a:lnTo>
                    <a:pt x="123" y="71"/>
                  </a:lnTo>
                  <a:lnTo>
                    <a:pt x="129" y="69"/>
                  </a:lnTo>
                  <a:lnTo>
                    <a:pt x="135" y="68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3" y="68"/>
                  </a:lnTo>
                  <a:lnTo>
                    <a:pt x="160" y="69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6" y="81"/>
                  </a:lnTo>
                  <a:lnTo>
                    <a:pt x="180" y="86"/>
                  </a:lnTo>
                  <a:lnTo>
                    <a:pt x="182" y="93"/>
                  </a:lnTo>
                  <a:lnTo>
                    <a:pt x="183" y="100"/>
                  </a:lnTo>
                  <a:lnTo>
                    <a:pt x="284" y="100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543" y="4086"/>
              <a:ext cx="55" cy="75"/>
            </a:xfrm>
            <a:custGeom>
              <a:avLst/>
              <a:gdLst/>
              <a:ahLst/>
              <a:cxnLst>
                <a:cxn ang="0">
                  <a:pos x="0" y="372"/>
                </a:cxn>
                <a:cxn ang="0">
                  <a:pos x="103" y="372"/>
                </a:cxn>
                <a:cxn ang="0">
                  <a:pos x="103" y="244"/>
                </a:cxn>
                <a:cxn ang="0">
                  <a:pos x="103" y="244"/>
                </a:cxn>
                <a:cxn ang="0">
                  <a:pos x="103" y="227"/>
                </a:cxn>
                <a:cxn ang="0">
                  <a:pos x="105" y="212"/>
                </a:cxn>
                <a:cxn ang="0">
                  <a:pos x="110" y="202"/>
                </a:cxn>
                <a:cxn ang="0">
                  <a:pos x="112" y="197"/>
                </a:cxn>
                <a:cxn ang="0">
                  <a:pos x="114" y="193"/>
                </a:cxn>
                <a:cxn ang="0">
                  <a:pos x="114" y="193"/>
                </a:cxn>
                <a:cxn ang="0">
                  <a:pos x="118" y="188"/>
                </a:cxn>
                <a:cxn ang="0">
                  <a:pos x="125" y="184"/>
                </a:cxn>
                <a:cxn ang="0">
                  <a:pos x="131" y="180"/>
                </a:cxn>
                <a:cxn ang="0">
                  <a:pos x="138" y="179"/>
                </a:cxn>
                <a:cxn ang="0">
                  <a:pos x="138" y="179"/>
                </a:cxn>
                <a:cxn ang="0">
                  <a:pos x="146" y="179"/>
                </a:cxn>
                <a:cxn ang="0">
                  <a:pos x="153" y="181"/>
                </a:cxn>
                <a:cxn ang="0">
                  <a:pos x="158" y="185"/>
                </a:cxn>
                <a:cxn ang="0">
                  <a:pos x="163" y="190"/>
                </a:cxn>
                <a:cxn ang="0">
                  <a:pos x="163" y="190"/>
                </a:cxn>
                <a:cxn ang="0">
                  <a:pos x="168" y="195"/>
                </a:cxn>
                <a:cxn ang="0">
                  <a:pos x="170" y="204"/>
                </a:cxn>
                <a:cxn ang="0">
                  <a:pos x="172" y="214"/>
                </a:cxn>
                <a:cxn ang="0">
                  <a:pos x="172" y="225"/>
                </a:cxn>
                <a:cxn ang="0">
                  <a:pos x="172" y="372"/>
                </a:cxn>
                <a:cxn ang="0">
                  <a:pos x="275" y="372"/>
                </a:cxn>
                <a:cxn ang="0">
                  <a:pos x="275" y="203"/>
                </a:cxn>
                <a:cxn ang="0">
                  <a:pos x="275" y="203"/>
                </a:cxn>
                <a:cxn ang="0">
                  <a:pos x="275" y="190"/>
                </a:cxn>
                <a:cxn ang="0">
                  <a:pos x="274" y="178"/>
                </a:cxn>
                <a:cxn ang="0">
                  <a:pos x="272" y="166"/>
                </a:cxn>
                <a:cxn ang="0">
                  <a:pos x="270" y="157"/>
                </a:cxn>
                <a:cxn ang="0">
                  <a:pos x="265" y="147"/>
                </a:cxn>
                <a:cxn ang="0">
                  <a:pos x="262" y="139"/>
                </a:cxn>
                <a:cxn ang="0">
                  <a:pos x="257" y="131"/>
                </a:cxn>
                <a:cxn ang="0">
                  <a:pos x="251" y="125"/>
                </a:cxn>
                <a:cxn ang="0">
                  <a:pos x="251" y="125"/>
                </a:cxn>
                <a:cxn ang="0">
                  <a:pos x="245" y="118"/>
                </a:cxn>
                <a:cxn ang="0">
                  <a:pos x="239" y="114"/>
                </a:cxn>
                <a:cxn ang="0">
                  <a:pos x="231" y="110"/>
                </a:cxn>
                <a:cxn ang="0">
                  <a:pos x="222" y="105"/>
                </a:cxn>
                <a:cxn ang="0">
                  <a:pos x="214" y="103"/>
                </a:cxn>
                <a:cxn ang="0">
                  <a:pos x="205" y="101"/>
                </a:cxn>
                <a:cxn ang="0">
                  <a:pos x="196" y="100"/>
                </a:cxn>
                <a:cxn ang="0">
                  <a:pos x="186" y="99"/>
                </a:cxn>
                <a:cxn ang="0">
                  <a:pos x="186" y="99"/>
                </a:cxn>
                <a:cxn ang="0">
                  <a:pos x="173" y="100"/>
                </a:cxn>
                <a:cxn ang="0">
                  <a:pos x="161" y="101"/>
                </a:cxn>
                <a:cxn ang="0">
                  <a:pos x="149" y="103"/>
                </a:cxn>
                <a:cxn ang="0">
                  <a:pos x="137" y="108"/>
                </a:cxn>
                <a:cxn ang="0">
                  <a:pos x="137" y="108"/>
                </a:cxn>
                <a:cxn ang="0">
                  <a:pos x="128" y="114"/>
                </a:cxn>
                <a:cxn ang="0">
                  <a:pos x="120" y="119"/>
                </a:cxn>
                <a:cxn ang="0">
                  <a:pos x="112" y="127"/>
                </a:cxn>
                <a:cxn ang="0">
                  <a:pos x="103" y="135"/>
                </a:cxn>
                <a:cxn ang="0">
                  <a:pos x="103" y="0"/>
                </a:cxn>
                <a:cxn ang="0">
                  <a:pos x="0" y="0"/>
                </a:cxn>
                <a:cxn ang="0">
                  <a:pos x="0" y="372"/>
                </a:cxn>
              </a:cxnLst>
              <a:rect l="0" t="0" r="r" b="b"/>
              <a:pathLst>
                <a:path w="275" h="372">
                  <a:moveTo>
                    <a:pt x="0" y="372"/>
                  </a:moveTo>
                  <a:lnTo>
                    <a:pt x="103" y="372"/>
                  </a:lnTo>
                  <a:lnTo>
                    <a:pt x="103" y="244"/>
                  </a:lnTo>
                  <a:lnTo>
                    <a:pt x="103" y="244"/>
                  </a:lnTo>
                  <a:lnTo>
                    <a:pt x="103" y="227"/>
                  </a:lnTo>
                  <a:lnTo>
                    <a:pt x="105" y="212"/>
                  </a:lnTo>
                  <a:lnTo>
                    <a:pt x="110" y="202"/>
                  </a:lnTo>
                  <a:lnTo>
                    <a:pt x="112" y="197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8" y="188"/>
                  </a:lnTo>
                  <a:lnTo>
                    <a:pt x="125" y="184"/>
                  </a:lnTo>
                  <a:lnTo>
                    <a:pt x="131" y="180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46" y="179"/>
                  </a:lnTo>
                  <a:lnTo>
                    <a:pt x="153" y="181"/>
                  </a:lnTo>
                  <a:lnTo>
                    <a:pt x="158" y="185"/>
                  </a:lnTo>
                  <a:lnTo>
                    <a:pt x="163" y="190"/>
                  </a:lnTo>
                  <a:lnTo>
                    <a:pt x="163" y="190"/>
                  </a:lnTo>
                  <a:lnTo>
                    <a:pt x="168" y="195"/>
                  </a:lnTo>
                  <a:lnTo>
                    <a:pt x="170" y="204"/>
                  </a:lnTo>
                  <a:lnTo>
                    <a:pt x="172" y="214"/>
                  </a:lnTo>
                  <a:lnTo>
                    <a:pt x="172" y="225"/>
                  </a:lnTo>
                  <a:lnTo>
                    <a:pt x="172" y="372"/>
                  </a:lnTo>
                  <a:lnTo>
                    <a:pt x="275" y="372"/>
                  </a:lnTo>
                  <a:lnTo>
                    <a:pt x="275" y="203"/>
                  </a:lnTo>
                  <a:lnTo>
                    <a:pt x="275" y="203"/>
                  </a:lnTo>
                  <a:lnTo>
                    <a:pt x="275" y="190"/>
                  </a:lnTo>
                  <a:lnTo>
                    <a:pt x="274" y="178"/>
                  </a:lnTo>
                  <a:lnTo>
                    <a:pt x="272" y="166"/>
                  </a:lnTo>
                  <a:lnTo>
                    <a:pt x="270" y="157"/>
                  </a:lnTo>
                  <a:lnTo>
                    <a:pt x="265" y="147"/>
                  </a:lnTo>
                  <a:lnTo>
                    <a:pt x="262" y="139"/>
                  </a:lnTo>
                  <a:lnTo>
                    <a:pt x="257" y="131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45" y="118"/>
                  </a:lnTo>
                  <a:lnTo>
                    <a:pt x="239" y="114"/>
                  </a:lnTo>
                  <a:lnTo>
                    <a:pt x="231" y="110"/>
                  </a:lnTo>
                  <a:lnTo>
                    <a:pt x="222" y="105"/>
                  </a:lnTo>
                  <a:lnTo>
                    <a:pt x="214" y="103"/>
                  </a:lnTo>
                  <a:lnTo>
                    <a:pt x="205" y="101"/>
                  </a:lnTo>
                  <a:lnTo>
                    <a:pt x="196" y="100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73" y="100"/>
                  </a:lnTo>
                  <a:lnTo>
                    <a:pt x="161" y="101"/>
                  </a:lnTo>
                  <a:lnTo>
                    <a:pt x="149" y="103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28" y="114"/>
                  </a:lnTo>
                  <a:lnTo>
                    <a:pt x="120" y="119"/>
                  </a:lnTo>
                  <a:lnTo>
                    <a:pt x="112" y="127"/>
                  </a:lnTo>
                  <a:lnTo>
                    <a:pt x="103" y="135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08" y="4091"/>
              <a:ext cx="28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1"/>
                </a:cxn>
                <a:cxn ang="0">
                  <a:pos x="0" y="156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270"/>
                </a:cxn>
                <a:cxn ang="0">
                  <a:pos x="2" y="288"/>
                </a:cxn>
                <a:cxn ang="0">
                  <a:pos x="5" y="303"/>
                </a:cxn>
                <a:cxn ang="0">
                  <a:pos x="10" y="316"/>
                </a:cxn>
                <a:cxn ang="0">
                  <a:pos x="10" y="316"/>
                </a:cxn>
                <a:cxn ang="0">
                  <a:pos x="15" y="326"/>
                </a:cxn>
                <a:cxn ang="0">
                  <a:pos x="20" y="333"/>
                </a:cxn>
                <a:cxn ang="0">
                  <a:pos x="28" y="339"/>
                </a:cxn>
                <a:cxn ang="0">
                  <a:pos x="36" y="344"/>
                </a:cxn>
                <a:cxn ang="0">
                  <a:pos x="36" y="344"/>
                </a:cxn>
                <a:cxn ang="0">
                  <a:pos x="45" y="348"/>
                </a:cxn>
                <a:cxn ang="0">
                  <a:pos x="57" y="351"/>
                </a:cxn>
                <a:cxn ang="0">
                  <a:pos x="71" y="354"/>
                </a:cxn>
                <a:cxn ang="0">
                  <a:pos x="88" y="354"/>
                </a:cxn>
                <a:cxn ang="0">
                  <a:pos x="88" y="354"/>
                </a:cxn>
                <a:cxn ang="0">
                  <a:pos x="100" y="354"/>
                </a:cxn>
                <a:cxn ang="0">
                  <a:pos x="114" y="351"/>
                </a:cxn>
                <a:cxn ang="0">
                  <a:pos x="129" y="349"/>
                </a:cxn>
                <a:cxn ang="0">
                  <a:pos x="143" y="345"/>
                </a:cxn>
                <a:cxn ang="0">
                  <a:pos x="143" y="279"/>
                </a:cxn>
                <a:cxn ang="0">
                  <a:pos x="143" y="279"/>
                </a:cxn>
                <a:cxn ang="0">
                  <a:pos x="139" y="280"/>
                </a:cxn>
                <a:cxn ang="0">
                  <a:pos x="131" y="281"/>
                </a:cxn>
                <a:cxn ang="0">
                  <a:pos x="116" y="282"/>
                </a:cxn>
                <a:cxn ang="0">
                  <a:pos x="116" y="282"/>
                </a:cxn>
                <a:cxn ang="0">
                  <a:pos x="111" y="281"/>
                </a:cxn>
                <a:cxn ang="0">
                  <a:pos x="106" y="277"/>
                </a:cxn>
                <a:cxn ang="0">
                  <a:pos x="104" y="275"/>
                </a:cxn>
                <a:cxn ang="0">
                  <a:pos x="102" y="273"/>
                </a:cxn>
                <a:cxn ang="0">
                  <a:pos x="102" y="273"/>
                </a:cxn>
                <a:cxn ang="0">
                  <a:pos x="101" y="270"/>
                </a:cxn>
                <a:cxn ang="0">
                  <a:pos x="100" y="265"/>
                </a:cxn>
                <a:cxn ang="0">
                  <a:pos x="99" y="251"/>
                </a:cxn>
                <a:cxn ang="0">
                  <a:pos x="99" y="156"/>
                </a:cxn>
                <a:cxn ang="0">
                  <a:pos x="143" y="156"/>
                </a:cxn>
                <a:cxn ang="0">
                  <a:pos x="143" y="81"/>
                </a:cxn>
                <a:cxn ang="0">
                  <a:pos x="99" y="81"/>
                </a:cxn>
                <a:cxn ang="0">
                  <a:pos x="99" y="0"/>
                </a:cxn>
                <a:cxn ang="0">
                  <a:pos x="0" y="0"/>
                </a:cxn>
              </a:cxnLst>
              <a:rect l="0" t="0" r="r" b="b"/>
              <a:pathLst>
                <a:path w="143" h="354">
                  <a:moveTo>
                    <a:pt x="0" y="0"/>
                  </a:moveTo>
                  <a:lnTo>
                    <a:pt x="0" y="81"/>
                  </a:lnTo>
                  <a:lnTo>
                    <a:pt x="0" y="15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0"/>
                  </a:lnTo>
                  <a:lnTo>
                    <a:pt x="2" y="288"/>
                  </a:lnTo>
                  <a:lnTo>
                    <a:pt x="5" y="303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15" y="326"/>
                  </a:lnTo>
                  <a:lnTo>
                    <a:pt x="20" y="333"/>
                  </a:lnTo>
                  <a:lnTo>
                    <a:pt x="28" y="339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45" y="348"/>
                  </a:lnTo>
                  <a:lnTo>
                    <a:pt x="57" y="351"/>
                  </a:lnTo>
                  <a:lnTo>
                    <a:pt x="71" y="354"/>
                  </a:lnTo>
                  <a:lnTo>
                    <a:pt x="88" y="354"/>
                  </a:lnTo>
                  <a:lnTo>
                    <a:pt x="88" y="354"/>
                  </a:lnTo>
                  <a:lnTo>
                    <a:pt x="100" y="354"/>
                  </a:lnTo>
                  <a:lnTo>
                    <a:pt x="114" y="351"/>
                  </a:lnTo>
                  <a:lnTo>
                    <a:pt x="129" y="349"/>
                  </a:lnTo>
                  <a:lnTo>
                    <a:pt x="143" y="345"/>
                  </a:lnTo>
                  <a:lnTo>
                    <a:pt x="143" y="279"/>
                  </a:lnTo>
                  <a:lnTo>
                    <a:pt x="143" y="279"/>
                  </a:lnTo>
                  <a:lnTo>
                    <a:pt x="139" y="280"/>
                  </a:lnTo>
                  <a:lnTo>
                    <a:pt x="131" y="281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1" y="281"/>
                  </a:lnTo>
                  <a:lnTo>
                    <a:pt x="106" y="277"/>
                  </a:lnTo>
                  <a:lnTo>
                    <a:pt x="104" y="275"/>
                  </a:lnTo>
                  <a:lnTo>
                    <a:pt x="102" y="273"/>
                  </a:lnTo>
                  <a:lnTo>
                    <a:pt x="102" y="273"/>
                  </a:lnTo>
                  <a:lnTo>
                    <a:pt x="101" y="270"/>
                  </a:lnTo>
                  <a:lnTo>
                    <a:pt x="100" y="265"/>
                  </a:lnTo>
                  <a:lnTo>
                    <a:pt x="99" y="251"/>
                  </a:lnTo>
                  <a:lnTo>
                    <a:pt x="99" y="156"/>
                  </a:lnTo>
                  <a:lnTo>
                    <a:pt x="143" y="156"/>
                  </a:lnTo>
                  <a:lnTo>
                    <a:pt x="143" y="81"/>
                  </a:lnTo>
                  <a:lnTo>
                    <a:pt x="99" y="81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5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 userDrawn="1"/>
          </p:nvSpPr>
          <p:spPr bwMode="auto">
            <a:xfrm>
              <a:off x="481" y="4091"/>
              <a:ext cx="20" cy="1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2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Calibri" pitchFamily="34" charset="0"/>
        </a:defRPr>
      </a:lvl5pPr>
      <a:lvl6pPr marL="4572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6pPr>
      <a:lvl7pPr marL="9144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7pPr>
      <a:lvl8pPr marL="13716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8pPr>
      <a:lvl9pPr marL="1828800"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–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-14288"/>
            <a:ext cx="5010150" cy="6872288"/>
            <a:chOff x="0" y="-13648"/>
            <a:chExt cx="5009566" cy="687165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639"/>
              <a:ext cx="5009566" cy="182863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0" y="-13648"/>
              <a:ext cx="1433346" cy="520653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0" y="4243633"/>
              <a:ext cx="515878" cy="187308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0" y="5399225"/>
              <a:ext cx="933341" cy="341280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25402" y="6556405"/>
              <a:ext cx="825404" cy="30159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1287360" y="4107137"/>
              <a:ext cx="4038225" cy="146350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-135720" y="6558788"/>
              <a:ext cx="434935" cy="163494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-205575" y="483994"/>
              <a:ext cx="1525446" cy="55873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1224600" y="350655"/>
              <a:ext cx="1114323" cy="404765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2664299" y="218903"/>
              <a:ext cx="684149" cy="247621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4095269" y="89531"/>
              <a:ext cx="268263" cy="90477"/>
            </a:xfrm>
            <a:prstGeom prst="line">
              <a:avLst/>
            </a:prstGeom>
            <a:ln>
              <a:solidFill>
                <a:srgbClr val="DCDD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2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89075"/>
            <a:ext cx="8229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038" y="6324600"/>
            <a:ext cx="938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rtl="0">
              <a:defRPr/>
            </a:pPr>
            <a:fld id="{BF3C5DE4-EF5B-42A5-AF76-32F3504E0154}" type="datetimeFigureOut">
              <a:rPr lang="en-US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4/2/2012</a:t>
            </a:fld>
            <a:endParaRPr lang="en-US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188" y="6324600"/>
            <a:ext cx="455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rtl="0">
              <a:defRPr/>
            </a:pPr>
            <a:fld id="{D2614993-EB74-403D-B036-36C87ACCC4EF}" type="slidenum">
              <a:rPr lang="en-US" kern="1200">
                <a:solidFill>
                  <a:srgbClr val="003399"/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solidFill>
                <a:srgbClr val="003399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353175"/>
            <a:ext cx="9144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643688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395369" y="6501606"/>
            <a:ext cx="2921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227219" y="6603206"/>
            <a:ext cx="508000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66725" y="6396038"/>
            <a:ext cx="482600" cy="212725"/>
            <a:chOff x="294" y="4029"/>
            <a:chExt cx="304" cy="13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4" y="4029"/>
              <a:ext cx="3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Freeform 5"/>
            <p:cNvSpPr>
              <a:spLocks noEditPoints="1"/>
            </p:cNvSpPr>
            <p:nvPr userDrawn="1"/>
          </p:nvSpPr>
          <p:spPr bwMode="auto">
            <a:xfrm>
              <a:off x="294" y="4029"/>
              <a:ext cx="207" cy="66"/>
            </a:xfrm>
            <a:custGeom>
              <a:avLst/>
              <a:gdLst/>
              <a:ahLst/>
              <a:cxnLst>
                <a:cxn ang="0">
                  <a:pos x="757" y="120"/>
                </a:cxn>
                <a:cxn ang="0">
                  <a:pos x="934" y="120"/>
                </a:cxn>
                <a:cxn ang="0">
                  <a:pos x="890" y="8"/>
                </a:cxn>
                <a:cxn ang="0">
                  <a:pos x="656" y="8"/>
                </a:cxn>
                <a:cxn ang="0">
                  <a:pos x="459" y="88"/>
                </a:cxn>
                <a:cxn ang="0">
                  <a:pos x="501" y="98"/>
                </a:cxn>
                <a:cxn ang="0">
                  <a:pos x="524" y="118"/>
                </a:cxn>
                <a:cxn ang="0">
                  <a:pos x="536" y="154"/>
                </a:cxn>
                <a:cxn ang="0">
                  <a:pos x="534" y="188"/>
                </a:cxn>
                <a:cxn ang="0">
                  <a:pos x="521" y="220"/>
                </a:cxn>
                <a:cxn ang="0">
                  <a:pos x="496" y="237"/>
                </a:cxn>
                <a:cxn ang="0">
                  <a:pos x="428" y="242"/>
                </a:cxn>
                <a:cxn ang="0">
                  <a:pos x="472" y="323"/>
                </a:cxn>
                <a:cxn ang="0">
                  <a:pos x="544" y="312"/>
                </a:cxn>
                <a:cxn ang="0">
                  <a:pos x="595" y="280"/>
                </a:cxn>
                <a:cxn ang="0">
                  <a:pos x="624" y="230"/>
                </a:cxn>
                <a:cxn ang="0">
                  <a:pos x="633" y="165"/>
                </a:cxn>
                <a:cxn ang="0">
                  <a:pos x="629" y="120"/>
                </a:cxn>
                <a:cxn ang="0">
                  <a:pos x="610" y="68"/>
                </a:cxn>
                <a:cxn ang="0">
                  <a:pos x="571" y="28"/>
                </a:cxn>
                <a:cxn ang="0">
                  <a:pos x="510" y="9"/>
                </a:cxn>
                <a:cxn ang="0">
                  <a:pos x="304" y="124"/>
                </a:cxn>
                <a:cxn ang="0">
                  <a:pos x="295" y="84"/>
                </a:cxn>
                <a:cxn ang="0">
                  <a:pos x="271" y="41"/>
                </a:cxn>
                <a:cxn ang="0">
                  <a:pos x="231" y="13"/>
                </a:cxn>
                <a:cxn ang="0">
                  <a:pos x="176" y="0"/>
                </a:cxn>
                <a:cxn ang="0">
                  <a:pos x="126" y="3"/>
                </a:cxn>
                <a:cxn ang="0">
                  <a:pos x="68" y="26"/>
                </a:cxn>
                <a:cxn ang="0">
                  <a:pos x="26" y="69"/>
                </a:cxn>
                <a:cxn ang="0">
                  <a:pos x="3" y="130"/>
                </a:cxn>
                <a:cxn ang="0">
                  <a:pos x="1" y="182"/>
                </a:cxn>
                <a:cxn ang="0">
                  <a:pos x="17" y="244"/>
                </a:cxn>
                <a:cxn ang="0">
                  <a:pos x="53" y="294"/>
                </a:cxn>
                <a:cxn ang="0">
                  <a:pos x="107" y="323"/>
                </a:cxn>
                <a:cxn ang="0">
                  <a:pos x="161" y="330"/>
                </a:cxn>
                <a:cxn ang="0">
                  <a:pos x="222" y="318"/>
                </a:cxn>
                <a:cxn ang="0">
                  <a:pos x="267" y="288"/>
                </a:cxn>
                <a:cxn ang="0">
                  <a:pos x="295" y="247"/>
                </a:cxn>
                <a:cxn ang="0">
                  <a:pos x="305" y="199"/>
                </a:cxn>
                <a:cxn ang="0">
                  <a:pos x="204" y="220"/>
                </a:cxn>
                <a:cxn ang="0">
                  <a:pos x="179" y="248"/>
                </a:cxn>
                <a:cxn ang="0">
                  <a:pos x="150" y="251"/>
                </a:cxn>
                <a:cxn ang="0">
                  <a:pos x="123" y="240"/>
                </a:cxn>
                <a:cxn ang="0">
                  <a:pos x="107" y="218"/>
                </a:cxn>
                <a:cxn ang="0">
                  <a:pos x="98" y="165"/>
                </a:cxn>
                <a:cxn ang="0">
                  <a:pos x="105" y="119"/>
                </a:cxn>
                <a:cxn ang="0">
                  <a:pos x="119" y="94"/>
                </a:cxn>
                <a:cxn ang="0">
                  <a:pos x="143" y="80"/>
                </a:cxn>
                <a:cxn ang="0">
                  <a:pos x="165" y="79"/>
                </a:cxn>
                <a:cxn ang="0">
                  <a:pos x="188" y="87"/>
                </a:cxn>
                <a:cxn ang="0">
                  <a:pos x="206" y="113"/>
                </a:cxn>
              </a:cxnLst>
              <a:rect l="0" t="0" r="r" b="b"/>
              <a:pathLst>
                <a:path w="1034" h="330">
                  <a:moveTo>
                    <a:pt x="656" y="323"/>
                  </a:moveTo>
                  <a:lnTo>
                    <a:pt x="755" y="323"/>
                  </a:lnTo>
                  <a:lnTo>
                    <a:pt x="755" y="120"/>
                  </a:lnTo>
                  <a:lnTo>
                    <a:pt x="757" y="120"/>
                  </a:lnTo>
                  <a:lnTo>
                    <a:pt x="800" y="323"/>
                  </a:lnTo>
                  <a:lnTo>
                    <a:pt x="886" y="323"/>
                  </a:lnTo>
                  <a:lnTo>
                    <a:pt x="932" y="120"/>
                  </a:lnTo>
                  <a:lnTo>
                    <a:pt x="934" y="120"/>
                  </a:lnTo>
                  <a:lnTo>
                    <a:pt x="934" y="283"/>
                  </a:lnTo>
                  <a:lnTo>
                    <a:pt x="1034" y="283"/>
                  </a:lnTo>
                  <a:lnTo>
                    <a:pt x="1034" y="8"/>
                  </a:lnTo>
                  <a:lnTo>
                    <a:pt x="890" y="8"/>
                  </a:lnTo>
                  <a:lnTo>
                    <a:pt x="845" y="193"/>
                  </a:lnTo>
                  <a:lnTo>
                    <a:pt x="844" y="193"/>
                  </a:lnTo>
                  <a:lnTo>
                    <a:pt x="799" y="8"/>
                  </a:lnTo>
                  <a:lnTo>
                    <a:pt x="656" y="8"/>
                  </a:lnTo>
                  <a:lnTo>
                    <a:pt x="656" y="323"/>
                  </a:lnTo>
                  <a:close/>
                  <a:moveTo>
                    <a:pt x="428" y="88"/>
                  </a:moveTo>
                  <a:lnTo>
                    <a:pt x="459" y="88"/>
                  </a:lnTo>
                  <a:lnTo>
                    <a:pt x="459" y="88"/>
                  </a:lnTo>
                  <a:lnTo>
                    <a:pt x="472" y="89"/>
                  </a:lnTo>
                  <a:lnTo>
                    <a:pt x="483" y="90"/>
                  </a:lnTo>
                  <a:lnTo>
                    <a:pt x="493" y="93"/>
                  </a:lnTo>
                  <a:lnTo>
                    <a:pt x="501" y="98"/>
                  </a:lnTo>
                  <a:lnTo>
                    <a:pt x="509" y="102"/>
                  </a:lnTo>
                  <a:lnTo>
                    <a:pt x="515" y="107"/>
                  </a:lnTo>
                  <a:lnTo>
                    <a:pt x="520" y="113"/>
                  </a:lnTo>
                  <a:lnTo>
                    <a:pt x="524" y="118"/>
                  </a:lnTo>
                  <a:lnTo>
                    <a:pt x="528" y="124"/>
                  </a:lnTo>
                  <a:lnTo>
                    <a:pt x="530" y="131"/>
                  </a:lnTo>
                  <a:lnTo>
                    <a:pt x="535" y="144"/>
                  </a:lnTo>
                  <a:lnTo>
                    <a:pt x="536" y="154"/>
                  </a:lnTo>
                  <a:lnTo>
                    <a:pt x="537" y="163"/>
                  </a:lnTo>
                  <a:lnTo>
                    <a:pt x="537" y="163"/>
                  </a:lnTo>
                  <a:lnTo>
                    <a:pt x="536" y="175"/>
                  </a:lnTo>
                  <a:lnTo>
                    <a:pt x="534" y="188"/>
                  </a:lnTo>
                  <a:lnTo>
                    <a:pt x="530" y="202"/>
                  </a:lnTo>
                  <a:lnTo>
                    <a:pt x="527" y="208"/>
                  </a:lnTo>
                  <a:lnTo>
                    <a:pt x="524" y="213"/>
                  </a:lnTo>
                  <a:lnTo>
                    <a:pt x="521" y="220"/>
                  </a:lnTo>
                  <a:lnTo>
                    <a:pt x="515" y="225"/>
                  </a:lnTo>
                  <a:lnTo>
                    <a:pt x="510" y="229"/>
                  </a:lnTo>
                  <a:lnTo>
                    <a:pt x="503" y="234"/>
                  </a:lnTo>
                  <a:lnTo>
                    <a:pt x="496" y="237"/>
                  </a:lnTo>
                  <a:lnTo>
                    <a:pt x="487" y="240"/>
                  </a:lnTo>
                  <a:lnTo>
                    <a:pt x="478" y="241"/>
                  </a:lnTo>
                  <a:lnTo>
                    <a:pt x="467" y="242"/>
                  </a:lnTo>
                  <a:lnTo>
                    <a:pt x="428" y="242"/>
                  </a:lnTo>
                  <a:lnTo>
                    <a:pt x="428" y="88"/>
                  </a:lnTo>
                  <a:close/>
                  <a:moveTo>
                    <a:pt x="331" y="323"/>
                  </a:moveTo>
                  <a:lnTo>
                    <a:pt x="472" y="323"/>
                  </a:lnTo>
                  <a:lnTo>
                    <a:pt x="472" y="323"/>
                  </a:lnTo>
                  <a:lnTo>
                    <a:pt x="492" y="323"/>
                  </a:lnTo>
                  <a:lnTo>
                    <a:pt x="511" y="321"/>
                  </a:lnTo>
                  <a:lnTo>
                    <a:pt x="528" y="316"/>
                  </a:lnTo>
                  <a:lnTo>
                    <a:pt x="544" y="312"/>
                  </a:lnTo>
                  <a:lnTo>
                    <a:pt x="558" y="306"/>
                  </a:lnTo>
                  <a:lnTo>
                    <a:pt x="572" y="298"/>
                  </a:lnTo>
                  <a:lnTo>
                    <a:pt x="584" y="289"/>
                  </a:lnTo>
                  <a:lnTo>
                    <a:pt x="595" y="280"/>
                  </a:lnTo>
                  <a:lnTo>
                    <a:pt x="603" y="269"/>
                  </a:lnTo>
                  <a:lnTo>
                    <a:pt x="612" y="257"/>
                  </a:lnTo>
                  <a:lnTo>
                    <a:pt x="618" y="244"/>
                  </a:lnTo>
                  <a:lnTo>
                    <a:pt x="624" y="230"/>
                  </a:lnTo>
                  <a:lnTo>
                    <a:pt x="628" y="215"/>
                  </a:lnTo>
                  <a:lnTo>
                    <a:pt x="631" y="199"/>
                  </a:lnTo>
                  <a:lnTo>
                    <a:pt x="633" y="182"/>
                  </a:lnTo>
                  <a:lnTo>
                    <a:pt x="633" y="165"/>
                  </a:lnTo>
                  <a:lnTo>
                    <a:pt x="633" y="165"/>
                  </a:lnTo>
                  <a:lnTo>
                    <a:pt x="633" y="150"/>
                  </a:lnTo>
                  <a:lnTo>
                    <a:pt x="632" y="135"/>
                  </a:lnTo>
                  <a:lnTo>
                    <a:pt x="629" y="120"/>
                  </a:lnTo>
                  <a:lnTo>
                    <a:pt x="626" y="106"/>
                  </a:lnTo>
                  <a:lnTo>
                    <a:pt x="622" y="93"/>
                  </a:lnTo>
                  <a:lnTo>
                    <a:pt x="616" y="79"/>
                  </a:lnTo>
                  <a:lnTo>
                    <a:pt x="610" y="68"/>
                  </a:lnTo>
                  <a:lnTo>
                    <a:pt x="602" y="56"/>
                  </a:lnTo>
                  <a:lnTo>
                    <a:pt x="593" y="45"/>
                  </a:lnTo>
                  <a:lnTo>
                    <a:pt x="583" y="36"/>
                  </a:lnTo>
                  <a:lnTo>
                    <a:pt x="571" y="28"/>
                  </a:lnTo>
                  <a:lnTo>
                    <a:pt x="558" y="20"/>
                  </a:lnTo>
                  <a:lnTo>
                    <a:pt x="543" y="15"/>
                  </a:lnTo>
                  <a:lnTo>
                    <a:pt x="527" y="11"/>
                  </a:lnTo>
                  <a:lnTo>
                    <a:pt x="510" y="9"/>
                  </a:lnTo>
                  <a:lnTo>
                    <a:pt x="491" y="8"/>
                  </a:lnTo>
                  <a:lnTo>
                    <a:pt x="331" y="8"/>
                  </a:lnTo>
                  <a:lnTo>
                    <a:pt x="331" y="323"/>
                  </a:lnTo>
                  <a:close/>
                  <a:moveTo>
                    <a:pt x="304" y="124"/>
                  </a:moveTo>
                  <a:lnTo>
                    <a:pt x="304" y="124"/>
                  </a:lnTo>
                  <a:lnTo>
                    <a:pt x="302" y="110"/>
                  </a:lnTo>
                  <a:lnTo>
                    <a:pt x="298" y="96"/>
                  </a:lnTo>
                  <a:lnTo>
                    <a:pt x="295" y="84"/>
                  </a:lnTo>
                  <a:lnTo>
                    <a:pt x="290" y="72"/>
                  </a:lnTo>
                  <a:lnTo>
                    <a:pt x="284" y="61"/>
                  </a:lnTo>
                  <a:lnTo>
                    <a:pt x="278" y="50"/>
                  </a:lnTo>
                  <a:lnTo>
                    <a:pt x="271" y="41"/>
                  </a:lnTo>
                  <a:lnTo>
                    <a:pt x="262" y="33"/>
                  </a:lnTo>
                  <a:lnTo>
                    <a:pt x="252" y="26"/>
                  </a:lnTo>
                  <a:lnTo>
                    <a:pt x="242" y="18"/>
                  </a:lnTo>
                  <a:lnTo>
                    <a:pt x="231" y="13"/>
                  </a:lnTo>
                  <a:lnTo>
                    <a:pt x="219" y="9"/>
                  </a:lnTo>
                  <a:lnTo>
                    <a:pt x="205" y="4"/>
                  </a:lnTo>
                  <a:lnTo>
                    <a:pt x="191" y="2"/>
                  </a:lnTo>
                  <a:lnTo>
                    <a:pt x="176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43" y="0"/>
                  </a:lnTo>
                  <a:lnTo>
                    <a:pt x="126" y="3"/>
                  </a:lnTo>
                  <a:lnTo>
                    <a:pt x="109" y="6"/>
                  </a:lnTo>
                  <a:lnTo>
                    <a:pt x="94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5" y="35"/>
                  </a:lnTo>
                  <a:lnTo>
                    <a:pt x="44" y="45"/>
                  </a:lnTo>
                  <a:lnTo>
                    <a:pt x="34" y="57"/>
                  </a:lnTo>
                  <a:lnTo>
                    <a:pt x="26" y="69"/>
                  </a:lnTo>
                  <a:lnTo>
                    <a:pt x="18" y="83"/>
                  </a:lnTo>
                  <a:lnTo>
                    <a:pt x="12" y="98"/>
                  </a:lnTo>
                  <a:lnTo>
                    <a:pt x="6" y="113"/>
                  </a:lnTo>
                  <a:lnTo>
                    <a:pt x="3" y="130"/>
                  </a:lnTo>
                  <a:lnTo>
                    <a:pt x="1" y="14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82"/>
                  </a:lnTo>
                  <a:lnTo>
                    <a:pt x="3" y="199"/>
                  </a:lnTo>
                  <a:lnTo>
                    <a:pt x="6" y="215"/>
                  </a:lnTo>
                  <a:lnTo>
                    <a:pt x="11" y="230"/>
                  </a:lnTo>
                  <a:lnTo>
                    <a:pt x="17" y="244"/>
                  </a:lnTo>
                  <a:lnTo>
                    <a:pt x="24" y="258"/>
                  </a:lnTo>
                  <a:lnTo>
                    <a:pt x="32" y="271"/>
                  </a:lnTo>
                  <a:lnTo>
                    <a:pt x="42" y="283"/>
                  </a:lnTo>
                  <a:lnTo>
                    <a:pt x="53" y="294"/>
                  </a:lnTo>
                  <a:lnTo>
                    <a:pt x="65" y="302"/>
                  </a:lnTo>
                  <a:lnTo>
                    <a:pt x="78" y="311"/>
                  </a:lnTo>
                  <a:lnTo>
                    <a:pt x="92" y="317"/>
                  </a:lnTo>
                  <a:lnTo>
                    <a:pt x="107" y="323"/>
                  </a:lnTo>
                  <a:lnTo>
                    <a:pt x="125" y="327"/>
                  </a:lnTo>
                  <a:lnTo>
                    <a:pt x="142" y="329"/>
                  </a:lnTo>
                  <a:lnTo>
                    <a:pt x="161" y="330"/>
                  </a:lnTo>
                  <a:lnTo>
                    <a:pt x="161" y="330"/>
                  </a:lnTo>
                  <a:lnTo>
                    <a:pt x="177" y="330"/>
                  </a:lnTo>
                  <a:lnTo>
                    <a:pt x="193" y="327"/>
                  </a:lnTo>
                  <a:lnTo>
                    <a:pt x="208" y="324"/>
                  </a:lnTo>
                  <a:lnTo>
                    <a:pt x="222" y="318"/>
                  </a:lnTo>
                  <a:lnTo>
                    <a:pt x="235" y="313"/>
                  </a:lnTo>
                  <a:lnTo>
                    <a:pt x="247" y="306"/>
                  </a:lnTo>
                  <a:lnTo>
                    <a:pt x="258" y="298"/>
                  </a:lnTo>
                  <a:lnTo>
                    <a:pt x="267" y="288"/>
                  </a:lnTo>
                  <a:lnTo>
                    <a:pt x="276" y="279"/>
                  </a:lnTo>
                  <a:lnTo>
                    <a:pt x="283" y="269"/>
                  </a:lnTo>
                  <a:lnTo>
                    <a:pt x="290" y="257"/>
                  </a:lnTo>
                  <a:lnTo>
                    <a:pt x="295" y="247"/>
                  </a:lnTo>
                  <a:lnTo>
                    <a:pt x="299" y="235"/>
                  </a:lnTo>
                  <a:lnTo>
                    <a:pt x="303" y="223"/>
                  </a:lnTo>
                  <a:lnTo>
                    <a:pt x="305" y="211"/>
                  </a:lnTo>
                  <a:lnTo>
                    <a:pt x="305" y="199"/>
                  </a:lnTo>
                  <a:lnTo>
                    <a:pt x="209" y="199"/>
                  </a:lnTo>
                  <a:lnTo>
                    <a:pt x="209" y="199"/>
                  </a:lnTo>
                  <a:lnTo>
                    <a:pt x="207" y="210"/>
                  </a:lnTo>
                  <a:lnTo>
                    <a:pt x="204" y="220"/>
                  </a:lnTo>
                  <a:lnTo>
                    <a:pt x="200" y="228"/>
                  </a:lnTo>
                  <a:lnTo>
                    <a:pt x="194" y="237"/>
                  </a:lnTo>
                  <a:lnTo>
                    <a:pt x="187" y="243"/>
                  </a:lnTo>
                  <a:lnTo>
                    <a:pt x="179" y="248"/>
                  </a:lnTo>
                  <a:lnTo>
                    <a:pt x="170" y="251"/>
                  </a:lnTo>
                  <a:lnTo>
                    <a:pt x="158" y="252"/>
                  </a:lnTo>
                  <a:lnTo>
                    <a:pt x="158" y="252"/>
                  </a:lnTo>
                  <a:lnTo>
                    <a:pt x="150" y="251"/>
                  </a:lnTo>
                  <a:lnTo>
                    <a:pt x="143" y="250"/>
                  </a:lnTo>
                  <a:lnTo>
                    <a:pt x="135" y="248"/>
                  </a:lnTo>
                  <a:lnTo>
                    <a:pt x="130" y="244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0"/>
                  </a:lnTo>
                  <a:lnTo>
                    <a:pt x="111" y="224"/>
                  </a:lnTo>
                  <a:lnTo>
                    <a:pt x="107" y="218"/>
                  </a:lnTo>
                  <a:lnTo>
                    <a:pt x="105" y="211"/>
                  </a:lnTo>
                  <a:lnTo>
                    <a:pt x="101" y="196"/>
                  </a:lnTo>
                  <a:lnTo>
                    <a:pt x="99" y="181"/>
                  </a:lnTo>
                  <a:lnTo>
                    <a:pt x="98" y="165"/>
                  </a:lnTo>
                  <a:lnTo>
                    <a:pt x="98" y="165"/>
                  </a:lnTo>
                  <a:lnTo>
                    <a:pt x="99" y="149"/>
                  </a:lnTo>
                  <a:lnTo>
                    <a:pt x="101" y="134"/>
                  </a:lnTo>
                  <a:lnTo>
                    <a:pt x="105" y="119"/>
                  </a:lnTo>
                  <a:lnTo>
                    <a:pt x="107" y="113"/>
                  </a:lnTo>
                  <a:lnTo>
                    <a:pt x="111" y="106"/>
                  </a:lnTo>
                  <a:lnTo>
                    <a:pt x="115" y="100"/>
                  </a:lnTo>
                  <a:lnTo>
                    <a:pt x="119" y="94"/>
                  </a:lnTo>
                  <a:lnTo>
                    <a:pt x="123" y="90"/>
                  </a:lnTo>
                  <a:lnTo>
                    <a:pt x="130" y="86"/>
                  </a:lnTo>
                  <a:lnTo>
                    <a:pt x="135" y="83"/>
                  </a:lnTo>
                  <a:lnTo>
                    <a:pt x="143" y="80"/>
                  </a:lnTo>
                  <a:lnTo>
                    <a:pt x="150" y="79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5" y="79"/>
                  </a:lnTo>
                  <a:lnTo>
                    <a:pt x="172" y="80"/>
                  </a:lnTo>
                  <a:lnTo>
                    <a:pt x="177" y="81"/>
                  </a:lnTo>
                  <a:lnTo>
                    <a:pt x="182" y="84"/>
                  </a:lnTo>
                  <a:lnTo>
                    <a:pt x="188" y="87"/>
                  </a:lnTo>
                  <a:lnTo>
                    <a:pt x="191" y="90"/>
                  </a:lnTo>
                  <a:lnTo>
                    <a:pt x="198" y="98"/>
                  </a:lnTo>
                  <a:lnTo>
                    <a:pt x="203" y="105"/>
                  </a:lnTo>
                  <a:lnTo>
                    <a:pt x="206" y="113"/>
                  </a:lnTo>
                  <a:lnTo>
                    <a:pt x="208" y="120"/>
                  </a:lnTo>
                  <a:lnTo>
                    <a:pt x="209" y="124"/>
                  </a:lnTo>
                  <a:lnTo>
                    <a:pt x="304" y="1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 userDrawn="1"/>
          </p:nvSpPr>
          <p:spPr bwMode="auto">
            <a:xfrm>
              <a:off x="481" y="4107"/>
              <a:ext cx="20" cy="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79" name="Freeform 7"/>
            <p:cNvSpPr>
              <a:spLocks/>
            </p:cNvSpPr>
            <p:nvPr userDrawn="1"/>
          </p:nvSpPr>
          <p:spPr bwMode="auto">
            <a:xfrm>
              <a:off x="386" y="4106"/>
              <a:ext cx="88" cy="54"/>
            </a:xfrm>
            <a:custGeom>
              <a:avLst/>
              <a:gdLst/>
              <a:ahLst/>
              <a:cxnLst>
                <a:cxn ang="0">
                  <a:pos x="101" y="272"/>
                </a:cxn>
                <a:cxn ang="0">
                  <a:pos x="101" y="128"/>
                </a:cxn>
                <a:cxn ang="0">
                  <a:pos x="103" y="109"/>
                </a:cxn>
                <a:cxn ang="0">
                  <a:pos x="110" y="94"/>
                </a:cxn>
                <a:cxn ang="0">
                  <a:pos x="120" y="85"/>
                </a:cxn>
                <a:cxn ang="0">
                  <a:pos x="137" y="80"/>
                </a:cxn>
                <a:cxn ang="0">
                  <a:pos x="146" y="81"/>
                </a:cxn>
                <a:cxn ang="0">
                  <a:pos x="160" y="89"/>
                </a:cxn>
                <a:cxn ang="0">
                  <a:pos x="167" y="103"/>
                </a:cxn>
                <a:cxn ang="0">
                  <a:pos x="170" y="119"/>
                </a:cxn>
                <a:cxn ang="0">
                  <a:pos x="170" y="272"/>
                </a:cxn>
                <a:cxn ang="0">
                  <a:pos x="271" y="128"/>
                </a:cxn>
                <a:cxn ang="0">
                  <a:pos x="272" y="119"/>
                </a:cxn>
                <a:cxn ang="0">
                  <a:pos x="275" y="102"/>
                </a:cxn>
                <a:cxn ang="0">
                  <a:pos x="284" y="89"/>
                </a:cxn>
                <a:cxn ang="0">
                  <a:pos x="297" y="81"/>
                </a:cxn>
                <a:cxn ang="0">
                  <a:pos x="306" y="80"/>
                </a:cxn>
                <a:cxn ang="0">
                  <a:pos x="325" y="85"/>
                </a:cxn>
                <a:cxn ang="0">
                  <a:pos x="334" y="95"/>
                </a:cxn>
                <a:cxn ang="0">
                  <a:pos x="339" y="110"/>
                </a:cxn>
                <a:cxn ang="0">
                  <a:pos x="340" y="128"/>
                </a:cxn>
                <a:cxn ang="0">
                  <a:pos x="441" y="272"/>
                </a:cxn>
                <a:cxn ang="0">
                  <a:pos x="441" y="90"/>
                </a:cxn>
                <a:cxn ang="0">
                  <a:pos x="438" y="65"/>
                </a:cxn>
                <a:cxn ang="0">
                  <a:pos x="434" y="50"/>
                </a:cxn>
                <a:cxn ang="0">
                  <a:pos x="426" y="35"/>
                </a:cxn>
                <a:cxn ang="0">
                  <a:pos x="415" y="22"/>
                </a:cxn>
                <a:cxn ang="0">
                  <a:pos x="401" y="12"/>
                </a:cxn>
                <a:cxn ang="0">
                  <a:pos x="384" y="4"/>
                </a:cxn>
                <a:cxn ang="0">
                  <a:pos x="362" y="0"/>
                </a:cxn>
                <a:cxn ang="0">
                  <a:pos x="349" y="0"/>
                </a:cxn>
                <a:cxn ang="0">
                  <a:pos x="327" y="1"/>
                </a:cxn>
                <a:cxn ang="0">
                  <a:pos x="307" y="5"/>
                </a:cxn>
                <a:cxn ang="0">
                  <a:pos x="292" y="12"/>
                </a:cxn>
                <a:cxn ang="0">
                  <a:pos x="272" y="27"/>
                </a:cxn>
                <a:cxn ang="0">
                  <a:pos x="259" y="42"/>
                </a:cxn>
                <a:cxn ang="0">
                  <a:pos x="253" y="32"/>
                </a:cxn>
                <a:cxn ang="0">
                  <a:pos x="238" y="16"/>
                </a:cxn>
                <a:cxn ang="0">
                  <a:pos x="218" y="6"/>
                </a:cxn>
                <a:cxn ang="0">
                  <a:pos x="198" y="0"/>
                </a:cxn>
                <a:cxn ang="0">
                  <a:pos x="186" y="0"/>
                </a:cxn>
                <a:cxn ang="0">
                  <a:pos x="160" y="2"/>
                </a:cxn>
                <a:cxn ang="0">
                  <a:pos x="137" y="9"/>
                </a:cxn>
                <a:cxn ang="0">
                  <a:pos x="116" y="22"/>
                </a:cxn>
                <a:cxn ang="0">
                  <a:pos x="99" y="42"/>
                </a:cxn>
                <a:cxn ang="0">
                  <a:pos x="98" y="6"/>
                </a:cxn>
                <a:cxn ang="0">
                  <a:pos x="0" y="272"/>
                </a:cxn>
              </a:cxnLst>
              <a:rect l="0" t="0" r="r" b="b"/>
              <a:pathLst>
                <a:path w="441" h="272">
                  <a:moveTo>
                    <a:pt x="0" y="272"/>
                  </a:moveTo>
                  <a:lnTo>
                    <a:pt x="101" y="272"/>
                  </a:lnTo>
                  <a:lnTo>
                    <a:pt x="101" y="128"/>
                  </a:lnTo>
                  <a:lnTo>
                    <a:pt x="101" y="128"/>
                  </a:lnTo>
                  <a:lnTo>
                    <a:pt x="102" y="119"/>
                  </a:lnTo>
                  <a:lnTo>
                    <a:pt x="103" y="109"/>
                  </a:lnTo>
                  <a:lnTo>
                    <a:pt x="106" y="102"/>
                  </a:lnTo>
                  <a:lnTo>
                    <a:pt x="110" y="94"/>
                  </a:lnTo>
                  <a:lnTo>
                    <a:pt x="114" y="89"/>
                  </a:lnTo>
                  <a:lnTo>
                    <a:pt x="120" y="85"/>
                  </a:lnTo>
                  <a:lnTo>
                    <a:pt x="127" y="81"/>
                  </a:lnTo>
                  <a:lnTo>
                    <a:pt x="137" y="80"/>
                  </a:lnTo>
                  <a:lnTo>
                    <a:pt x="137" y="80"/>
                  </a:lnTo>
                  <a:lnTo>
                    <a:pt x="146" y="81"/>
                  </a:lnTo>
                  <a:lnTo>
                    <a:pt x="155" y="85"/>
                  </a:lnTo>
                  <a:lnTo>
                    <a:pt x="160" y="89"/>
                  </a:lnTo>
                  <a:lnTo>
                    <a:pt x="165" y="95"/>
                  </a:lnTo>
                  <a:lnTo>
                    <a:pt x="167" y="103"/>
                  </a:lnTo>
                  <a:lnTo>
                    <a:pt x="169" y="110"/>
                  </a:lnTo>
                  <a:lnTo>
                    <a:pt x="170" y="119"/>
                  </a:lnTo>
                  <a:lnTo>
                    <a:pt x="170" y="128"/>
                  </a:lnTo>
                  <a:lnTo>
                    <a:pt x="170" y="272"/>
                  </a:lnTo>
                  <a:lnTo>
                    <a:pt x="271" y="272"/>
                  </a:lnTo>
                  <a:lnTo>
                    <a:pt x="271" y="128"/>
                  </a:lnTo>
                  <a:lnTo>
                    <a:pt x="271" y="128"/>
                  </a:lnTo>
                  <a:lnTo>
                    <a:pt x="272" y="119"/>
                  </a:lnTo>
                  <a:lnTo>
                    <a:pt x="273" y="109"/>
                  </a:lnTo>
                  <a:lnTo>
                    <a:pt x="275" y="102"/>
                  </a:lnTo>
                  <a:lnTo>
                    <a:pt x="280" y="94"/>
                  </a:lnTo>
                  <a:lnTo>
                    <a:pt x="284" y="89"/>
                  </a:lnTo>
                  <a:lnTo>
                    <a:pt x="289" y="85"/>
                  </a:lnTo>
                  <a:lnTo>
                    <a:pt x="297" y="81"/>
                  </a:lnTo>
                  <a:lnTo>
                    <a:pt x="306" y="80"/>
                  </a:lnTo>
                  <a:lnTo>
                    <a:pt x="306" y="80"/>
                  </a:lnTo>
                  <a:lnTo>
                    <a:pt x="316" y="81"/>
                  </a:lnTo>
                  <a:lnTo>
                    <a:pt x="325" y="85"/>
                  </a:lnTo>
                  <a:lnTo>
                    <a:pt x="330" y="89"/>
                  </a:lnTo>
                  <a:lnTo>
                    <a:pt x="334" y="95"/>
                  </a:lnTo>
                  <a:lnTo>
                    <a:pt x="336" y="103"/>
                  </a:lnTo>
                  <a:lnTo>
                    <a:pt x="339" y="110"/>
                  </a:lnTo>
                  <a:lnTo>
                    <a:pt x="340" y="119"/>
                  </a:lnTo>
                  <a:lnTo>
                    <a:pt x="340" y="128"/>
                  </a:lnTo>
                  <a:lnTo>
                    <a:pt x="340" y="272"/>
                  </a:lnTo>
                  <a:lnTo>
                    <a:pt x="441" y="272"/>
                  </a:lnTo>
                  <a:lnTo>
                    <a:pt x="441" y="90"/>
                  </a:lnTo>
                  <a:lnTo>
                    <a:pt x="441" y="90"/>
                  </a:lnTo>
                  <a:lnTo>
                    <a:pt x="439" y="74"/>
                  </a:lnTo>
                  <a:lnTo>
                    <a:pt x="438" y="65"/>
                  </a:lnTo>
                  <a:lnTo>
                    <a:pt x="436" y="58"/>
                  </a:lnTo>
                  <a:lnTo>
                    <a:pt x="434" y="50"/>
                  </a:lnTo>
                  <a:lnTo>
                    <a:pt x="430" y="43"/>
                  </a:lnTo>
                  <a:lnTo>
                    <a:pt x="426" y="35"/>
                  </a:lnTo>
                  <a:lnTo>
                    <a:pt x="421" y="29"/>
                  </a:lnTo>
                  <a:lnTo>
                    <a:pt x="415" y="22"/>
                  </a:lnTo>
                  <a:lnTo>
                    <a:pt x="408" y="17"/>
                  </a:lnTo>
                  <a:lnTo>
                    <a:pt x="401" y="12"/>
                  </a:lnTo>
                  <a:lnTo>
                    <a:pt x="392" y="7"/>
                  </a:lnTo>
                  <a:lnTo>
                    <a:pt x="384" y="4"/>
                  </a:lnTo>
                  <a:lnTo>
                    <a:pt x="373" y="2"/>
                  </a:lnTo>
                  <a:lnTo>
                    <a:pt x="362" y="0"/>
                  </a:lnTo>
                  <a:lnTo>
                    <a:pt x="349" y="0"/>
                  </a:lnTo>
                  <a:lnTo>
                    <a:pt x="349" y="0"/>
                  </a:lnTo>
                  <a:lnTo>
                    <a:pt x="337" y="0"/>
                  </a:lnTo>
                  <a:lnTo>
                    <a:pt x="327" y="1"/>
                  </a:lnTo>
                  <a:lnTo>
                    <a:pt x="317" y="3"/>
                  </a:lnTo>
                  <a:lnTo>
                    <a:pt x="307" y="5"/>
                  </a:lnTo>
                  <a:lnTo>
                    <a:pt x="300" y="8"/>
                  </a:lnTo>
                  <a:lnTo>
                    <a:pt x="292" y="12"/>
                  </a:lnTo>
                  <a:lnTo>
                    <a:pt x="281" y="19"/>
                  </a:lnTo>
                  <a:lnTo>
                    <a:pt x="272" y="27"/>
                  </a:lnTo>
                  <a:lnTo>
                    <a:pt x="266" y="33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53" y="32"/>
                  </a:lnTo>
                  <a:lnTo>
                    <a:pt x="246" y="23"/>
                  </a:lnTo>
                  <a:lnTo>
                    <a:pt x="238" y="16"/>
                  </a:lnTo>
                  <a:lnTo>
                    <a:pt x="229" y="11"/>
                  </a:lnTo>
                  <a:lnTo>
                    <a:pt x="218" y="6"/>
                  </a:lnTo>
                  <a:lnTo>
                    <a:pt x="209" y="2"/>
                  </a:lnTo>
                  <a:lnTo>
                    <a:pt x="198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3" y="0"/>
                  </a:lnTo>
                  <a:lnTo>
                    <a:pt x="160" y="2"/>
                  </a:lnTo>
                  <a:lnTo>
                    <a:pt x="149" y="5"/>
                  </a:lnTo>
                  <a:lnTo>
                    <a:pt x="137" y="9"/>
                  </a:lnTo>
                  <a:lnTo>
                    <a:pt x="126" y="15"/>
                  </a:lnTo>
                  <a:lnTo>
                    <a:pt x="116" y="22"/>
                  </a:lnTo>
                  <a:lnTo>
                    <a:pt x="108" y="31"/>
                  </a:lnTo>
                  <a:lnTo>
                    <a:pt x="99" y="42"/>
                  </a:lnTo>
                  <a:lnTo>
                    <a:pt x="98" y="42"/>
                  </a:lnTo>
                  <a:lnTo>
                    <a:pt x="98" y="6"/>
                  </a:lnTo>
                  <a:lnTo>
                    <a:pt x="0" y="6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80" name="Freeform 8"/>
            <p:cNvSpPr>
              <a:spLocks/>
            </p:cNvSpPr>
            <p:nvPr userDrawn="1"/>
          </p:nvSpPr>
          <p:spPr bwMode="auto">
            <a:xfrm>
              <a:off x="323" y="4096"/>
              <a:ext cx="58" cy="67"/>
            </a:xfrm>
            <a:custGeom>
              <a:avLst/>
              <a:gdLst/>
              <a:ahLst/>
              <a:cxnLst>
                <a:cxn ang="0">
                  <a:pos x="283" y="85"/>
                </a:cxn>
                <a:cxn ang="0">
                  <a:pos x="270" y="50"/>
                </a:cxn>
                <a:cxn ang="0">
                  <a:pos x="247" y="25"/>
                </a:cxn>
                <a:cxn ang="0">
                  <a:pos x="215" y="10"/>
                </a:cxn>
                <a:cxn ang="0">
                  <a:pos x="179" y="2"/>
                </a:cxn>
                <a:cxn ang="0">
                  <a:pos x="144" y="0"/>
                </a:cxn>
                <a:cxn ang="0">
                  <a:pos x="98" y="4"/>
                </a:cxn>
                <a:cxn ang="0">
                  <a:pos x="64" y="15"/>
                </a:cxn>
                <a:cxn ang="0">
                  <a:pos x="34" y="34"/>
                </a:cxn>
                <a:cxn ang="0">
                  <a:pos x="15" y="62"/>
                </a:cxn>
                <a:cxn ang="0">
                  <a:pos x="6" y="101"/>
                </a:cxn>
                <a:cxn ang="0">
                  <a:pos x="8" y="121"/>
                </a:cxn>
                <a:cxn ang="0">
                  <a:pos x="17" y="145"/>
                </a:cxn>
                <a:cxn ang="0">
                  <a:pos x="34" y="166"/>
                </a:cxn>
                <a:cxn ang="0">
                  <a:pos x="60" y="182"/>
                </a:cxn>
                <a:cxn ang="0">
                  <a:pos x="95" y="195"/>
                </a:cxn>
                <a:cxn ang="0">
                  <a:pos x="157" y="208"/>
                </a:cxn>
                <a:cxn ang="0">
                  <a:pos x="180" y="218"/>
                </a:cxn>
                <a:cxn ang="0">
                  <a:pos x="187" y="234"/>
                </a:cxn>
                <a:cxn ang="0">
                  <a:pos x="182" y="246"/>
                </a:cxn>
                <a:cxn ang="0">
                  <a:pos x="167" y="256"/>
                </a:cxn>
                <a:cxn ang="0">
                  <a:pos x="149" y="259"/>
                </a:cxn>
                <a:cxn ang="0">
                  <a:pos x="124" y="254"/>
                </a:cxn>
                <a:cxn ang="0">
                  <a:pos x="114" y="244"/>
                </a:cxn>
                <a:cxn ang="0">
                  <a:pos x="106" y="221"/>
                </a:cxn>
                <a:cxn ang="0">
                  <a:pos x="1" y="236"/>
                </a:cxn>
                <a:cxn ang="0">
                  <a:pos x="14" y="274"/>
                </a:cxn>
                <a:cxn ang="0">
                  <a:pos x="37" y="302"/>
                </a:cxn>
                <a:cxn ang="0">
                  <a:pos x="70" y="320"/>
                </a:cxn>
                <a:cxn ang="0">
                  <a:pos x="106" y="331"/>
                </a:cxn>
                <a:cxn ang="0">
                  <a:pos x="145" y="334"/>
                </a:cxn>
                <a:cxn ang="0">
                  <a:pos x="184" y="331"/>
                </a:cxn>
                <a:cxn ang="0">
                  <a:pos x="222" y="321"/>
                </a:cxn>
                <a:cxn ang="0">
                  <a:pos x="255" y="304"/>
                </a:cxn>
                <a:cxn ang="0">
                  <a:pos x="279" y="276"/>
                </a:cxn>
                <a:cxn ang="0">
                  <a:pos x="292" y="238"/>
                </a:cxn>
                <a:cxn ang="0">
                  <a:pos x="292" y="212"/>
                </a:cxn>
                <a:cxn ang="0">
                  <a:pos x="286" y="187"/>
                </a:cxn>
                <a:cxn ang="0">
                  <a:pos x="276" y="168"/>
                </a:cxn>
                <a:cxn ang="0">
                  <a:pos x="249" y="144"/>
                </a:cxn>
                <a:cxn ang="0">
                  <a:pos x="223" y="132"/>
                </a:cxn>
                <a:cxn ang="0">
                  <a:pos x="167" y="119"/>
                </a:cxn>
                <a:cxn ang="0">
                  <a:pos x="125" y="108"/>
                </a:cxn>
                <a:cxn ang="0">
                  <a:pos x="117" y="102"/>
                </a:cxn>
                <a:cxn ang="0">
                  <a:pos x="113" y="92"/>
                </a:cxn>
                <a:cxn ang="0">
                  <a:pos x="119" y="75"/>
                </a:cxn>
                <a:cxn ang="0">
                  <a:pos x="135" y="68"/>
                </a:cxn>
                <a:cxn ang="0">
                  <a:pos x="153" y="68"/>
                </a:cxn>
                <a:cxn ang="0">
                  <a:pos x="171" y="77"/>
                </a:cxn>
                <a:cxn ang="0">
                  <a:pos x="180" y="86"/>
                </a:cxn>
                <a:cxn ang="0">
                  <a:pos x="284" y="100"/>
                </a:cxn>
              </a:cxnLst>
              <a:rect l="0" t="0" r="r" b="b"/>
              <a:pathLst>
                <a:path w="292" h="334">
                  <a:moveTo>
                    <a:pt x="284" y="100"/>
                  </a:moveTo>
                  <a:lnTo>
                    <a:pt x="284" y="100"/>
                  </a:lnTo>
                  <a:lnTo>
                    <a:pt x="283" y="85"/>
                  </a:lnTo>
                  <a:lnTo>
                    <a:pt x="280" y="72"/>
                  </a:lnTo>
                  <a:lnTo>
                    <a:pt x="276" y="61"/>
                  </a:lnTo>
                  <a:lnTo>
                    <a:pt x="270" y="50"/>
                  </a:lnTo>
                  <a:lnTo>
                    <a:pt x="263" y="41"/>
                  </a:lnTo>
                  <a:lnTo>
                    <a:pt x="255" y="33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6" y="15"/>
                  </a:lnTo>
                  <a:lnTo>
                    <a:pt x="215" y="10"/>
                  </a:lnTo>
                  <a:lnTo>
                    <a:pt x="204" y="7"/>
                  </a:lnTo>
                  <a:lnTo>
                    <a:pt x="192" y="4"/>
                  </a:lnTo>
                  <a:lnTo>
                    <a:pt x="179" y="2"/>
                  </a:lnTo>
                  <a:lnTo>
                    <a:pt x="167" y="1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21" y="1"/>
                  </a:lnTo>
                  <a:lnTo>
                    <a:pt x="109" y="3"/>
                  </a:lnTo>
                  <a:lnTo>
                    <a:pt x="98" y="4"/>
                  </a:lnTo>
                  <a:lnTo>
                    <a:pt x="86" y="7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0"/>
                  </a:lnTo>
                  <a:lnTo>
                    <a:pt x="44" y="26"/>
                  </a:lnTo>
                  <a:lnTo>
                    <a:pt x="34" y="34"/>
                  </a:lnTo>
                  <a:lnTo>
                    <a:pt x="27" y="42"/>
                  </a:lnTo>
                  <a:lnTo>
                    <a:pt x="20" y="51"/>
                  </a:lnTo>
                  <a:lnTo>
                    <a:pt x="15" y="62"/>
                  </a:lnTo>
                  <a:lnTo>
                    <a:pt x="11" y="74"/>
                  </a:lnTo>
                  <a:lnTo>
                    <a:pt x="7" y="86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7" y="111"/>
                  </a:lnTo>
                  <a:lnTo>
                    <a:pt x="8" y="121"/>
                  </a:lnTo>
                  <a:lnTo>
                    <a:pt x="11" y="129"/>
                  </a:lnTo>
                  <a:lnTo>
                    <a:pt x="14" y="138"/>
                  </a:lnTo>
                  <a:lnTo>
                    <a:pt x="17" y="145"/>
                  </a:lnTo>
                  <a:lnTo>
                    <a:pt x="22" y="153"/>
                  </a:lnTo>
                  <a:lnTo>
                    <a:pt x="28" y="159"/>
                  </a:lnTo>
                  <a:lnTo>
                    <a:pt x="34" y="166"/>
                  </a:lnTo>
                  <a:lnTo>
                    <a:pt x="42" y="171"/>
                  </a:lnTo>
                  <a:lnTo>
                    <a:pt x="50" y="176"/>
                  </a:lnTo>
                  <a:lnTo>
                    <a:pt x="60" y="182"/>
                  </a:lnTo>
                  <a:lnTo>
                    <a:pt x="71" y="186"/>
                  </a:lnTo>
                  <a:lnTo>
                    <a:pt x="82" y="190"/>
                  </a:lnTo>
                  <a:lnTo>
                    <a:pt x="95" y="195"/>
                  </a:lnTo>
                  <a:lnTo>
                    <a:pt x="125" y="201"/>
                  </a:lnTo>
                  <a:lnTo>
                    <a:pt x="125" y="201"/>
                  </a:lnTo>
                  <a:lnTo>
                    <a:pt x="157" y="208"/>
                  </a:lnTo>
                  <a:lnTo>
                    <a:pt x="167" y="211"/>
                  </a:lnTo>
                  <a:lnTo>
                    <a:pt x="175" y="214"/>
                  </a:lnTo>
                  <a:lnTo>
                    <a:pt x="180" y="218"/>
                  </a:lnTo>
                  <a:lnTo>
                    <a:pt x="183" y="223"/>
                  </a:lnTo>
                  <a:lnTo>
                    <a:pt x="186" y="228"/>
                  </a:lnTo>
                  <a:lnTo>
                    <a:pt x="187" y="234"/>
                  </a:lnTo>
                  <a:lnTo>
                    <a:pt x="187" y="234"/>
                  </a:lnTo>
                  <a:lnTo>
                    <a:pt x="186" y="241"/>
                  </a:lnTo>
                  <a:lnTo>
                    <a:pt x="182" y="246"/>
                  </a:lnTo>
                  <a:lnTo>
                    <a:pt x="178" y="250"/>
                  </a:lnTo>
                  <a:lnTo>
                    <a:pt x="173" y="254"/>
                  </a:lnTo>
                  <a:lnTo>
                    <a:pt x="167" y="256"/>
                  </a:lnTo>
                  <a:lnTo>
                    <a:pt x="161" y="258"/>
                  </a:lnTo>
                  <a:lnTo>
                    <a:pt x="149" y="259"/>
                  </a:lnTo>
                  <a:lnTo>
                    <a:pt x="149" y="259"/>
                  </a:lnTo>
                  <a:lnTo>
                    <a:pt x="139" y="258"/>
                  </a:lnTo>
                  <a:lnTo>
                    <a:pt x="131" y="257"/>
                  </a:lnTo>
                  <a:lnTo>
                    <a:pt x="124" y="254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14" y="244"/>
                  </a:lnTo>
                  <a:lnTo>
                    <a:pt x="109" y="236"/>
                  </a:lnTo>
                  <a:lnTo>
                    <a:pt x="107" y="230"/>
                  </a:lnTo>
                  <a:lnTo>
                    <a:pt x="106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236"/>
                  </a:lnTo>
                  <a:lnTo>
                    <a:pt x="4" y="250"/>
                  </a:lnTo>
                  <a:lnTo>
                    <a:pt x="8" y="262"/>
                  </a:lnTo>
                  <a:lnTo>
                    <a:pt x="14" y="274"/>
                  </a:lnTo>
                  <a:lnTo>
                    <a:pt x="20" y="284"/>
                  </a:lnTo>
                  <a:lnTo>
                    <a:pt x="29" y="293"/>
                  </a:lnTo>
                  <a:lnTo>
                    <a:pt x="37" y="302"/>
                  </a:lnTo>
                  <a:lnTo>
                    <a:pt x="47" y="308"/>
                  </a:lnTo>
                  <a:lnTo>
                    <a:pt x="58" y="315"/>
                  </a:lnTo>
                  <a:lnTo>
                    <a:pt x="70" y="320"/>
                  </a:lnTo>
                  <a:lnTo>
                    <a:pt x="81" y="324"/>
                  </a:lnTo>
                  <a:lnTo>
                    <a:pt x="93" y="328"/>
                  </a:lnTo>
                  <a:lnTo>
                    <a:pt x="106" y="331"/>
                  </a:lnTo>
                  <a:lnTo>
                    <a:pt x="119" y="332"/>
                  </a:lnTo>
                  <a:lnTo>
                    <a:pt x="132" y="333"/>
                  </a:lnTo>
                  <a:lnTo>
                    <a:pt x="145" y="334"/>
                  </a:lnTo>
                  <a:lnTo>
                    <a:pt x="145" y="334"/>
                  </a:lnTo>
                  <a:lnTo>
                    <a:pt x="172" y="333"/>
                  </a:lnTo>
                  <a:lnTo>
                    <a:pt x="184" y="331"/>
                  </a:lnTo>
                  <a:lnTo>
                    <a:pt x="197" y="329"/>
                  </a:lnTo>
                  <a:lnTo>
                    <a:pt x="210" y="325"/>
                  </a:lnTo>
                  <a:lnTo>
                    <a:pt x="222" y="321"/>
                  </a:lnTo>
                  <a:lnTo>
                    <a:pt x="234" y="317"/>
                  </a:lnTo>
                  <a:lnTo>
                    <a:pt x="245" y="310"/>
                  </a:lnTo>
                  <a:lnTo>
                    <a:pt x="255" y="304"/>
                  </a:lnTo>
                  <a:lnTo>
                    <a:pt x="264" y="295"/>
                  </a:lnTo>
                  <a:lnTo>
                    <a:pt x="272" y="287"/>
                  </a:lnTo>
                  <a:lnTo>
                    <a:pt x="279" y="276"/>
                  </a:lnTo>
                  <a:lnTo>
                    <a:pt x="284" y="264"/>
                  </a:lnTo>
                  <a:lnTo>
                    <a:pt x="289" y="251"/>
                  </a:lnTo>
                  <a:lnTo>
                    <a:pt x="292" y="238"/>
                  </a:lnTo>
                  <a:lnTo>
                    <a:pt x="292" y="221"/>
                  </a:lnTo>
                  <a:lnTo>
                    <a:pt x="292" y="221"/>
                  </a:lnTo>
                  <a:lnTo>
                    <a:pt x="292" y="212"/>
                  </a:lnTo>
                  <a:lnTo>
                    <a:pt x="291" y="203"/>
                  </a:lnTo>
                  <a:lnTo>
                    <a:pt x="289" y="196"/>
                  </a:lnTo>
                  <a:lnTo>
                    <a:pt x="286" y="187"/>
                  </a:lnTo>
                  <a:lnTo>
                    <a:pt x="283" y="181"/>
                  </a:lnTo>
                  <a:lnTo>
                    <a:pt x="280" y="174"/>
                  </a:lnTo>
                  <a:lnTo>
                    <a:pt x="276" y="168"/>
                  </a:lnTo>
                  <a:lnTo>
                    <a:pt x="271" y="162"/>
                  </a:lnTo>
                  <a:lnTo>
                    <a:pt x="261" y="153"/>
                  </a:lnTo>
                  <a:lnTo>
                    <a:pt x="249" y="144"/>
                  </a:lnTo>
                  <a:lnTo>
                    <a:pt x="237" y="138"/>
                  </a:lnTo>
                  <a:lnTo>
                    <a:pt x="223" y="132"/>
                  </a:lnTo>
                  <a:lnTo>
                    <a:pt x="223" y="132"/>
                  </a:lnTo>
                  <a:lnTo>
                    <a:pt x="209" y="128"/>
                  </a:lnTo>
                  <a:lnTo>
                    <a:pt x="195" y="125"/>
                  </a:lnTo>
                  <a:lnTo>
                    <a:pt x="167" y="119"/>
                  </a:lnTo>
                  <a:lnTo>
                    <a:pt x="144" y="114"/>
                  </a:lnTo>
                  <a:lnTo>
                    <a:pt x="134" y="111"/>
                  </a:lnTo>
                  <a:lnTo>
                    <a:pt x="125" y="108"/>
                  </a:lnTo>
                  <a:lnTo>
                    <a:pt x="125" y="108"/>
                  </a:lnTo>
                  <a:lnTo>
                    <a:pt x="121" y="106"/>
                  </a:lnTo>
                  <a:lnTo>
                    <a:pt x="117" y="102"/>
                  </a:lnTo>
                  <a:lnTo>
                    <a:pt x="114" y="98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4" y="84"/>
                  </a:lnTo>
                  <a:lnTo>
                    <a:pt x="116" y="79"/>
                  </a:lnTo>
                  <a:lnTo>
                    <a:pt x="119" y="75"/>
                  </a:lnTo>
                  <a:lnTo>
                    <a:pt x="123" y="71"/>
                  </a:lnTo>
                  <a:lnTo>
                    <a:pt x="129" y="69"/>
                  </a:lnTo>
                  <a:lnTo>
                    <a:pt x="135" y="68"/>
                  </a:lnTo>
                  <a:lnTo>
                    <a:pt x="147" y="67"/>
                  </a:lnTo>
                  <a:lnTo>
                    <a:pt x="147" y="67"/>
                  </a:lnTo>
                  <a:lnTo>
                    <a:pt x="153" y="68"/>
                  </a:lnTo>
                  <a:lnTo>
                    <a:pt x="160" y="69"/>
                  </a:lnTo>
                  <a:lnTo>
                    <a:pt x="165" y="72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6" y="81"/>
                  </a:lnTo>
                  <a:lnTo>
                    <a:pt x="180" y="86"/>
                  </a:lnTo>
                  <a:lnTo>
                    <a:pt x="182" y="93"/>
                  </a:lnTo>
                  <a:lnTo>
                    <a:pt x="183" y="100"/>
                  </a:lnTo>
                  <a:lnTo>
                    <a:pt x="284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81" name="Freeform 9"/>
            <p:cNvSpPr>
              <a:spLocks/>
            </p:cNvSpPr>
            <p:nvPr userDrawn="1"/>
          </p:nvSpPr>
          <p:spPr bwMode="auto">
            <a:xfrm>
              <a:off x="543" y="4086"/>
              <a:ext cx="55" cy="75"/>
            </a:xfrm>
            <a:custGeom>
              <a:avLst/>
              <a:gdLst/>
              <a:ahLst/>
              <a:cxnLst>
                <a:cxn ang="0">
                  <a:pos x="0" y="372"/>
                </a:cxn>
                <a:cxn ang="0">
                  <a:pos x="103" y="372"/>
                </a:cxn>
                <a:cxn ang="0">
                  <a:pos x="103" y="244"/>
                </a:cxn>
                <a:cxn ang="0">
                  <a:pos x="103" y="244"/>
                </a:cxn>
                <a:cxn ang="0">
                  <a:pos x="103" y="227"/>
                </a:cxn>
                <a:cxn ang="0">
                  <a:pos x="105" y="212"/>
                </a:cxn>
                <a:cxn ang="0">
                  <a:pos x="110" y="202"/>
                </a:cxn>
                <a:cxn ang="0">
                  <a:pos x="112" y="197"/>
                </a:cxn>
                <a:cxn ang="0">
                  <a:pos x="114" y="193"/>
                </a:cxn>
                <a:cxn ang="0">
                  <a:pos x="114" y="193"/>
                </a:cxn>
                <a:cxn ang="0">
                  <a:pos x="118" y="188"/>
                </a:cxn>
                <a:cxn ang="0">
                  <a:pos x="125" y="184"/>
                </a:cxn>
                <a:cxn ang="0">
                  <a:pos x="131" y="180"/>
                </a:cxn>
                <a:cxn ang="0">
                  <a:pos x="138" y="179"/>
                </a:cxn>
                <a:cxn ang="0">
                  <a:pos x="138" y="179"/>
                </a:cxn>
                <a:cxn ang="0">
                  <a:pos x="146" y="179"/>
                </a:cxn>
                <a:cxn ang="0">
                  <a:pos x="153" y="181"/>
                </a:cxn>
                <a:cxn ang="0">
                  <a:pos x="158" y="185"/>
                </a:cxn>
                <a:cxn ang="0">
                  <a:pos x="163" y="190"/>
                </a:cxn>
                <a:cxn ang="0">
                  <a:pos x="163" y="190"/>
                </a:cxn>
                <a:cxn ang="0">
                  <a:pos x="168" y="195"/>
                </a:cxn>
                <a:cxn ang="0">
                  <a:pos x="170" y="204"/>
                </a:cxn>
                <a:cxn ang="0">
                  <a:pos x="172" y="214"/>
                </a:cxn>
                <a:cxn ang="0">
                  <a:pos x="172" y="225"/>
                </a:cxn>
                <a:cxn ang="0">
                  <a:pos x="172" y="372"/>
                </a:cxn>
                <a:cxn ang="0">
                  <a:pos x="275" y="372"/>
                </a:cxn>
                <a:cxn ang="0">
                  <a:pos x="275" y="203"/>
                </a:cxn>
                <a:cxn ang="0">
                  <a:pos x="275" y="203"/>
                </a:cxn>
                <a:cxn ang="0">
                  <a:pos x="275" y="190"/>
                </a:cxn>
                <a:cxn ang="0">
                  <a:pos x="274" y="178"/>
                </a:cxn>
                <a:cxn ang="0">
                  <a:pos x="272" y="166"/>
                </a:cxn>
                <a:cxn ang="0">
                  <a:pos x="270" y="157"/>
                </a:cxn>
                <a:cxn ang="0">
                  <a:pos x="265" y="147"/>
                </a:cxn>
                <a:cxn ang="0">
                  <a:pos x="262" y="139"/>
                </a:cxn>
                <a:cxn ang="0">
                  <a:pos x="257" y="131"/>
                </a:cxn>
                <a:cxn ang="0">
                  <a:pos x="251" y="125"/>
                </a:cxn>
                <a:cxn ang="0">
                  <a:pos x="251" y="125"/>
                </a:cxn>
                <a:cxn ang="0">
                  <a:pos x="245" y="118"/>
                </a:cxn>
                <a:cxn ang="0">
                  <a:pos x="239" y="114"/>
                </a:cxn>
                <a:cxn ang="0">
                  <a:pos x="231" y="110"/>
                </a:cxn>
                <a:cxn ang="0">
                  <a:pos x="222" y="105"/>
                </a:cxn>
                <a:cxn ang="0">
                  <a:pos x="214" y="103"/>
                </a:cxn>
                <a:cxn ang="0">
                  <a:pos x="205" y="101"/>
                </a:cxn>
                <a:cxn ang="0">
                  <a:pos x="196" y="100"/>
                </a:cxn>
                <a:cxn ang="0">
                  <a:pos x="186" y="99"/>
                </a:cxn>
                <a:cxn ang="0">
                  <a:pos x="186" y="99"/>
                </a:cxn>
                <a:cxn ang="0">
                  <a:pos x="173" y="100"/>
                </a:cxn>
                <a:cxn ang="0">
                  <a:pos x="161" y="101"/>
                </a:cxn>
                <a:cxn ang="0">
                  <a:pos x="149" y="103"/>
                </a:cxn>
                <a:cxn ang="0">
                  <a:pos x="137" y="108"/>
                </a:cxn>
                <a:cxn ang="0">
                  <a:pos x="137" y="108"/>
                </a:cxn>
                <a:cxn ang="0">
                  <a:pos x="128" y="114"/>
                </a:cxn>
                <a:cxn ang="0">
                  <a:pos x="120" y="119"/>
                </a:cxn>
                <a:cxn ang="0">
                  <a:pos x="112" y="127"/>
                </a:cxn>
                <a:cxn ang="0">
                  <a:pos x="103" y="135"/>
                </a:cxn>
                <a:cxn ang="0">
                  <a:pos x="103" y="0"/>
                </a:cxn>
                <a:cxn ang="0">
                  <a:pos x="0" y="0"/>
                </a:cxn>
                <a:cxn ang="0">
                  <a:pos x="0" y="372"/>
                </a:cxn>
              </a:cxnLst>
              <a:rect l="0" t="0" r="r" b="b"/>
              <a:pathLst>
                <a:path w="275" h="372">
                  <a:moveTo>
                    <a:pt x="0" y="372"/>
                  </a:moveTo>
                  <a:lnTo>
                    <a:pt x="103" y="372"/>
                  </a:lnTo>
                  <a:lnTo>
                    <a:pt x="103" y="244"/>
                  </a:lnTo>
                  <a:lnTo>
                    <a:pt x="103" y="244"/>
                  </a:lnTo>
                  <a:lnTo>
                    <a:pt x="103" y="227"/>
                  </a:lnTo>
                  <a:lnTo>
                    <a:pt x="105" y="212"/>
                  </a:lnTo>
                  <a:lnTo>
                    <a:pt x="110" y="202"/>
                  </a:lnTo>
                  <a:lnTo>
                    <a:pt x="112" y="197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8" y="188"/>
                  </a:lnTo>
                  <a:lnTo>
                    <a:pt x="125" y="184"/>
                  </a:lnTo>
                  <a:lnTo>
                    <a:pt x="131" y="180"/>
                  </a:lnTo>
                  <a:lnTo>
                    <a:pt x="138" y="179"/>
                  </a:lnTo>
                  <a:lnTo>
                    <a:pt x="138" y="179"/>
                  </a:lnTo>
                  <a:lnTo>
                    <a:pt x="146" y="179"/>
                  </a:lnTo>
                  <a:lnTo>
                    <a:pt x="153" y="181"/>
                  </a:lnTo>
                  <a:lnTo>
                    <a:pt x="158" y="185"/>
                  </a:lnTo>
                  <a:lnTo>
                    <a:pt x="163" y="190"/>
                  </a:lnTo>
                  <a:lnTo>
                    <a:pt x="163" y="190"/>
                  </a:lnTo>
                  <a:lnTo>
                    <a:pt x="168" y="195"/>
                  </a:lnTo>
                  <a:lnTo>
                    <a:pt x="170" y="204"/>
                  </a:lnTo>
                  <a:lnTo>
                    <a:pt x="172" y="214"/>
                  </a:lnTo>
                  <a:lnTo>
                    <a:pt x="172" y="225"/>
                  </a:lnTo>
                  <a:lnTo>
                    <a:pt x="172" y="372"/>
                  </a:lnTo>
                  <a:lnTo>
                    <a:pt x="275" y="372"/>
                  </a:lnTo>
                  <a:lnTo>
                    <a:pt x="275" y="203"/>
                  </a:lnTo>
                  <a:lnTo>
                    <a:pt x="275" y="203"/>
                  </a:lnTo>
                  <a:lnTo>
                    <a:pt x="275" y="190"/>
                  </a:lnTo>
                  <a:lnTo>
                    <a:pt x="274" y="178"/>
                  </a:lnTo>
                  <a:lnTo>
                    <a:pt x="272" y="166"/>
                  </a:lnTo>
                  <a:lnTo>
                    <a:pt x="270" y="157"/>
                  </a:lnTo>
                  <a:lnTo>
                    <a:pt x="265" y="147"/>
                  </a:lnTo>
                  <a:lnTo>
                    <a:pt x="262" y="139"/>
                  </a:lnTo>
                  <a:lnTo>
                    <a:pt x="257" y="131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45" y="118"/>
                  </a:lnTo>
                  <a:lnTo>
                    <a:pt x="239" y="114"/>
                  </a:lnTo>
                  <a:lnTo>
                    <a:pt x="231" y="110"/>
                  </a:lnTo>
                  <a:lnTo>
                    <a:pt x="222" y="105"/>
                  </a:lnTo>
                  <a:lnTo>
                    <a:pt x="214" y="103"/>
                  </a:lnTo>
                  <a:lnTo>
                    <a:pt x="205" y="101"/>
                  </a:lnTo>
                  <a:lnTo>
                    <a:pt x="196" y="100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73" y="100"/>
                  </a:lnTo>
                  <a:lnTo>
                    <a:pt x="161" y="101"/>
                  </a:lnTo>
                  <a:lnTo>
                    <a:pt x="149" y="103"/>
                  </a:lnTo>
                  <a:lnTo>
                    <a:pt x="137" y="108"/>
                  </a:lnTo>
                  <a:lnTo>
                    <a:pt x="137" y="108"/>
                  </a:lnTo>
                  <a:lnTo>
                    <a:pt x="128" y="114"/>
                  </a:lnTo>
                  <a:lnTo>
                    <a:pt x="120" y="119"/>
                  </a:lnTo>
                  <a:lnTo>
                    <a:pt x="112" y="127"/>
                  </a:lnTo>
                  <a:lnTo>
                    <a:pt x="103" y="135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auto">
            <a:xfrm>
              <a:off x="508" y="4091"/>
              <a:ext cx="28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1"/>
                </a:cxn>
                <a:cxn ang="0">
                  <a:pos x="0" y="156"/>
                </a:cxn>
                <a:cxn ang="0">
                  <a:pos x="0" y="250"/>
                </a:cxn>
                <a:cxn ang="0">
                  <a:pos x="0" y="250"/>
                </a:cxn>
                <a:cxn ang="0">
                  <a:pos x="0" y="270"/>
                </a:cxn>
                <a:cxn ang="0">
                  <a:pos x="2" y="288"/>
                </a:cxn>
                <a:cxn ang="0">
                  <a:pos x="5" y="303"/>
                </a:cxn>
                <a:cxn ang="0">
                  <a:pos x="10" y="316"/>
                </a:cxn>
                <a:cxn ang="0">
                  <a:pos x="10" y="316"/>
                </a:cxn>
                <a:cxn ang="0">
                  <a:pos x="15" y="326"/>
                </a:cxn>
                <a:cxn ang="0">
                  <a:pos x="20" y="333"/>
                </a:cxn>
                <a:cxn ang="0">
                  <a:pos x="28" y="339"/>
                </a:cxn>
                <a:cxn ang="0">
                  <a:pos x="36" y="344"/>
                </a:cxn>
                <a:cxn ang="0">
                  <a:pos x="36" y="344"/>
                </a:cxn>
                <a:cxn ang="0">
                  <a:pos x="45" y="348"/>
                </a:cxn>
                <a:cxn ang="0">
                  <a:pos x="57" y="351"/>
                </a:cxn>
                <a:cxn ang="0">
                  <a:pos x="71" y="354"/>
                </a:cxn>
                <a:cxn ang="0">
                  <a:pos x="88" y="354"/>
                </a:cxn>
                <a:cxn ang="0">
                  <a:pos x="88" y="354"/>
                </a:cxn>
                <a:cxn ang="0">
                  <a:pos x="100" y="354"/>
                </a:cxn>
                <a:cxn ang="0">
                  <a:pos x="114" y="351"/>
                </a:cxn>
                <a:cxn ang="0">
                  <a:pos x="129" y="349"/>
                </a:cxn>
                <a:cxn ang="0">
                  <a:pos x="143" y="345"/>
                </a:cxn>
                <a:cxn ang="0">
                  <a:pos x="143" y="279"/>
                </a:cxn>
                <a:cxn ang="0">
                  <a:pos x="143" y="279"/>
                </a:cxn>
                <a:cxn ang="0">
                  <a:pos x="139" y="280"/>
                </a:cxn>
                <a:cxn ang="0">
                  <a:pos x="131" y="281"/>
                </a:cxn>
                <a:cxn ang="0">
                  <a:pos x="116" y="282"/>
                </a:cxn>
                <a:cxn ang="0">
                  <a:pos x="116" y="282"/>
                </a:cxn>
                <a:cxn ang="0">
                  <a:pos x="111" y="281"/>
                </a:cxn>
                <a:cxn ang="0">
                  <a:pos x="106" y="277"/>
                </a:cxn>
                <a:cxn ang="0">
                  <a:pos x="104" y="275"/>
                </a:cxn>
                <a:cxn ang="0">
                  <a:pos x="102" y="273"/>
                </a:cxn>
                <a:cxn ang="0">
                  <a:pos x="102" y="273"/>
                </a:cxn>
                <a:cxn ang="0">
                  <a:pos x="101" y="270"/>
                </a:cxn>
                <a:cxn ang="0">
                  <a:pos x="100" y="265"/>
                </a:cxn>
                <a:cxn ang="0">
                  <a:pos x="99" y="251"/>
                </a:cxn>
                <a:cxn ang="0">
                  <a:pos x="99" y="156"/>
                </a:cxn>
                <a:cxn ang="0">
                  <a:pos x="143" y="156"/>
                </a:cxn>
                <a:cxn ang="0">
                  <a:pos x="143" y="81"/>
                </a:cxn>
                <a:cxn ang="0">
                  <a:pos x="99" y="81"/>
                </a:cxn>
                <a:cxn ang="0">
                  <a:pos x="99" y="0"/>
                </a:cxn>
                <a:cxn ang="0">
                  <a:pos x="0" y="0"/>
                </a:cxn>
              </a:cxnLst>
              <a:rect l="0" t="0" r="r" b="b"/>
              <a:pathLst>
                <a:path w="143" h="354">
                  <a:moveTo>
                    <a:pt x="0" y="0"/>
                  </a:moveTo>
                  <a:lnTo>
                    <a:pt x="0" y="81"/>
                  </a:lnTo>
                  <a:lnTo>
                    <a:pt x="0" y="156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0" y="270"/>
                  </a:lnTo>
                  <a:lnTo>
                    <a:pt x="2" y="288"/>
                  </a:lnTo>
                  <a:lnTo>
                    <a:pt x="5" y="303"/>
                  </a:lnTo>
                  <a:lnTo>
                    <a:pt x="10" y="316"/>
                  </a:lnTo>
                  <a:lnTo>
                    <a:pt x="10" y="316"/>
                  </a:lnTo>
                  <a:lnTo>
                    <a:pt x="15" y="326"/>
                  </a:lnTo>
                  <a:lnTo>
                    <a:pt x="20" y="333"/>
                  </a:lnTo>
                  <a:lnTo>
                    <a:pt x="28" y="339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45" y="348"/>
                  </a:lnTo>
                  <a:lnTo>
                    <a:pt x="57" y="351"/>
                  </a:lnTo>
                  <a:lnTo>
                    <a:pt x="71" y="354"/>
                  </a:lnTo>
                  <a:lnTo>
                    <a:pt x="88" y="354"/>
                  </a:lnTo>
                  <a:lnTo>
                    <a:pt x="88" y="354"/>
                  </a:lnTo>
                  <a:lnTo>
                    <a:pt x="100" y="354"/>
                  </a:lnTo>
                  <a:lnTo>
                    <a:pt x="114" y="351"/>
                  </a:lnTo>
                  <a:lnTo>
                    <a:pt x="129" y="349"/>
                  </a:lnTo>
                  <a:lnTo>
                    <a:pt x="143" y="345"/>
                  </a:lnTo>
                  <a:lnTo>
                    <a:pt x="143" y="279"/>
                  </a:lnTo>
                  <a:lnTo>
                    <a:pt x="143" y="279"/>
                  </a:lnTo>
                  <a:lnTo>
                    <a:pt x="139" y="280"/>
                  </a:lnTo>
                  <a:lnTo>
                    <a:pt x="131" y="281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1" y="281"/>
                  </a:lnTo>
                  <a:lnTo>
                    <a:pt x="106" y="277"/>
                  </a:lnTo>
                  <a:lnTo>
                    <a:pt x="104" y="275"/>
                  </a:lnTo>
                  <a:lnTo>
                    <a:pt x="102" y="273"/>
                  </a:lnTo>
                  <a:lnTo>
                    <a:pt x="102" y="273"/>
                  </a:lnTo>
                  <a:lnTo>
                    <a:pt x="101" y="270"/>
                  </a:lnTo>
                  <a:lnTo>
                    <a:pt x="100" y="265"/>
                  </a:lnTo>
                  <a:lnTo>
                    <a:pt x="99" y="251"/>
                  </a:lnTo>
                  <a:lnTo>
                    <a:pt x="99" y="156"/>
                  </a:lnTo>
                  <a:lnTo>
                    <a:pt x="143" y="156"/>
                  </a:lnTo>
                  <a:lnTo>
                    <a:pt x="143" y="81"/>
                  </a:lnTo>
                  <a:lnTo>
                    <a:pt x="99" y="81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auto">
            <a:xfrm>
              <a:off x="481" y="4091"/>
              <a:ext cx="20" cy="11"/>
            </a:xfrm>
            <a:prstGeom prst="rect">
              <a:avLst/>
            </a:prstGeom>
            <a:solidFill>
              <a:srgbClr val="7AC1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99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95" r:id="rId13"/>
    <p:sldLayoutId id="214748370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D45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D45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D45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D45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D457"/>
          </a:solidFill>
          <a:latin typeface="Calibri" pitchFamily="34" charset="0"/>
        </a:defRPr>
      </a:lvl5pPr>
      <a:lvl6pPr marL="4572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6pPr>
      <a:lvl7pPr marL="9144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7pPr>
      <a:lvl8pPr marL="13716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8pPr>
      <a:lvl9pPr marL="1828800" algn="ctr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D457"/>
        </a:buClr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336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0"/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ts val="600"/>
        </a:spcBef>
        <a:spcAft>
          <a:spcPts val="200"/>
        </a:spcAft>
        <a:buClr>
          <a:srgbClr val="FFFF99"/>
        </a:buClr>
        <a:buSzPct val="80000"/>
        <a:buFont typeface="Monotype Sorts" pitchFamily="2" charset="2"/>
        <a:buChar char="u"/>
        <a:defRPr sz="24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2600"/>
        </a:lnSpc>
        <a:spcBef>
          <a:spcPts val="600"/>
        </a:spcBef>
        <a:spcAft>
          <a:spcPts val="200"/>
        </a:spcAft>
        <a:buClr>
          <a:srgbClr val="FFFF99"/>
        </a:buClr>
        <a:buSzPct val="65000"/>
        <a:buFont typeface="Monotype Sorts" pitchFamily="2" charset="2"/>
        <a:buChar char="u"/>
        <a:defRPr sz="22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ts val="400"/>
        </a:spcAft>
        <a:buClr>
          <a:srgbClr val="FFFF99"/>
        </a:buClr>
        <a:buChar char="–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2AB6919-3AEE-4023-B02B-6B4CC584EFF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4/2/2012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3690A77-638B-47F2-B29D-DCA60ACBD62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4" cstate="screen"/>
          <a:stretch>
            <a:fillRect/>
          </a:stretch>
        </p:blipFill>
        <p:spPr bwMode="auto">
          <a:xfrm>
            <a:off x="-174812" y="0"/>
            <a:ext cx="9318812" cy="140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Q:\Design Catalog\Corporate Templates\Covers\abstract1.jpg"/>
          <p:cNvPicPr>
            <a:picLocks noChangeAspect="1" noChangeArrowheads="1"/>
          </p:cNvPicPr>
          <p:nvPr/>
        </p:nvPicPr>
        <p:blipFill>
          <a:blip r:embed="rId14" cstate="screen"/>
          <a:stretch>
            <a:fillRect/>
          </a:stretch>
        </p:blipFill>
        <p:spPr bwMode="auto">
          <a:xfrm>
            <a:off x="-121022" y="6412675"/>
            <a:ext cx="9265022" cy="4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 flipV="1">
            <a:off x="0" y="956437"/>
            <a:ext cx="9144000" cy="5901562"/>
          </a:xfrm>
          <a:prstGeom prst="rect">
            <a:avLst/>
          </a:prstGeom>
          <a:gradFill>
            <a:gsLst>
              <a:gs pos="0">
                <a:srgbClr val="0081C6">
                  <a:alpha val="45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0"/>
            <a:ext cx="9143999" cy="6858000"/>
          </a:xfrm>
          <a:prstGeom prst="rect">
            <a:avLst/>
          </a:prstGeom>
          <a:gradFill>
            <a:gsLst>
              <a:gs pos="0">
                <a:srgbClr val="0081C6">
                  <a:alpha val="44000"/>
                </a:srgbClr>
              </a:gs>
              <a:gs pos="100000">
                <a:srgbClr val="00539B">
                  <a:alpha val="6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0" y="-13648"/>
            <a:ext cx="5009566" cy="6871650"/>
            <a:chOff x="0" y="-13648"/>
            <a:chExt cx="5009566" cy="6871650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0" y="0"/>
              <a:ext cx="5009566" cy="182880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0" y="-13648"/>
              <a:ext cx="1433015" cy="520890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0" y="4243974"/>
              <a:ext cx="515504" cy="18756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0" y="5398525"/>
              <a:ext cx="933199" cy="34126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26055" y="6556242"/>
              <a:ext cx="825472" cy="30175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-1286762" y="4107058"/>
              <a:ext cx="4037706" cy="1464181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-136220" y="6558940"/>
              <a:ext cx="435281" cy="162842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-206363" y="483884"/>
              <a:ext cx="1526372" cy="55860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225724" y="350460"/>
              <a:ext cx="1113052" cy="405016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2663146" y="218814"/>
              <a:ext cx="685502" cy="247873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4095233" y="88950"/>
              <a:ext cx="268624" cy="90728"/>
            </a:xfrm>
            <a:prstGeom prst="line">
              <a:avLst/>
            </a:prstGeom>
            <a:ln>
              <a:solidFill>
                <a:srgbClr val="A3A6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 flipV="1">
            <a:off x="0" y="0"/>
            <a:ext cx="9144000" cy="1408112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3363" y="1489075"/>
            <a:ext cx="8910637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6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6" y="0"/>
            <a:ext cx="8899524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4" name="Rectangle 33"/>
          <p:cNvSpPr/>
          <p:nvPr/>
        </p:nvSpPr>
        <p:spPr>
          <a:xfrm flipV="1">
            <a:off x="0" y="6388923"/>
            <a:ext cx="8339910" cy="469076"/>
          </a:xfrm>
          <a:prstGeom prst="rect">
            <a:avLst/>
          </a:prstGeom>
          <a:gradFill>
            <a:gsLst>
              <a:gs pos="0">
                <a:srgbClr val="10253F">
                  <a:alpha val="69804"/>
                </a:srgbClr>
              </a:gs>
              <a:gs pos="100000">
                <a:srgbClr val="17375E">
                  <a:alpha val="6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33772" y="6457950"/>
            <a:ext cx="810228" cy="400050"/>
          </a:xfrm>
          <a:prstGeom prst="rect">
            <a:avLst/>
          </a:prstGeom>
          <a:gradFill>
            <a:gsLst>
              <a:gs pos="0">
                <a:srgbClr val="0081C6">
                  <a:alpha val="30000"/>
                </a:srgbClr>
              </a:gs>
              <a:gs pos="100000">
                <a:srgbClr val="00539B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44044" y="6391275"/>
            <a:ext cx="799956" cy="4667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361510" y="6412314"/>
            <a:ext cx="953465" cy="2084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4125" y="6412313"/>
            <a:ext cx="744538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A3A6A8"/>
                </a:solidFill>
                <a:latin typeface="+mn-lt"/>
              </a:defRPr>
            </a:lvl1pPr>
          </a:lstStyle>
          <a:p>
            <a:pPr rtl="0">
              <a:defRPr/>
            </a:pPr>
            <a:fld id="{004E23FA-282F-4C84-881E-9DAC50DAD92C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931954" y="6635086"/>
            <a:ext cx="3407953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4696980" y="6623482"/>
            <a:ext cx="469037" cy="1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8103692" y="6625841"/>
            <a:ext cx="46749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7227903" y="6511771"/>
            <a:ext cx="251534" cy="1588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140176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386913"/>
            <a:ext cx="9144000" cy="1587"/>
          </a:xfrm>
          <a:prstGeom prst="line">
            <a:avLst/>
          </a:prstGeom>
          <a:ln>
            <a:solidFill>
              <a:srgbClr val="B2B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CDMSmith_logo_print_RGB_WhiteGr.wmf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8319346" y="6463430"/>
            <a:ext cx="764286" cy="337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0" fontAlgn="base">
        <a:lnSpc>
          <a:spcPts val="44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–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6B101"/>
        </a:buClr>
        <a:buFont typeface="Arial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Excel_Worksheet2.xlsx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2.xls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6688" y="0"/>
            <a:ext cx="6537325" cy="138112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Superfund and Mining Sites: A Review of the Past and Observations Concerning the Future</a:t>
            </a:r>
          </a:p>
          <a:p>
            <a:endParaRPr lang="en-US" sz="2600" dirty="0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00" y="1143000"/>
            <a:ext cx="6548437" cy="508000"/>
          </a:xfrm>
        </p:spPr>
        <p:txBody>
          <a:bodyPr/>
          <a:lstStyle/>
          <a:p>
            <a:r>
              <a:rPr lang="en-US" sz="2000" dirty="0" smtClean="0"/>
              <a:t>U.S. EPA </a:t>
            </a:r>
            <a:r>
              <a:rPr lang="en-US" sz="2000" dirty="0" err="1" smtClean="0"/>
              <a:t>Hardrock</a:t>
            </a:r>
            <a:r>
              <a:rPr lang="en-US" sz="2000" dirty="0" smtClean="0"/>
              <a:t> Mining Conference:                         Advancing Solution for a New Legacy</a:t>
            </a:r>
            <a:endParaRPr lang="en-US" sz="2200" dirty="0" smtClean="0"/>
          </a:p>
        </p:txBody>
      </p:sp>
      <p:sp>
        <p:nvSpPr>
          <p:cNvPr id="4" name="Text Placeholder 6"/>
          <p:cNvSpPr>
            <a:spLocks noGrp="1"/>
          </p:cNvSpPr>
          <p:nvPr/>
        </p:nvSpPr>
        <p:spPr bwMode="auto">
          <a:xfrm>
            <a:off x="6826250" y="1219200"/>
            <a:ext cx="2317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Arial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April  2012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0"/>
            <a:ext cx="1918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Roger Olsen, Ph.D.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Denver, CO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/>
              <a:t>Electron Microprobe                                          Analysis		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3962400" cy="3962400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Can view samples at 300,000X  magnification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Can analyze particles as small as 2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 in diameter</a:t>
            </a:r>
          </a:p>
          <a:p>
            <a:pPr eaLnBrk="1" hangingPunct="1">
              <a:defRPr/>
            </a:pPr>
            <a:endParaRPr lang="en-US" sz="2400" dirty="0" smtClean="0">
              <a:latin typeface="Calibri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Calibri"/>
              </a:rPr>
              <a:t>Can determine the forms (mineralogy) of As, Cu, </a:t>
            </a:r>
            <a:r>
              <a:rPr lang="en-US" sz="2400" dirty="0" err="1" smtClean="0">
                <a:latin typeface="Calibri"/>
              </a:rPr>
              <a:t>Pb</a:t>
            </a:r>
            <a:r>
              <a:rPr lang="en-US" sz="2400" dirty="0" smtClean="0">
                <a:latin typeface="Calibri"/>
              </a:rPr>
              <a:t>, and Zn </a:t>
            </a:r>
            <a:endParaRPr lang="en-US" sz="2400" dirty="0" smtClean="0"/>
          </a:p>
          <a:p>
            <a:pPr eaLnBrk="1" hangingPunct="1">
              <a:defRPr/>
            </a:pPr>
            <a:endParaRPr lang="en-US" dirty="0" smtClean="0">
              <a:latin typeface="Calibri"/>
            </a:endParaRPr>
          </a:p>
        </p:txBody>
      </p:sp>
      <p:pic>
        <p:nvPicPr>
          <p:cNvPr id="49156" name="Picture 2" descr="Prob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81000"/>
            <a:ext cx="46116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 descr="PucksClo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62400"/>
            <a:ext cx="24003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pb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8426"/>
            <a:ext cx="5334000" cy="3999574"/>
          </a:xfrm>
          <a:prstGeom prst="rect">
            <a:avLst/>
          </a:prstGeom>
          <a:noFill/>
        </p:spPr>
      </p:pic>
      <p:pic>
        <p:nvPicPr>
          <p:cNvPr id="3" name="Picture 2" descr="pbss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38853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914400"/>
            <a:ext cx="3178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Sharon Steel, Utah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Residential Soil Samples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5613"/>
            <a:ext cx="7848600" cy="1143000"/>
          </a:xfrm>
        </p:spPr>
        <p:txBody>
          <a:bodyPr anchor="t"/>
          <a:lstStyle/>
          <a:p>
            <a:r>
              <a:rPr lang="en-US" altLang="en-US" smtClean="0"/>
              <a:t>Sample As-25 - Iron Oxyhydroxide Dot Map</a:t>
            </a:r>
          </a:p>
        </p:txBody>
      </p:sp>
      <p:pic>
        <p:nvPicPr>
          <p:cNvPr id="177155" name="Picture 3" descr="PM0304"/>
          <p:cNvPicPr>
            <a:picLocks noChangeAspect="1" noChangeArrowheads="1"/>
          </p:cNvPicPr>
          <p:nvPr/>
        </p:nvPicPr>
        <p:blipFill>
          <a:blip r:embed="rId2">
            <a:lum bright="30000" contrast="48000"/>
          </a:blip>
          <a:srcRect l="21548" t="51277" r="21548" b="17218"/>
          <a:stretch>
            <a:fillRect/>
          </a:stretch>
        </p:blipFill>
        <p:spPr bwMode="auto">
          <a:xfrm>
            <a:off x="4043363" y="2747963"/>
            <a:ext cx="4946650" cy="373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6" name="Picture 4" descr="PM0304"/>
          <p:cNvPicPr>
            <a:picLocks noChangeAspect="1" noChangeArrowheads="1"/>
          </p:cNvPicPr>
          <p:nvPr/>
        </p:nvPicPr>
        <p:blipFill>
          <a:blip r:embed="rId2">
            <a:lum bright="6000" contrast="-6000"/>
          </a:blip>
          <a:srcRect l="21548" t="3122" r="21548" b="65279"/>
          <a:stretch>
            <a:fillRect/>
          </a:stretch>
        </p:blipFill>
        <p:spPr bwMode="auto">
          <a:xfrm>
            <a:off x="152400" y="1219200"/>
            <a:ext cx="4994451" cy="3782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Systematic Early Planning</a:t>
            </a:r>
          </a:p>
        </p:txBody>
      </p:sp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228600" y="1905000"/>
            <a:ext cx="1371600" cy="914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1981200" y="1905000"/>
            <a:ext cx="1371600" cy="914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5"/>
          <p:cNvSpPr>
            <a:spLocks noChangeArrowheads="1"/>
          </p:cNvSpPr>
          <p:nvPr/>
        </p:nvSpPr>
        <p:spPr bwMode="auto">
          <a:xfrm>
            <a:off x="7391400" y="1905000"/>
            <a:ext cx="1524000" cy="914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Text Box 6"/>
          <p:cNvSpPr txBox="1">
            <a:spLocks noChangeArrowheads="1"/>
          </p:cNvSpPr>
          <p:nvPr/>
        </p:nvSpPr>
        <p:spPr bwMode="auto">
          <a:xfrm>
            <a:off x="228600" y="2057400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Franklin Gothic Heavy" pitchFamily="34" charset="0"/>
              </a:rPr>
              <a:t>Existing  Information</a:t>
            </a:r>
          </a:p>
        </p:txBody>
      </p:sp>
      <p:sp>
        <p:nvSpPr>
          <p:cNvPr id="128006" name="Text Box 7"/>
          <p:cNvSpPr txBox="1">
            <a:spLocks noChangeArrowheads="1"/>
          </p:cNvSpPr>
          <p:nvPr/>
        </p:nvSpPr>
        <p:spPr bwMode="auto">
          <a:xfrm>
            <a:off x="2057400" y="22098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1600">
                <a:latin typeface="Franklin Gothic Heavy" pitchFamily="34" charset="0"/>
              </a:rPr>
              <a:t>Evaluation</a:t>
            </a:r>
          </a:p>
        </p:txBody>
      </p:sp>
      <p:sp>
        <p:nvSpPr>
          <p:cNvPr id="128007" name="Text Box 8"/>
          <p:cNvSpPr txBox="1">
            <a:spLocks noChangeArrowheads="1"/>
          </p:cNvSpPr>
          <p:nvPr/>
        </p:nvSpPr>
        <p:spPr bwMode="auto">
          <a:xfrm>
            <a:off x="7467600" y="20574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Franklin Gothic Heavy" pitchFamily="34" charset="0"/>
              </a:rPr>
              <a:t>Evaluations and Reports</a:t>
            </a:r>
          </a:p>
        </p:txBody>
      </p:sp>
      <p:sp>
        <p:nvSpPr>
          <p:cNvPr id="128008" name="Line 9"/>
          <p:cNvSpPr>
            <a:spLocks noChangeShapeType="1"/>
          </p:cNvSpPr>
          <p:nvPr/>
        </p:nvSpPr>
        <p:spPr bwMode="auto">
          <a:xfrm>
            <a:off x="1600200" y="2362200"/>
            <a:ext cx="3810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8009" name="Line 10"/>
          <p:cNvSpPr>
            <a:spLocks noChangeShapeType="1"/>
          </p:cNvSpPr>
          <p:nvPr/>
        </p:nvSpPr>
        <p:spPr bwMode="auto">
          <a:xfrm>
            <a:off x="3352800" y="2362200"/>
            <a:ext cx="3810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8010" name="Line 11"/>
          <p:cNvSpPr>
            <a:spLocks noChangeShapeType="1"/>
          </p:cNvSpPr>
          <p:nvPr/>
        </p:nvSpPr>
        <p:spPr bwMode="auto">
          <a:xfrm>
            <a:off x="5181600" y="2362200"/>
            <a:ext cx="3810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8011" name="Text Box 12"/>
          <p:cNvSpPr txBox="1">
            <a:spLocks noChangeArrowheads="1"/>
          </p:cNvSpPr>
          <p:nvPr/>
        </p:nvSpPr>
        <p:spPr bwMode="auto">
          <a:xfrm>
            <a:off x="1752600" y="2895600"/>
            <a:ext cx="1905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</a:t>
            </a:r>
            <a:r>
              <a:rPr lang="en-US" sz="1600" b="1">
                <a:solidFill>
                  <a:srgbClr val="00B0F0"/>
                </a:solidFill>
              </a:rPr>
              <a:t>Site Conceptual 	Model (SCM)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Exposure      	Pathway 	Evaluation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Preliminary	Remediation	Goals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Preliminary 	Remedial 	Options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Data Gaps</a:t>
            </a:r>
          </a:p>
        </p:txBody>
      </p:sp>
      <p:sp>
        <p:nvSpPr>
          <p:cNvPr id="128012" name="Text Box 13"/>
          <p:cNvSpPr txBox="1">
            <a:spLocks noChangeArrowheads="1"/>
          </p:cNvSpPr>
          <p:nvPr/>
        </p:nvSpPr>
        <p:spPr bwMode="auto">
          <a:xfrm>
            <a:off x="5562600" y="2895600"/>
            <a:ext cx="18288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71450"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</a:t>
            </a:r>
            <a:r>
              <a:rPr lang="en-US" sz="1600" b="1">
                <a:solidFill>
                  <a:srgbClr val="00B0F0"/>
                </a:solidFill>
              </a:rPr>
              <a:t>TRIAD 	Approach</a:t>
            </a:r>
          </a:p>
          <a:p>
            <a:pPr defTabSz="171450"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Does 	Information  	Fit	CSM? </a:t>
            </a:r>
          </a:p>
          <a:p>
            <a:pPr defTabSz="171450"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>
                <a:solidFill>
                  <a:srgbClr val="00B0F0"/>
                </a:solidFill>
              </a:rPr>
              <a:t> Fill Data Gaps</a:t>
            </a:r>
          </a:p>
          <a:p>
            <a:pPr defTabSz="171450"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endParaRPr lang="en-US" sz="1600" b="1">
              <a:solidFill>
                <a:srgbClr val="00B0F0"/>
              </a:solidFill>
            </a:endParaRPr>
          </a:p>
          <a:p>
            <a:pPr defTabSz="171450"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128013" name="Rectangle 14"/>
          <p:cNvSpPr>
            <a:spLocks noChangeArrowheads="1"/>
          </p:cNvSpPr>
          <p:nvPr/>
        </p:nvSpPr>
        <p:spPr bwMode="auto">
          <a:xfrm>
            <a:off x="3733800" y="1905000"/>
            <a:ext cx="1447800" cy="914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4" name="Text Box 15"/>
          <p:cNvSpPr txBox="1">
            <a:spLocks noChangeArrowheads="1"/>
          </p:cNvSpPr>
          <p:nvPr/>
        </p:nvSpPr>
        <p:spPr bwMode="auto">
          <a:xfrm>
            <a:off x="4114800" y="2133600"/>
            <a:ext cx="990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1600">
                <a:latin typeface="Franklin Gothic Heavy" pitchFamily="34" charset="0"/>
              </a:rPr>
              <a:t>Work Plans</a:t>
            </a:r>
          </a:p>
        </p:txBody>
      </p:sp>
      <p:sp>
        <p:nvSpPr>
          <p:cNvPr id="128015" name="Rectangle 16"/>
          <p:cNvSpPr>
            <a:spLocks noChangeArrowheads="1"/>
          </p:cNvSpPr>
          <p:nvPr/>
        </p:nvSpPr>
        <p:spPr bwMode="auto">
          <a:xfrm>
            <a:off x="5562600" y="1905000"/>
            <a:ext cx="1447800" cy="9144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Text Box 17"/>
          <p:cNvSpPr txBox="1">
            <a:spLocks noChangeArrowheads="1"/>
          </p:cNvSpPr>
          <p:nvPr/>
        </p:nvSpPr>
        <p:spPr bwMode="auto">
          <a:xfrm>
            <a:off x="5486400" y="220980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Franklin Gothic Heavy" pitchFamily="34" charset="0"/>
              </a:rPr>
              <a:t>Investigations</a:t>
            </a:r>
          </a:p>
        </p:txBody>
      </p:sp>
      <p:sp>
        <p:nvSpPr>
          <p:cNvPr id="128017" name="Line 18"/>
          <p:cNvSpPr>
            <a:spLocks noChangeShapeType="1"/>
          </p:cNvSpPr>
          <p:nvPr/>
        </p:nvSpPr>
        <p:spPr bwMode="auto">
          <a:xfrm>
            <a:off x="7010400" y="2362200"/>
            <a:ext cx="3810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8018" name="Text Box 19"/>
          <p:cNvSpPr txBox="1">
            <a:spLocks noChangeArrowheads="1"/>
          </p:cNvSpPr>
          <p:nvPr/>
        </p:nvSpPr>
        <p:spPr bwMode="auto">
          <a:xfrm>
            <a:off x="228600" y="28956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Historical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Chemical     	Data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Inspections</a:t>
            </a:r>
          </a:p>
        </p:txBody>
      </p:sp>
      <p:sp>
        <p:nvSpPr>
          <p:cNvPr id="128019" name="Text Box 20"/>
          <p:cNvSpPr txBox="1">
            <a:spLocks noChangeArrowheads="1"/>
          </p:cNvSpPr>
          <p:nvPr/>
        </p:nvSpPr>
        <p:spPr bwMode="auto">
          <a:xfrm>
            <a:off x="3657600" y="2895600"/>
            <a:ext cx="19050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Sampling &amp;     	Analysis Plan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Quality 	Assurance 	Project Plan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Health &amp; Safety 	Plan</a:t>
            </a:r>
          </a:p>
        </p:txBody>
      </p:sp>
      <p:sp>
        <p:nvSpPr>
          <p:cNvPr id="128020" name="Text Box 21"/>
          <p:cNvSpPr txBox="1">
            <a:spLocks noChangeArrowheads="1"/>
          </p:cNvSpPr>
          <p:nvPr/>
        </p:nvSpPr>
        <p:spPr bwMode="auto">
          <a:xfrm>
            <a:off x="7315200" y="2895600"/>
            <a:ext cx="18288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Nature &amp; 	Extent of 	Contamination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Risk 	Assessment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Feasibility 	Study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r>
              <a:rPr lang="en-US" sz="1600" b="1"/>
              <a:t> Data Gaps &amp; 	Additional 	Investigations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  <a:tabLst>
                <a:tab pos="171450" algn="l"/>
              </a:tabLst>
            </a:pPr>
            <a:endParaRPr lang="en-US" sz="16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Site Conceptual Model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23963"/>
            <a:ext cx="9288463" cy="53927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Visualization - MVS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C:\Documents and Settings\olsenrl\My Documents\Olsen papers\EPA hardrock mining 2012\horseshoe 5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96866"/>
            <a:ext cx="822960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 descr="C:\Documents and Settings\olsenrl\My Documents\Olsen papers\EPA hardrock mining 2012\horseshoe 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929640"/>
            <a:ext cx="5791200" cy="3185160"/>
          </a:xfrm>
          <a:prstGeom prst="rect">
            <a:avLst/>
          </a:prstGeom>
          <a:noFill/>
        </p:spPr>
      </p:pic>
      <p:pic>
        <p:nvPicPr>
          <p:cNvPr id="148483" name="Picture 3" descr="C:\Documents and Settings\olsenrl\My Documents\Olsen papers\EPA hardrock mining 2012\horseshoe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505200"/>
            <a:ext cx="5696672" cy="3133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63" y="0"/>
            <a:ext cx="7772400" cy="977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Investigative Approach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" y="900113"/>
            <a:ext cx="4459288" cy="540702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Conceptual Site Model Development</a:t>
            </a:r>
          </a:p>
          <a:p>
            <a:r>
              <a:rPr lang="en-US" dirty="0" smtClean="0"/>
              <a:t>Preliminary Risk Assessment</a:t>
            </a:r>
          </a:p>
          <a:p>
            <a:r>
              <a:rPr lang="en-US" dirty="0" smtClean="0"/>
              <a:t>Identification and Evaluation of Potential Remediation Options </a:t>
            </a:r>
          </a:p>
          <a:p>
            <a:endParaRPr lang="en-US" dirty="0" smtClean="0"/>
          </a:p>
          <a:p>
            <a:pPr>
              <a:buFont typeface="Monotype Sorts" pitchFamily="2" charset="2"/>
              <a:buNone/>
            </a:pPr>
            <a:r>
              <a:rPr lang="en-US" dirty="0" smtClean="0"/>
              <a:t>Outcome            Data Gaps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1213" y="949325"/>
            <a:ext cx="4175125" cy="40481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1600200" y="4038600"/>
            <a:ext cx="550862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105400"/>
            <a:ext cx="8820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Key: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  Site Understanding  leads to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 Innovative &amp; Cost-effective Solutions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Water and Mass Balances</a:t>
            </a:r>
            <a:br>
              <a:rPr lang="en-US" dirty="0" smtClean="0"/>
            </a:br>
            <a:r>
              <a:rPr lang="en-US" dirty="0" smtClean="0"/>
              <a:t>Flow and Field Parameter Measurements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8916" name="Picture 4" descr="100_3798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1066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P6300027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Tracer Study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7696200" cy="5562600"/>
          </a:xfrm>
        </p:spPr>
        <p:txBody>
          <a:bodyPr/>
          <a:lstStyle/>
          <a:p>
            <a:pPr eaLnBrk="1" hangingPunct="1">
              <a:buFont typeface="Monotype Sorts" pitchFamily="2" charset="2"/>
              <a:buNone/>
            </a:pPr>
            <a:endParaRPr lang="en-US" smtClean="0"/>
          </a:p>
        </p:txBody>
      </p:sp>
      <p:pic>
        <p:nvPicPr>
          <p:cNvPr id="39940" name="Picture 4" descr="100_3844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671513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100_3838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/>
              <a:t>Topics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</a:p>
          <a:p>
            <a:pPr lvl="1"/>
            <a:r>
              <a:rPr lang="en-US" dirty="0" smtClean="0"/>
              <a:t>Real Time Analyses -&gt; Triad</a:t>
            </a:r>
          </a:p>
          <a:p>
            <a:pPr lvl="1"/>
            <a:r>
              <a:rPr lang="en-US" dirty="0" smtClean="0"/>
              <a:t>RI/FS Process</a:t>
            </a:r>
          </a:p>
          <a:p>
            <a:pPr lvl="1"/>
            <a:r>
              <a:rPr lang="en-US" dirty="0" smtClean="0"/>
              <a:t>Site Conceptual Models</a:t>
            </a:r>
          </a:p>
          <a:p>
            <a:pPr lvl="1"/>
            <a:r>
              <a:rPr lang="en-US" dirty="0" smtClean="0"/>
              <a:t>Water Balances</a:t>
            </a:r>
          </a:p>
          <a:p>
            <a:r>
              <a:rPr lang="en-US" dirty="0" smtClean="0"/>
              <a:t>Evaluations</a:t>
            </a:r>
          </a:p>
          <a:p>
            <a:pPr lvl="1"/>
            <a:r>
              <a:rPr lang="en-US" dirty="0" smtClean="0"/>
              <a:t>Human Health and Ecological Risk Assessments</a:t>
            </a:r>
          </a:p>
          <a:p>
            <a:r>
              <a:rPr lang="en-US" dirty="0" smtClean="0"/>
              <a:t>Remediation</a:t>
            </a:r>
          </a:p>
          <a:p>
            <a:pPr lvl="1"/>
            <a:r>
              <a:rPr lang="en-US" dirty="0" smtClean="0"/>
              <a:t>Regulatory Drivers</a:t>
            </a:r>
          </a:p>
          <a:p>
            <a:pPr lvl="1"/>
            <a:r>
              <a:rPr lang="en-US" dirty="0" smtClean="0"/>
              <a:t>Water Treatment</a:t>
            </a:r>
          </a:p>
          <a:p>
            <a:pPr lvl="1"/>
            <a:r>
              <a:rPr lang="en-US" i="1" dirty="0" smtClean="0"/>
              <a:t>In Situ </a:t>
            </a:r>
            <a:r>
              <a:rPr lang="en-US" dirty="0" smtClean="0"/>
              <a:t>Treatment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Canyon – Nonpoint </a:t>
            </a:r>
            <a:r>
              <a:rPr lang="en-US" dirty="0" err="1" smtClean="0"/>
              <a:t>Souce</a:t>
            </a:r>
            <a:r>
              <a:rPr lang="en-US" dirty="0" smtClean="0"/>
              <a:t> Load</a:t>
            </a:r>
            <a:endParaRPr lang="en-US" dirty="0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399" y="1219200"/>
            <a:ext cx="56849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00800" y="2514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Virginia Canyon Ground Water Project:  200 to 500 lb zinc per day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/>
              <a:t>Topics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</a:p>
          <a:p>
            <a:pPr lvl="1"/>
            <a:r>
              <a:rPr lang="en-US" dirty="0" smtClean="0"/>
              <a:t>Real Time Analyses -&gt; Triad</a:t>
            </a:r>
          </a:p>
          <a:p>
            <a:pPr lvl="1"/>
            <a:r>
              <a:rPr lang="en-US" dirty="0" smtClean="0"/>
              <a:t>RI/FS Process</a:t>
            </a:r>
          </a:p>
          <a:p>
            <a:pPr lvl="1"/>
            <a:r>
              <a:rPr lang="en-US" dirty="0" smtClean="0"/>
              <a:t>Site Conceptual Models</a:t>
            </a:r>
          </a:p>
          <a:p>
            <a:pPr lvl="1"/>
            <a:r>
              <a:rPr lang="en-US" dirty="0" smtClean="0"/>
              <a:t>Water Balances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Evaluations</a:t>
            </a:r>
          </a:p>
          <a:p>
            <a:pPr lvl="1"/>
            <a:r>
              <a:rPr lang="en-US" dirty="0" smtClean="0"/>
              <a:t>Human Health and Ecological Risk Assessments</a:t>
            </a:r>
          </a:p>
          <a:p>
            <a:r>
              <a:rPr lang="en-US" dirty="0" smtClean="0"/>
              <a:t>Remediation</a:t>
            </a:r>
          </a:p>
          <a:p>
            <a:pPr lvl="1"/>
            <a:r>
              <a:rPr lang="en-US" dirty="0" smtClean="0"/>
              <a:t>Regulatory Drivers</a:t>
            </a:r>
          </a:p>
          <a:p>
            <a:pPr lvl="1"/>
            <a:r>
              <a:rPr lang="en-US" dirty="0" smtClean="0"/>
              <a:t>Water Treatment</a:t>
            </a:r>
          </a:p>
          <a:p>
            <a:pPr lvl="1"/>
            <a:r>
              <a:rPr lang="en-US" i="1" dirty="0" smtClean="0"/>
              <a:t>In Situ </a:t>
            </a:r>
            <a:r>
              <a:rPr lang="en-US" dirty="0" smtClean="0"/>
              <a:t>Treatment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Risk Assessment</a:t>
            </a:r>
            <a:br>
              <a:rPr lang="en-US" dirty="0" smtClean="0"/>
            </a:br>
            <a:r>
              <a:rPr lang="en-US" dirty="0" smtClean="0"/>
              <a:t>Elements </a:t>
            </a:r>
            <a:r>
              <a:rPr lang="en-US" dirty="0"/>
              <a:t>of an Exposure Pathway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8275" y="1371600"/>
            <a:ext cx="1828800" cy="2851150"/>
            <a:chOff x="106" y="1056"/>
            <a:chExt cx="1152" cy="1796"/>
          </a:xfrm>
        </p:grpSpPr>
        <p:pic>
          <p:nvPicPr>
            <p:cNvPr id="45080" name="Picture 4" descr="UST1"/>
            <p:cNvPicPr>
              <a:picLocks noChangeAspect="1" noChangeArrowheads="1"/>
            </p:cNvPicPr>
            <p:nvPr/>
          </p:nvPicPr>
          <p:blipFill>
            <a:blip r:embed="rId2"/>
            <a:srcRect l="40945" t="25992" r="20184"/>
            <a:stretch>
              <a:fillRect/>
            </a:stretch>
          </p:blipFill>
          <p:spPr bwMode="auto">
            <a:xfrm>
              <a:off x="110" y="1296"/>
              <a:ext cx="1000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81" name="Text Box 5"/>
            <p:cNvSpPr txBox="1">
              <a:spLocks noChangeArrowheads="1"/>
            </p:cNvSpPr>
            <p:nvPr/>
          </p:nvSpPr>
          <p:spPr bwMode="auto">
            <a:xfrm>
              <a:off x="106" y="1056"/>
              <a:ext cx="1152" cy="256"/>
            </a:xfrm>
            <a:prstGeom prst="rect">
              <a:avLst/>
            </a:prstGeom>
            <a:gradFill rotWithShape="1">
              <a:gsLst>
                <a:gs pos="0">
                  <a:srgbClr val="339933"/>
                </a:gs>
                <a:gs pos="100000">
                  <a:srgbClr val="1A4E1A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Source</a:t>
              </a:r>
            </a:p>
          </p:txBody>
        </p:sp>
        <p:sp>
          <p:nvSpPr>
            <p:cNvPr id="45082" name="Text Box 6"/>
            <p:cNvSpPr txBox="1">
              <a:spLocks noChangeArrowheads="1"/>
            </p:cNvSpPr>
            <p:nvPr/>
          </p:nvSpPr>
          <p:spPr bwMode="auto">
            <a:xfrm>
              <a:off x="114" y="1296"/>
              <a:ext cx="984" cy="1556"/>
            </a:xfrm>
            <a:prstGeom prst="rect">
              <a:avLst/>
            </a:prstGeom>
            <a:solidFill>
              <a:srgbClr val="33660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tIns="91440" bIns="54864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Origin: waste piles, mine drainage, etc</a:t>
              </a:r>
              <a:r>
                <a:rPr lang="en-US" sz="2000" dirty="0">
                  <a:latin typeface="Arial Narrow" pitchFamily="34" charset="0"/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en-US" sz="2000" dirty="0">
                <a:latin typeface="Arial Narrow" pitchFamily="34" charset="0"/>
              </a:endParaRPr>
            </a:p>
            <a:p>
              <a:pPr>
                <a:spcBef>
                  <a:spcPct val="50000"/>
                </a:spcBef>
              </a:pPr>
              <a:endParaRPr lang="en-US" sz="2000" dirty="0">
                <a:latin typeface="Arial Narrow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05000" y="1574801"/>
            <a:ext cx="2286000" cy="4368800"/>
            <a:chOff x="1200" y="1184"/>
            <a:chExt cx="1440" cy="2762"/>
          </a:xfrm>
        </p:grpSpPr>
        <p:pic>
          <p:nvPicPr>
            <p:cNvPr id="45076" name="Picture 8" descr="manitowoc"/>
            <p:cNvPicPr>
              <a:picLocks noChangeAspect="1" noChangeArrowheads="1"/>
            </p:cNvPicPr>
            <p:nvPr/>
          </p:nvPicPr>
          <p:blipFill>
            <a:blip r:embed="rId3"/>
            <a:srcRect t="15833" r="58333"/>
            <a:stretch>
              <a:fillRect/>
            </a:stretch>
          </p:blipFill>
          <p:spPr bwMode="auto">
            <a:xfrm>
              <a:off x="1200" y="1824"/>
              <a:ext cx="1200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7" name="Text Box 9"/>
            <p:cNvSpPr txBox="1">
              <a:spLocks noChangeArrowheads="1"/>
            </p:cNvSpPr>
            <p:nvPr/>
          </p:nvSpPr>
          <p:spPr bwMode="auto">
            <a:xfrm>
              <a:off x="1200" y="1392"/>
              <a:ext cx="1440" cy="448"/>
            </a:xfrm>
            <a:prstGeom prst="rect">
              <a:avLst/>
            </a:prstGeom>
            <a:gradFill rotWithShape="1">
              <a:gsLst>
                <a:gs pos="0">
                  <a:srgbClr val="339933"/>
                </a:gs>
                <a:gs pos="100000">
                  <a:srgbClr val="1A4E1A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Transport &amp; Transformation</a:t>
              </a:r>
            </a:p>
          </p:txBody>
        </p:sp>
        <p:sp>
          <p:nvSpPr>
            <p:cNvPr id="45078" name="Text Box 10"/>
            <p:cNvSpPr txBox="1">
              <a:spLocks noChangeArrowheads="1"/>
            </p:cNvSpPr>
            <p:nvPr/>
          </p:nvSpPr>
          <p:spPr bwMode="auto">
            <a:xfrm>
              <a:off x="1200" y="1872"/>
              <a:ext cx="1200" cy="2074"/>
            </a:xfrm>
            <a:prstGeom prst="rect">
              <a:avLst/>
            </a:prstGeom>
            <a:solidFill>
              <a:srgbClr val="003399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8288" r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Release mechanisms: blowing dust, erosion, leaching, geochemical changes, etc</a:t>
              </a:r>
            </a:p>
            <a:p>
              <a:pPr>
                <a:spcBef>
                  <a:spcPct val="50000"/>
                </a:spcBef>
              </a:pPr>
              <a:endParaRPr lang="en-US" sz="2000" dirty="0">
                <a:latin typeface="Arial Narrow" pitchFamily="34" charset="0"/>
              </a:endParaRPr>
            </a:p>
            <a:p>
              <a:pPr>
                <a:spcBef>
                  <a:spcPct val="50000"/>
                </a:spcBef>
              </a:pPr>
              <a:endParaRPr lang="en-US" sz="2000" dirty="0">
                <a:latin typeface="Arial Narrow" pitchFamily="34" charset="0"/>
              </a:endParaRPr>
            </a:p>
            <a:p>
              <a:pPr>
                <a:spcBef>
                  <a:spcPct val="50000"/>
                </a:spcBef>
              </a:pPr>
              <a:endParaRPr lang="en-US" sz="2000" dirty="0">
                <a:latin typeface="Arial Narrow" pitchFamily="34" charset="0"/>
              </a:endParaRPr>
            </a:p>
          </p:txBody>
        </p:sp>
        <p:cxnSp>
          <p:nvCxnSpPr>
            <p:cNvPr id="45079" name="AutoShape 11"/>
            <p:cNvCxnSpPr>
              <a:cxnSpLocks noChangeShapeType="1"/>
              <a:stCxn id="45081" idx="3"/>
              <a:endCxn id="45077" idx="0"/>
            </p:cNvCxnSpPr>
            <p:nvPr/>
          </p:nvCxnSpPr>
          <p:spPr bwMode="auto">
            <a:xfrm>
              <a:off x="1258" y="1184"/>
              <a:ext cx="662" cy="208"/>
            </a:xfrm>
            <a:prstGeom prst="bentConnector2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038600" y="2257425"/>
            <a:ext cx="1905000" cy="3984625"/>
            <a:chOff x="2544" y="1598"/>
            <a:chExt cx="1200" cy="2510"/>
          </a:xfrm>
        </p:grpSpPr>
        <p:pic>
          <p:nvPicPr>
            <p:cNvPr id="45072" name="Picture 13" descr="well"/>
            <p:cNvPicPr>
              <a:picLocks noChangeAspect="1" noChangeArrowheads="1"/>
            </p:cNvPicPr>
            <p:nvPr/>
          </p:nvPicPr>
          <p:blipFill>
            <a:blip r:embed="rId4"/>
            <a:srcRect r="2814"/>
            <a:stretch>
              <a:fillRect/>
            </a:stretch>
          </p:blipFill>
          <p:spPr bwMode="auto">
            <a:xfrm>
              <a:off x="2552" y="2361"/>
              <a:ext cx="1036" cy="1377"/>
            </a:xfrm>
            <a:prstGeom prst="rect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5073" name="Text Box 14"/>
            <p:cNvSpPr txBox="1">
              <a:spLocks noChangeArrowheads="1"/>
            </p:cNvSpPr>
            <p:nvPr/>
          </p:nvSpPr>
          <p:spPr bwMode="auto">
            <a:xfrm>
              <a:off x="2544" y="1920"/>
              <a:ext cx="1200" cy="252"/>
            </a:xfrm>
            <a:prstGeom prst="rect">
              <a:avLst/>
            </a:prstGeom>
            <a:gradFill rotWithShape="1">
              <a:gsLst>
                <a:gs pos="0">
                  <a:srgbClr val="339933"/>
                </a:gs>
                <a:gs pos="100000">
                  <a:srgbClr val="1A4E1A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Exposure Point</a:t>
              </a:r>
            </a:p>
          </p:txBody>
        </p:sp>
        <p:sp>
          <p:nvSpPr>
            <p:cNvPr id="45074" name="Text Box 15"/>
            <p:cNvSpPr txBox="1">
              <a:spLocks noChangeArrowheads="1"/>
            </p:cNvSpPr>
            <p:nvPr/>
          </p:nvSpPr>
          <p:spPr bwMode="auto">
            <a:xfrm>
              <a:off x="2568" y="2322"/>
              <a:ext cx="1008" cy="1786"/>
            </a:xfrm>
            <a:prstGeom prst="rect">
              <a:avLst/>
            </a:prstGeom>
            <a:solidFill>
              <a:srgbClr val="996633">
                <a:alpha val="5098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Locations where people or ecological receptors contact COPCs: residential wells, stream sediments, etc</a:t>
              </a:r>
              <a:r>
                <a:rPr lang="en-US" sz="2000" dirty="0">
                  <a:latin typeface="Arial Narrow" pitchFamily="34" charset="0"/>
                </a:rPr>
                <a:t>.</a:t>
              </a:r>
            </a:p>
          </p:txBody>
        </p:sp>
        <p:cxnSp>
          <p:nvCxnSpPr>
            <p:cNvPr id="45075" name="AutoShape 16"/>
            <p:cNvCxnSpPr>
              <a:cxnSpLocks noChangeShapeType="1"/>
              <a:stCxn id="45077" idx="3"/>
              <a:endCxn id="45073" idx="0"/>
            </p:cNvCxnSpPr>
            <p:nvPr/>
          </p:nvCxnSpPr>
          <p:spPr bwMode="auto">
            <a:xfrm>
              <a:off x="2640" y="1598"/>
              <a:ext cx="504" cy="322"/>
            </a:xfrm>
            <a:prstGeom prst="bentConnector2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43575" y="2968625"/>
            <a:ext cx="1828800" cy="3279775"/>
            <a:chOff x="3618" y="2062"/>
            <a:chExt cx="1152" cy="2066"/>
          </a:xfrm>
        </p:grpSpPr>
        <p:pic>
          <p:nvPicPr>
            <p:cNvPr id="45068" name="Picture 18" descr="washing hands"/>
            <p:cNvPicPr>
              <a:picLocks noChangeAspect="1" noChangeArrowheads="1"/>
            </p:cNvPicPr>
            <p:nvPr/>
          </p:nvPicPr>
          <p:blipFill>
            <a:blip r:embed="rId5"/>
            <a:srcRect b="9750"/>
            <a:stretch>
              <a:fillRect/>
            </a:stretch>
          </p:blipFill>
          <p:spPr bwMode="auto">
            <a:xfrm>
              <a:off x="3621" y="2783"/>
              <a:ext cx="981" cy="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Text Box 19"/>
            <p:cNvSpPr txBox="1">
              <a:spLocks noChangeArrowheads="1"/>
            </p:cNvSpPr>
            <p:nvPr/>
          </p:nvSpPr>
          <p:spPr bwMode="auto">
            <a:xfrm>
              <a:off x="3618" y="2436"/>
              <a:ext cx="1152" cy="252"/>
            </a:xfrm>
            <a:prstGeom prst="rect">
              <a:avLst/>
            </a:prstGeom>
            <a:gradFill rotWithShape="1">
              <a:gsLst>
                <a:gs pos="0">
                  <a:srgbClr val="339933"/>
                </a:gs>
                <a:gs pos="100000">
                  <a:srgbClr val="1A4E1A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Exposure Route</a:t>
              </a:r>
            </a:p>
          </p:txBody>
        </p:sp>
        <p:sp>
          <p:nvSpPr>
            <p:cNvPr id="45070" name="Text Box 20"/>
            <p:cNvSpPr txBox="1">
              <a:spLocks noChangeArrowheads="1"/>
            </p:cNvSpPr>
            <p:nvPr/>
          </p:nvSpPr>
          <p:spPr bwMode="auto">
            <a:xfrm>
              <a:off x="3648" y="2948"/>
              <a:ext cx="1044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How chemical enters the body: ingestion, breathing, skin contact</a:t>
              </a:r>
            </a:p>
          </p:txBody>
        </p:sp>
        <p:cxnSp>
          <p:nvCxnSpPr>
            <p:cNvPr id="45071" name="AutoShape 21"/>
            <p:cNvCxnSpPr>
              <a:cxnSpLocks noChangeShapeType="1"/>
              <a:stCxn id="45073" idx="3"/>
              <a:endCxn id="45069" idx="0"/>
            </p:cNvCxnSpPr>
            <p:nvPr/>
          </p:nvCxnSpPr>
          <p:spPr bwMode="auto">
            <a:xfrm>
              <a:off x="3744" y="2062"/>
              <a:ext cx="450" cy="374"/>
            </a:xfrm>
            <a:prstGeom prst="bentConnector2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7343775" y="3762375"/>
            <a:ext cx="1800225" cy="2730500"/>
            <a:chOff x="4626" y="2562"/>
            <a:chExt cx="1134" cy="1720"/>
          </a:xfrm>
        </p:grpSpPr>
        <p:pic>
          <p:nvPicPr>
            <p:cNvPr id="45064" name="Picture 23" descr="girl-fountain"/>
            <p:cNvPicPr>
              <a:picLocks noChangeAspect="1" noChangeArrowheads="1"/>
            </p:cNvPicPr>
            <p:nvPr/>
          </p:nvPicPr>
          <p:blipFill>
            <a:blip r:embed="rId6"/>
            <a:srcRect t="17476" b="9154"/>
            <a:stretch>
              <a:fillRect/>
            </a:stretch>
          </p:blipFill>
          <p:spPr bwMode="auto">
            <a:xfrm>
              <a:off x="4638" y="3216"/>
              <a:ext cx="1042" cy="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5" name="Text Box 24"/>
            <p:cNvSpPr txBox="1">
              <a:spLocks noChangeArrowheads="1"/>
            </p:cNvSpPr>
            <p:nvPr/>
          </p:nvSpPr>
          <p:spPr bwMode="auto">
            <a:xfrm>
              <a:off x="4626" y="2964"/>
              <a:ext cx="1056" cy="256"/>
            </a:xfrm>
            <a:prstGeom prst="rect">
              <a:avLst/>
            </a:prstGeom>
            <a:gradFill rotWithShape="1">
              <a:gsLst>
                <a:gs pos="0">
                  <a:srgbClr val="339933"/>
                </a:gs>
                <a:gs pos="100000">
                  <a:srgbClr val="1A4E1A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3399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Receptor</a:t>
              </a:r>
            </a:p>
          </p:txBody>
        </p:sp>
        <p:sp>
          <p:nvSpPr>
            <p:cNvPr id="45066" name="Text Box 25"/>
            <p:cNvSpPr txBox="1">
              <a:spLocks noChangeArrowheads="1"/>
            </p:cNvSpPr>
            <p:nvPr/>
          </p:nvSpPr>
          <p:spPr bwMode="auto">
            <a:xfrm>
              <a:off x="4674" y="3264"/>
              <a:ext cx="108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People  or species potentially exposed to </a:t>
              </a:r>
              <a:r>
                <a:rPr lang="en-US" sz="2000" dirty="0" err="1">
                  <a:solidFill>
                    <a:schemeClr val="bg1"/>
                  </a:solidFill>
                  <a:latin typeface="Arial Narrow" pitchFamily="34" charset="0"/>
                </a:rPr>
                <a:t>COPCsl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cxnSp>
          <p:nvCxnSpPr>
            <p:cNvPr id="45067" name="AutoShape 26"/>
            <p:cNvCxnSpPr>
              <a:cxnSpLocks noChangeShapeType="1"/>
              <a:stCxn id="45069" idx="3"/>
              <a:endCxn id="45065" idx="0"/>
            </p:cNvCxnSpPr>
            <p:nvPr/>
          </p:nvCxnSpPr>
          <p:spPr bwMode="auto">
            <a:xfrm>
              <a:off x="4770" y="2562"/>
              <a:ext cx="384" cy="402"/>
            </a:xfrm>
            <a:prstGeom prst="bentConnector2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04800" y="228600"/>
            <a:ext cx="8610600" cy="6400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3" name="Picture 3" descr="Concept_H_Mill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3113"/>
            <a:ext cx="80772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28600"/>
            <a:ext cx="4953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In-Vitro </a:t>
            </a:r>
            <a:r>
              <a:rPr lang="en-US" dirty="0" smtClean="0"/>
              <a:t>Bioassay</a:t>
            </a:r>
            <a:endParaRPr lang="en-US" dirty="0"/>
          </a:p>
        </p:txBody>
      </p:sp>
      <p:sp>
        <p:nvSpPr>
          <p:cNvPr id="47107" name="Content Placeholder 3"/>
          <p:cNvSpPr>
            <a:spLocks noGrp="1"/>
          </p:cNvSpPr>
          <p:nvPr>
            <p:ph idx="1"/>
          </p:nvPr>
        </p:nvSpPr>
        <p:spPr>
          <a:xfrm>
            <a:off x="228600" y="45720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1 g spoils (&lt;250 </a:t>
            </a:r>
            <a:r>
              <a:rPr lang="el-GR" smtClean="0">
                <a:latin typeface="Calibri" pitchFamily="34" charset="0"/>
              </a:rPr>
              <a:t>μ</a:t>
            </a:r>
            <a:r>
              <a:rPr lang="en-US" smtClean="0">
                <a:latin typeface="Calibri" pitchFamily="34" charset="0"/>
              </a:rPr>
              <a:t>m)</a:t>
            </a:r>
            <a:r>
              <a:rPr lang="en-US" smtClean="0"/>
              <a:t>, 100 mL leach solution</a:t>
            </a:r>
          </a:p>
          <a:p>
            <a:pPr marL="342900" lvl="1" indent="-342900" eaLnBrk="1" hangingPunct="1">
              <a:buSzPct val="90000"/>
              <a:buFont typeface="Wingdings" pitchFamily="2" charset="2"/>
              <a:buChar char="n"/>
            </a:pPr>
            <a:r>
              <a:rPr lang="en-US" smtClean="0"/>
              <a:t>Leach solution (glycine solution adjusted to pH 1.5)</a:t>
            </a:r>
          </a:p>
          <a:p>
            <a:pPr marL="342900" lvl="1" indent="-342900" eaLnBrk="1" hangingPunct="1">
              <a:buSzPct val="90000"/>
              <a:buFont typeface="Wingdings" pitchFamily="2" charset="2"/>
              <a:buChar char="n"/>
            </a:pPr>
            <a:r>
              <a:rPr lang="en-US" smtClean="0"/>
              <a:t>Agitated for 1 hr in a rotary tumbler</a:t>
            </a:r>
          </a:p>
          <a:p>
            <a:pPr marL="342900" lvl="1" indent="-342900" eaLnBrk="1" hangingPunct="1">
              <a:buSzPct val="90000"/>
              <a:buFont typeface="Wingdings" pitchFamily="2" charset="2"/>
              <a:buChar char="n"/>
            </a:pPr>
            <a:r>
              <a:rPr lang="en-US" smtClean="0"/>
              <a:t>EPA Approved Methodology</a:t>
            </a:r>
          </a:p>
          <a:p>
            <a:pPr eaLnBrk="1" hangingPunct="1"/>
            <a:endParaRPr lang="en-US" smtClean="0"/>
          </a:p>
        </p:txBody>
      </p:sp>
      <p:pic>
        <p:nvPicPr>
          <p:cNvPr id="47108" name="Picture 4" descr="BioassayTumbl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4343400" cy="33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olsenrl\My Documents\My Pictures\iphone\iphone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191000" cy="31303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Bioassay Results		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295400"/>
          <a:ext cx="8305800" cy="5086350"/>
        </p:xfrm>
        <a:graphic>
          <a:graphicData uri="http://schemas.openxmlformats.org/drawingml/2006/table">
            <a:tbl>
              <a:tblPr/>
              <a:tblGrid>
                <a:gridCol w="1450258"/>
                <a:gridCol w="1784555"/>
                <a:gridCol w="1748350"/>
                <a:gridCol w="1755775"/>
                <a:gridCol w="1566862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Pb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in &lt;250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Fraction (mg/kg)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Bioavailable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Pb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As in &lt;250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μ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Fraction (mg/kg)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Bioavailable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 As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Minimum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58.6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14.8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Maximum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56,022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28%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2,560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8%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Median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5,524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706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Mean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15,194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5.5%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927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0.5%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Standard Deviation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17,948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673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Covariance (%)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118%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118%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73%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  <a:cs typeface="Times New Roman" pitchFamily="18" charset="0"/>
                        </a:rPr>
                        <a:t>302%</a:t>
                      </a:r>
                    </a:p>
                  </a:txBody>
                  <a:tcPr marL="26020" marR="260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smtClean="0"/>
              <a:t>Human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011738"/>
          </a:xfrm>
        </p:spPr>
        <p:txBody>
          <a:bodyPr/>
          <a:lstStyle/>
          <a:p>
            <a:r>
              <a:rPr lang="en-US" dirty="0" smtClean="0"/>
              <a:t>Activity based exposures and sampling</a:t>
            </a:r>
          </a:p>
          <a:p>
            <a:r>
              <a:rPr lang="en-US" dirty="0" smtClean="0"/>
              <a:t>Realistic scenarios:  less conservative and more accurate</a:t>
            </a:r>
          </a:p>
          <a:p>
            <a:pPr lvl="1"/>
            <a:r>
              <a:rPr lang="en-US" dirty="0" smtClean="0"/>
              <a:t>Transfer coefficients dermal</a:t>
            </a:r>
          </a:p>
          <a:p>
            <a:r>
              <a:rPr lang="en-US" dirty="0" smtClean="0"/>
              <a:t>Site specific evaluations and values</a:t>
            </a:r>
          </a:p>
          <a:p>
            <a:r>
              <a:rPr lang="en-US" dirty="0" smtClean="0"/>
              <a:t>Bioavailability:  Se, </a:t>
            </a:r>
            <a:r>
              <a:rPr lang="en-US" dirty="0" err="1" smtClean="0"/>
              <a:t>Sb</a:t>
            </a:r>
            <a:r>
              <a:rPr lang="en-US" dirty="0" smtClean="0"/>
              <a:t> , Mo</a:t>
            </a:r>
          </a:p>
          <a:p>
            <a:endParaRPr lang="en-US" dirty="0"/>
          </a:p>
        </p:txBody>
      </p:sp>
      <p:pic>
        <p:nvPicPr>
          <p:cNvPr id="4" name="Picture 6" descr="Ireland mining images_Page_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468974"/>
            <a:ext cx="4800600" cy="354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143000"/>
          </a:xfrm>
        </p:spPr>
        <p:txBody>
          <a:bodyPr/>
          <a:lstStyle/>
          <a:p>
            <a:r>
              <a:rPr lang="en-US" dirty="0" smtClean="0"/>
              <a:t>Ecological Risk Assessment</a:t>
            </a:r>
            <a:endParaRPr lang="en-US" sz="2000" i="1" dirty="0"/>
          </a:p>
        </p:txBody>
      </p:sp>
      <p:pic>
        <p:nvPicPr>
          <p:cNvPr id="38917" name="Picture 5" descr="Lavelle pic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4572000" cy="3429000"/>
          </a:xfrm>
          <a:prstGeom prst="rect">
            <a:avLst/>
          </a:prstGeom>
          <a:noFill/>
        </p:spPr>
      </p:pic>
      <p:graphicFrame>
        <p:nvGraphicFramePr>
          <p:cNvPr id="137217" name="Object 1"/>
          <p:cNvGraphicFramePr>
            <a:graphicFrameLocks noChangeAspect="1"/>
          </p:cNvGraphicFramePr>
          <p:nvPr/>
        </p:nvGraphicFramePr>
        <p:xfrm>
          <a:off x="3505200" y="3048000"/>
          <a:ext cx="5486400" cy="3594847"/>
        </p:xfrm>
        <a:graphic>
          <a:graphicData uri="http://schemas.openxmlformats.org/presentationml/2006/ole">
            <p:oleObj spid="_x0000_s137217" name="Worksheet" r:id="rId4" imgW="8930614" imgH="4983558" progId="Excel.Sheet.8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334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Aquatic </a:t>
            </a:r>
            <a:r>
              <a:rPr lang="en-US" b="1" dirty="0" err="1" smtClean="0">
                <a:solidFill>
                  <a:schemeClr val="bg1"/>
                </a:solidFill>
              </a:rPr>
              <a:t>Macrofauna</a:t>
            </a:r>
            <a:r>
              <a:rPr lang="en-US" b="1" dirty="0" smtClean="0">
                <a:solidFill>
                  <a:schemeClr val="bg1"/>
                </a:solidFill>
              </a:rPr>
              <a:t> as Ecological Sentinels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Chronic Surface Water Criteria and Toxicity Reference Values (TRVs)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/>
        </p:nvGraphicFramePr>
        <p:xfrm>
          <a:off x="152400" y="1143000"/>
          <a:ext cx="8839200" cy="3598742"/>
        </p:xfrm>
        <a:graphic>
          <a:graphicData uri="http://schemas.openxmlformats.org/presentationml/2006/ole">
            <p:oleObj spid="_x0000_s118788" name="Worksheet" r:id="rId3" imgW="7965943" imgH="3243252" progId="Excel.Sheet.12">
              <p:embed/>
            </p:oleObj>
          </a:graphicData>
        </a:graphic>
      </p:graphicFrame>
      <p:graphicFrame>
        <p:nvGraphicFramePr>
          <p:cNvPr id="118789" name="Object 5"/>
          <p:cNvGraphicFramePr>
            <a:graphicFrameLocks noChangeAspect="1"/>
          </p:cNvGraphicFramePr>
          <p:nvPr/>
        </p:nvGraphicFramePr>
        <p:xfrm>
          <a:off x="609600" y="4800600"/>
          <a:ext cx="2603987" cy="1371600"/>
        </p:xfrm>
        <a:graphic>
          <a:graphicData uri="http://schemas.openxmlformats.org/presentationml/2006/ole">
            <p:oleObj spid="_x0000_s118789" name="Worksheet" r:id="rId4" imgW="1812113" imgH="95394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/>
              <a:t>Topics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</a:p>
          <a:p>
            <a:pPr lvl="1"/>
            <a:r>
              <a:rPr lang="en-US" dirty="0" smtClean="0"/>
              <a:t>Real Time Analyses -&gt; Triad</a:t>
            </a:r>
          </a:p>
          <a:p>
            <a:pPr lvl="1"/>
            <a:r>
              <a:rPr lang="en-US" dirty="0" smtClean="0"/>
              <a:t>RI/FS Process</a:t>
            </a:r>
          </a:p>
          <a:p>
            <a:pPr lvl="1"/>
            <a:r>
              <a:rPr lang="en-US" dirty="0" smtClean="0"/>
              <a:t>Site Conceptual Models</a:t>
            </a:r>
          </a:p>
          <a:p>
            <a:pPr lvl="1"/>
            <a:r>
              <a:rPr lang="en-US" dirty="0" smtClean="0"/>
              <a:t>Water Balances</a:t>
            </a:r>
          </a:p>
          <a:p>
            <a:r>
              <a:rPr lang="en-US" dirty="0" smtClean="0"/>
              <a:t>Evaluations</a:t>
            </a:r>
          </a:p>
          <a:p>
            <a:pPr lvl="1"/>
            <a:r>
              <a:rPr lang="en-US" dirty="0" smtClean="0"/>
              <a:t>Human Health and Ecological Risk Assessments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Remediation</a:t>
            </a:r>
          </a:p>
          <a:p>
            <a:pPr lvl="1"/>
            <a:r>
              <a:rPr lang="en-US" dirty="0" smtClean="0"/>
              <a:t>Regulatory Drivers</a:t>
            </a:r>
          </a:p>
          <a:p>
            <a:pPr lvl="1"/>
            <a:r>
              <a:rPr lang="en-US" dirty="0" smtClean="0"/>
              <a:t>Water Treatment</a:t>
            </a:r>
          </a:p>
          <a:p>
            <a:pPr lvl="1"/>
            <a:r>
              <a:rPr lang="en-US" i="1" dirty="0" smtClean="0"/>
              <a:t>In Situ </a:t>
            </a:r>
            <a:r>
              <a:rPr lang="en-US" dirty="0" smtClean="0"/>
              <a:t>Treatment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429000" y="762000"/>
            <a:ext cx="1892635" cy="920765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Water Treatment</a:t>
            </a:r>
          </a:p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Pilot Studies</a:t>
            </a:r>
          </a:p>
          <a:p>
            <a:pPr algn="ctr">
              <a:defRPr/>
            </a:pPr>
            <a:r>
              <a:rPr lang="en-US" i="1" dirty="0" smtClean="0">
                <a:solidFill>
                  <a:srgbClr val="DADADA"/>
                </a:solidFill>
                <a:latin typeface="Helvetica" pitchFamily="34" charset="0"/>
              </a:rPr>
              <a:t>In Situ</a:t>
            </a:r>
            <a:endParaRPr lang="en-US" i="1" dirty="0">
              <a:solidFill>
                <a:srgbClr val="DADADA"/>
              </a:solidFill>
              <a:latin typeface="Helvetica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95400" y="1905000"/>
            <a:ext cx="1943866" cy="920765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  </a:t>
            </a: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  Water </a:t>
            </a: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Balance</a:t>
            </a:r>
          </a:p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  Predictive   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Modeling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928688" y="3127375"/>
            <a:ext cx="1881187" cy="643766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3D </a:t>
            </a: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visualization</a:t>
            </a:r>
          </a:p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Monitoring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906463" y="4384675"/>
            <a:ext cx="2200275" cy="920750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Risk </a:t>
            </a: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Assessments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Human Health</a:t>
            </a: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Ecological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130925" y="2916238"/>
            <a:ext cx="1997075" cy="920765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Real Time Analyses</a:t>
            </a:r>
          </a:p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TRIAD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84488" y="1692275"/>
            <a:ext cx="3235325" cy="3797300"/>
            <a:chOff x="2044" y="1066"/>
            <a:chExt cx="2293" cy="2392"/>
          </a:xfrm>
        </p:grpSpPr>
        <p:sp>
          <p:nvSpPr>
            <p:cNvPr id="21515" name="Line 8"/>
            <p:cNvSpPr>
              <a:spLocks noChangeShapeType="1"/>
            </p:cNvSpPr>
            <p:nvPr/>
          </p:nvSpPr>
          <p:spPr bwMode="auto">
            <a:xfrm>
              <a:off x="3120" y="1066"/>
              <a:ext cx="0" cy="2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Line 9"/>
            <p:cNvSpPr>
              <a:spLocks noChangeShapeType="1"/>
            </p:cNvSpPr>
            <p:nvPr/>
          </p:nvSpPr>
          <p:spPr bwMode="auto">
            <a:xfrm flipV="1">
              <a:off x="2248" y="1406"/>
              <a:ext cx="1804" cy="15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7" name="Line 10"/>
            <p:cNvSpPr>
              <a:spLocks noChangeShapeType="1"/>
            </p:cNvSpPr>
            <p:nvPr/>
          </p:nvSpPr>
          <p:spPr bwMode="auto">
            <a:xfrm>
              <a:off x="2044" y="2190"/>
              <a:ext cx="2293" cy="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1"/>
            <p:cNvSpPr>
              <a:spLocks noChangeShapeType="1"/>
            </p:cNvSpPr>
            <p:nvPr/>
          </p:nvSpPr>
          <p:spPr bwMode="auto">
            <a:xfrm>
              <a:off x="2272" y="1474"/>
              <a:ext cx="1792" cy="15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Oval 12"/>
            <p:cNvSpPr>
              <a:spLocks noChangeArrowheads="1"/>
            </p:cNvSpPr>
            <p:nvPr/>
          </p:nvSpPr>
          <p:spPr bwMode="auto">
            <a:xfrm>
              <a:off x="2456" y="1542"/>
              <a:ext cx="1306" cy="1263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C1CEFF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20" name="Rectangle 13"/>
            <p:cNvSpPr>
              <a:spLocks noChangeArrowheads="1"/>
            </p:cNvSpPr>
            <p:nvPr/>
          </p:nvSpPr>
          <p:spPr bwMode="auto">
            <a:xfrm>
              <a:off x="2470" y="1870"/>
              <a:ext cx="1236" cy="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dirty="0">
                  <a:latin typeface="Helvetica"/>
                </a:rPr>
                <a:t>Innovative</a:t>
              </a:r>
            </a:p>
            <a:p>
              <a:pPr algn="ctr"/>
              <a:r>
                <a:rPr lang="en-US" sz="2000" dirty="0">
                  <a:latin typeface="Helvetica"/>
                </a:rPr>
                <a:t>Cost-effective</a:t>
              </a:r>
            </a:p>
            <a:p>
              <a:pPr algn="ctr"/>
              <a:r>
                <a:rPr lang="en-US" sz="2000" dirty="0">
                  <a:latin typeface="Helvetica"/>
                </a:rPr>
                <a:t>Alternatives</a:t>
              </a:r>
            </a:p>
          </p:txBody>
        </p:sp>
      </p:grp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3405188" y="5335588"/>
            <a:ext cx="1997075" cy="642937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Site Conceptual</a:t>
            </a: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Model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5656263" y="4425950"/>
            <a:ext cx="1995487" cy="920750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Regulations and </a:t>
            </a: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Regulatory Agencies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5668963" y="1695450"/>
            <a:ext cx="2335212" cy="920750"/>
          </a:xfrm>
          <a:prstGeom prst="rect">
            <a:avLst/>
          </a:prstGeom>
          <a:gradFill rotWithShape="0">
            <a:gsLst>
              <a:gs pos="0">
                <a:srgbClr val="019470"/>
              </a:gs>
              <a:gs pos="100000">
                <a:srgbClr val="019470">
                  <a:gamma/>
                  <a:tint val="78824"/>
                  <a:invGamma/>
                </a:srgbClr>
              </a:gs>
            </a:gsLst>
            <a:path path="rect">
              <a:fillToRect r="100000" b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00DFCA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RI/FS Systematic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DADADA"/>
                </a:solidFill>
                <a:latin typeface="Helvetica" pitchFamily="34" charset="0"/>
              </a:rPr>
              <a:t>Evaluation </a:t>
            </a:r>
          </a:p>
          <a:p>
            <a:pPr algn="ctr">
              <a:defRPr/>
            </a:pPr>
            <a:r>
              <a:rPr lang="en-US" dirty="0" smtClean="0">
                <a:solidFill>
                  <a:srgbClr val="DADADA"/>
                </a:solidFill>
                <a:latin typeface="Helvetica" pitchFamily="34" charset="0"/>
              </a:rPr>
              <a:t>Processes</a:t>
            </a:r>
            <a:endParaRPr lang="en-US" dirty="0">
              <a:solidFill>
                <a:srgbClr val="DADADA"/>
              </a:solidFill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810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INTEGRATION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Regulatory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316538"/>
          </a:xfrm>
        </p:spPr>
        <p:txBody>
          <a:bodyPr/>
          <a:lstStyle/>
          <a:p>
            <a:r>
              <a:rPr lang="en-US" dirty="0" smtClean="0"/>
              <a:t>Water Quality Standards Challenges</a:t>
            </a:r>
          </a:p>
          <a:p>
            <a:pPr lvl="1"/>
            <a:r>
              <a:rPr lang="en-US" dirty="0" smtClean="0"/>
              <a:t>Strict Enforcement and no partial improvement</a:t>
            </a:r>
          </a:p>
          <a:p>
            <a:pPr lvl="1"/>
            <a:r>
              <a:rPr lang="en-US" dirty="0" smtClean="0"/>
              <a:t>Designated use at highest level</a:t>
            </a:r>
          </a:p>
          <a:p>
            <a:pPr lvl="1"/>
            <a:r>
              <a:rPr lang="en-US" dirty="0" smtClean="0"/>
              <a:t>Numeric criteria protective of complex and variable ecosystems</a:t>
            </a:r>
          </a:p>
          <a:p>
            <a:pPr lvl="1"/>
            <a:r>
              <a:rPr lang="en-US" dirty="0" smtClean="0"/>
              <a:t>Lack of precision</a:t>
            </a:r>
          </a:p>
          <a:p>
            <a:r>
              <a:rPr lang="en-US" dirty="0" smtClean="0"/>
              <a:t>Potential Solutions:  Use of Site-Specific Cleanup Goals</a:t>
            </a:r>
          </a:p>
          <a:p>
            <a:pPr lvl="1"/>
            <a:r>
              <a:rPr lang="en-US" dirty="0" smtClean="0"/>
              <a:t>Performance Based Criteria</a:t>
            </a:r>
          </a:p>
          <a:p>
            <a:pPr lvl="1"/>
            <a:r>
              <a:rPr lang="en-US" dirty="0" smtClean="0"/>
              <a:t>Risk Assessment</a:t>
            </a:r>
          </a:p>
          <a:p>
            <a:pPr lvl="1"/>
            <a:r>
              <a:rPr lang="en-US" dirty="0" smtClean="0"/>
              <a:t>Use Attainability Analyses</a:t>
            </a:r>
          </a:p>
          <a:p>
            <a:pPr lvl="1"/>
            <a:r>
              <a:rPr lang="en-US" dirty="0" smtClean="0"/>
              <a:t>Technical Impracticability</a:t>
            </a:r>
          </a:p>
          <a:p>
            <a:pPr lvl="1"/>
            <a:r>
              <a:rPr lang="en-US" dirty="0" smtClean="0"/>
              <a:t>Alternate Cleanup Levels</a:t>
            </a:r>
          </a:p>
          <a:p>
            <a:pPr lvl="1"/>
            <a:r>
              <a:rPr lang="en-US" dirty="0" smtClean="0"/>
              <a:t>Water Quality Trading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ITRC  Mining Waste Treatment Technology Selection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6"/>
          <p:cNvSpPr>
            <a:spLocks noGrp="1"/>
          </p:cNvSpPr>
          <p:nvPr>
            <p:ph type="title"/>
          </p:nvPr>
        </p:nvSpPr>
        <p:spPr>
          <a:xfrm>
            <a:off x="212725" y="0"/>
            <a:ext cx="8931275" cy="1417638"/>
          </a:xfrm>
        </p:spPr>
        <p:txBody>
          <a:bodyPr/>
          <a:lstStyle/>
          <a:p>
            <a:r>
              <a:rPr lang="en-US" dirty="0" smtClean="0"/>
              <a:t>Butte, Montana – Technical </a:t>
            </a:r>
            <a:r>
              <a:rPr lang="en-US" dirty="0" smtClean="0"/>
              <a:t>Impracticability Waiver </a:t>
            </a:r>
            <a:r>
              <a:rPr lang="en-US" dirty="0" smtClean="0"/>
              <a:t>Deep Groundwater</a:t>
            </a:r>
          </a:p>
        </p:txBody>
      </p:sp>
      <p:sp>
        <p:nvSpPr>
          <p:cNvPr id="31747" name="Content Placeholder 7"/>
          <p:cNvSpPr>
            <a:spLocks noGrp="1"/>
          </p:cNvSpPr>
          <p:nvPr>
            <p:ph idx="1"/>
          </p:nvPr>
        </p:nvSpPr>
        <p:spPr>
          <a:xfrm>
            <a:off x="219075" y="782638"/>
            <a:ext cx="3133725" cy="4829175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z="3200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Mining began in the 1870s and continued until 1975</a:t>
            </a:r>
          </a:p>
          <a:p>
            <a:r>
              <a:rPr lang="en-US" dirty="0" smtClean="0"/>
              <a:t>10,000 miles of mine workings beneath the city.</a:t>
            </a:r>
          </a:p>
          <a:p>
            <a:r>
              <a:rPr lang="en-US" dirty="0" smtClean="0"/>
              <a:t>Mining in the Berkeley Pit began in 1955.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94475" y="6411913"/>
            <a:ext cx="744538" cy="2111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1750" name="Picture 2" descr="butte_from_s-2002a"/>
          <p:cNvPicPr>
            <a:picLocks noChangeAspect="1" noChangeArrowheads="1"/>
          </p:cNvPicPr>
          <p:nvPr/>
        </p:nvPicPr>
        <p:blipFill>
          <a:blip r:embed="rId2">
            <a:lum bright="-4000" contrast="8000"/>
          </a:blip>
          <a:srcRect/>
          <a:stretch>
            <a:fillRect/>
          </a:stretch>
        </p:blipFill>
        <p:spPr bwMode="auto">
          <a:xfrm>
            <a:off x="3429000" y="1676399"/>
            <a:ext cx="5715000" cy="39952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333375" y="3740150"/>
            <a:ext cx="1976438" cy="1425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4606" tIns="12303" rIns="24606" bIns="12303"/>
          <a:lstStyle/>
          <a:p>
            <a:pPr marL="87313" indent="-87313" defTabSz="257175">
              <a:spcAft>
                <a:spcPts val="200"/>
              </a:spcAft>
              <a:tabLst>
                <a:tab pos="473075" algn="l"/>
              </a:tabLst>
            </a:pPr>
            <a:endParaRPr lang="en-US" sz="500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381000" y="5562600"/>
            <a:ext cx="39624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4606" tIns="12303" rIns="24606" bIns="12303"/>
          <a:lstStyle/>
          <a:p>
            <a:pPr marL="411163" lvl="1" indent="-68263" defTabSz="257175">
              <a:lnSpc>
                <a:spcPct val="120000"/>
              </a:lnSpc>
              <a:spcAft>
                <a:spcPts val="400"/>
              </a:spcAft>
              <a:buClr>
                <a:schemeClr val="accent2"/>
              </a:buClr>
              <a:buSzPct val="90000"/>
              <a:buFont typeface="WP TypographicSymbols" pitchFamily="2" charset="2"/>
              <a:buChar char="O"/>
              <a:tabLst>
                <a:tab pos="473075" algn="l"/>
              </a:tabLst>
            </a:pPr>
            <a:endParaRPr lang="en-US" dirty="0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357188" y="5511800"/>
            <a:ext cx="2166937" cy="156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4606" tIns="12303" rIns="24606" bIns="12303"/>
          <a:lstStyle/>
          <a:p>
            <a:pPr marL="87313" indent="-87313" defTabSz="257175">
              <a:spcAft>
                <a:spcPts val="200"/>
              </a:spcAft>
              <a:tabLst>
                <a:tab pos="473075" algn="l"/>
              </a:tabLst>
            </a:pPr>
            <a:endParaRPr lang="en-US" sz="500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6905625" y="5711825"/>
            <a:ext cx="2238375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4606" tIns="12303" rIns="24606" bIns="12303"/>
          <a:lstStyle/>
          <a:p>
            <a:pPr defTabSz="257175">
              <a:spcAft>
                <a:spcPts val="200"/>
              </a:spcAft>
              <a:tabLst>
                <a:tab pos="473075" algn="l"/>
              </a:tabLst>
            </a:pPr>
            <a:endParaRPr lang="en-US" sz="500"/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38138" y="2647950"/>
            <a:ext cx="17160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30200" y="2643188"/>
            <a:ext cx="1717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652463" y="2878138"/>
            <a:ext cx="14747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66750" y="3438525"/>
            <a:ext cx="1446213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698500" y="2895600"/>
            <a:ext cx="1381125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712788" y="3421063"/>
            <a:ext cx="1352550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16" name="Rectangle 44"/>
          <p:cNvSpPr>
            <a:spLocks noChangeArrowheads="1"/>
          </p:cNvSpPr>
          <p:nvPr/>
        </p:nvSpPr>
        <p:spPr bwMode="auto">
          <a:xfrm>
            <a:off x="744538" y="2914650"/>
            <a:ext cx="1289050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17" name="Rectangle 45"/>
          <p:cNvSpPr>
            <a:spLocks noChangeArrowheads="1"/>
          </p:cNvSpPr>
          <p:nvPr/>
        </p:nvSpPr>
        <p:spPr bwMode="auto">
          <a:xfrm>
            <a:off x="744538" y="3409950"/>
            <a:ext cx="1289050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24" name="Rectangle 52"/>
          <p:cNvSpPr>
            <a:spLocks noChangeArrowheads="1"/>
          </p:cNvSpPr>
          <p:nvPr/>
        </p:nvSpPr>
        <p:spPr bwMode="auto">
          <a:xfrm>
            <a:off x="776288" y="2927350"/>
            <a:ext cx="1225550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29" name="Rectangle 57"/>
          <p:cNvSpPr>
            <a:spLocks noChangeArrowheads="1"/>
          </p:cNvSpPr>
          <p:nvPr/>
        </p:nvSpPr>
        <p:spPr bwMode="auto">
          <a:xfrm>
            <a:off x="792163" y="3390900"/>
            <a:ext cx="1195387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36" name="Rectangle 64"/>
          <p:cNvSpPr>
            <a:spLocks noChangeArrowheads="1"/>
          </p:cNvSpPr>
          <p:nvPr/>
        </p:nvSpPr>
        <p:spPr bwMode="auto">
          <a:xfrm>
            <a:off x="823913" y="2946400"/>
            <a:ext cx="1131887" cy="31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841375" y="3373438"/>
            <a:ext cx="1095375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48" name="Rectangle 76"/>
          <p:cNvSpPr>
            <a:spLocks noChangeArrowheads="1"/>
          </p:cNvSpPr>
          <p:nvPr/>
        </p:nvSpPr>
        <p:spPr bwMode="auto">
          <a:xfrm>
            <a:off x="869950" y="2963863"/>
            <a:ext cx="1039813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53" name="Rectangle 81"/>
          <p:cNvSpPr>
            <a:spLocks noChangeArrowheads="1"/>
          </p:cNvSpPr>
          <p:nvPr/>
        </p:nvSpPr>
        <p:spPr bwMode="auto">
          <a:xfrm>
            <a:off x="887413" y="3352800"/>
            <a:ext cx="1003300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60" name="Rectangle 88"/>
          <p:cNvSpPr>
            <a:spLocks noChangeArrowheads="1"/>
          </p:cNvSpPr>
          <p:nvPr/>
        </p:nvSpPr>
        <p:spPr bwMode="auto">
          <a:xfrm>
            <a:off x="919163" y="2981325"/>
            <a:ext cx="939800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65" name="Rectangle 93"/>
          <p:cNvSpPr>
            <a:spLocks noChangeArrowheads="1"/>
          </p:cNvSpPr>
          <p:nvPr/>
        </p:nvSpPr>
        <p:spPr bwMode="auto">
          <a:xfrm>
            <a:off x="935038" y="3335338"/>
            <a:ext cx="90963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72" name="Rectangle 100"/>
          <p:cNvSpPr>
            <a:spLocks noChangeArrowheads="1"/>
          </p:cNvSpPr>
          <p:nvPr/>
        </p:nvSpPr>
        <p:spPr bwMode="auto">
          <a:xfrm>
            <a:off x="966788" y="3000375"/>
            <a:ext cx="84613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73" name="Rectangle 101"/>
          <p:cNvSpPr>
            <a:spLocks noChangeArrowheads="1"/>
          </p:cNvSpPr>
          <p:nvPr/>
        </p:nvSpPr>
        <p:spPr bwMode="auto">
          <a:xfrm>
            <a:off x="966788" y="3324225"/>
            <a:ext cx="84613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80" name="Rectangle 108"/>
          <p:cNvSpPr>
            <a:spLocks noChangeArrowheads="1"/>
          </p:cNvSpPr>
          <p:nvPr/>
        </p:nvSpPr>
        <p:spPr bwMode="auto">
          <a:xfrm>
            <a:off x="998538" y="3011488"/>
            <a:ext cx="78263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85" name="Rectangle 113"/>
          <p:cNvSpPr>
            <a:spLocks noChangeArrowheads="1"/>
          </p:cNvSpPr>
          <p:nvPr/>
        </p:nvSpPr>
        <p:spPr bwMode="auto">
          <a:xfrm>
            <a:off x="1012825" y="3305175"/>
            <a:ext cx="754063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92" name="Rectangle 120"/>
          <p:cNvSpPr>
            <a:spLocks noChangeArrowheads="1"/>
          </p:cNvSpPr>
          <p:nvPr/>
        </p:nvSpPr>
        <p:spPr bwMode="auto">
          <a:xfrm>
            <a:off x="1044575" y="3028950"/>
            <a:ext cx="688975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97" name="Rectangle 125"/>
          <p:cNvSpPr>
            <a:spLocks noChangeArrowheads="1"/>
          </p:cNvSpPr>
          <p:nvPr/>
        </p:nvSpPr>
        <p:spPr bwMode="auto">
          <a:xfrm>
            <a:off x="1058863" y="3287713"/>
            <a:ext cx="660400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04" name="Rectangle 132"/>
          <p:cNvSpPr>
            <a:spLocks noChangeArrowheads="1"/>
          </p:cNvSpPr>
          <p:nvPr/>
        </p:nvSpPr>
        <p:spPr bwMode="auto">
          <a:xfrm>
            <a:off x="1092200" y="3048000"/>
            <a:ext cx="595313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09" name="Rectangle 137"/>
          <p:cNvSpPr>
            <a:spLocks noChangeArrowheads="1"/>
          </p:cNvSpPr>
          <p:nvPr/>
        </p:nvSpPr>
        <p:spPr bwMode="auto">
          <a:xfrm>
            <a:off x="1104900" y="3268663"/>
            <a:ext cx="568325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12" name="Rectangle 140"/>
          <p:cNvSpPr>
            <a:spLocks noChangeArrowheads="1"/>
          </p:cNvSpPr>
          <p:nvPr/>
        </p:nvSpPr>
        <p:spPr bwMode="auto">
          <a:xfrm>
            <a:off x="1123950" y="3060700"/>
            <a:ext cx="531813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21" name="Rectangle 149"/>
          <p:cNvSpPr>
            <a:spLocks noChangeArrowheads="1"/>
          </p:cNvSpPr>
          <p:nvPr/>
        </p:nvSpPr>
        <p:spPr bwMode="auto">
          <a:xfrm>
            <a:off x="1155700" y="3249613"/>
            <a:ext cx="468313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28" name="Rectangle 156"/>
          <p:cNvSpPr>
            <a:spLocks noChangeArrowheads="1"/>
          </p:cNvSpPr>
          <p:nvPr/>
        </p:nvSpPr>
        <p:spPr bwMode="auto">
          <a:xfrm>
            <a:off x="1184275" y="3086100"/>
            <a:ext cx="4095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33" name="Rectangle 161"/>
          <p:cNvSpPr>
            <a:spLocks noChangeArrowheads="1"/>
          </p:cNvSpPr>
          <p:nvPr/>
        </p:nvSpPr>
        <p:spPr bwMode="auto">
          <a:xfrm>
            <a:off x="1201738" y="3230563"/>
            <a:ext cx="374650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36" name="Rectangle 164"/>
          <p:cNvSpPr>
            <a:spLocks noChangeArrowheads="1"/>
          </p:cNvSpPr>
          <p:nvPr/>
        </p:nvSpPr>
        <p:spPr bwMode="auto">
          <a:xfrm>
            <a:off x="1216025" y="3097213"/>
            <a:ext cx="3460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41" name="Rectangle 169"/>
          <p:cNvSpPr>
            <a:spLocks noChangeArrowheads="1"/>
          </p:cNvSpPr>
          <p:nvPr/>
        </p:nvSpPr>
        <p:spPr bwMode="auto">
          <a:xfrm>
            <a:off x="1235075" y="3219450"/>
            <a:ext cx="309563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48" name="Rectangle 176"/>
          <p:cNvSpPr>
            <a:spLocks noChangeArrowheads="1"/>
          </p:cNvSpPr>
          <p:nvPr/>
        </p:nvSpPr>
        <p:spPr bwMode="auto">
          <a:xfrm>
            <a:off x="1262063" y="3114675"/>
            <a:ext cx="254000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53" name="Rectangle 181"/>
          <p:cNvSpPr>
            <a:spLocks noChangeArrowheads="1"/>
          </p:cNvSpPr>
          <p:nvPr/>
        </p:nvSpPr>
        <p:spPr bwMode="auto">
          <a:xfrm>
            <a:off x="1281113" y="3201988"/>
            <a:ext cx="217487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60" name="Rectangle 188"/>
          <p:cNvSpPr>
            <a:spLocks noChangeArrowheads="1"/>
          </p:cNvSpPr>
          <p:nvPr/>
        </p:nvSpPr>
        <p:spPr bwMode="auto">
          <a:xfrm>
            <a:off x="1312863" y="3133725"/>
            <a:ext cx="1539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65" name="Rectangle 193"/>
          <p:cNvSpPr>
            <a:spLocks noChangeArrowheads="1"/>
          </p:cNvSpPr>
          <p:nvPr/>
        </p:nvSpPr>
        <p:spPr bwMode="auto">
          <a:xfrm>
            <a:off x="1327150" y="3182938"/>
            <a:ext cx="125413" cy="4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68" name="Rectangle 196"/>
          <p:cNvSpPr>
            <a:spLocks noChangeArrowheads="1"/>
          </p:cNvSpPr>
          <p:nvPr/>
        </p:nvSpPr>
        <p:spPr bwMode="auto">
          <a:xfrm>
            <a:off x="1341438" y="3144838"/>
            <a:ext cx="9683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638175" y="2905125"/>
            <a:ext cx="1506538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684213" y="2933700"/>
            <a:ext cx="1409700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684213" y="3838575"/>
            <a:ext cx="1409700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730250" y="3810000"/>
            <a:ext cx="1317625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57" name="Rectangle 85"/>
          <p:cNvSpPr>
            <a:spLocks noChangeArrowheads="1"/>
          </p:cNvSpPr>
          <p:nvPr/>
        </p:nvSpPr>
        <p:spPr bwMode="auto">
          <a:xfrm>
            <a:off x="901700" y="3695700"/>
            <a:ext cx="974725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64" name="Rectangle 92"/>
          <p:cNvSpPr>
            <a:spLocks noChangeArrowheads="1"/>
          </p:cNvSpPr>
          <p:nvPr/>
        </p:nvSpPr>
        <p:spPr bwMode="auto">
          <a:xfrm>
            <a:off x="935038" y="3098800"/>
            <a:ext cx="909637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69" name="Rectangle 97"/>
          <p:cNvSpPr>
            <a:spLocks noChangeArrowheads="1"/>
          </p:cNvSpPr>
          <p:nvPr/>
        </p:nvSpPr>
        <p:spPr bwMode="auto">
          <a:xfrm>
            <a:off x="949325" y="3667125"/>
            <a:ext cx="881063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81" name="Rectangle 109"/>
          <p:cNvSpPr>
            <a:spLocks noChangeArrowheads="1"/>
          </p:cNvSpPr>
          <p:nvPr/>
        </p:nvSpPr>
        <p:spPr bwMode="auto">
          <a:xfrm>
            <a:off x="998538" y="3638550"/>
            <a:ext cx="782637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25" name="Rectangle 153"/>
          <p:cNvSpPr>
            <a:spLocks noChangeArrowheads="1"/>
          </p:cNvSpPr>
          <p:nvPr/>
        </p:nvSpPr>
        <p:spPr bwMode="auto">
          <a:xfrm>
            <a:off x="1169988" y="3524250"/>
            <a:ext cx="439737" cy="79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99" name="Rectangle 227"/>
          <p:cNvSpPr>
            <a:spLocks noChangeArrowheads="1"/>
          </p:cNvSpPr>
          <p:nvPr/>
        </p:nvSpPr>
        <p:spPr bwMode="auto">
          <a:xfrm>
            <a:off x="584200" y="4130675"/>
            <a:ext cx="176688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77"/>
          <p:cNvGrpSpPr>
            <a:grpSpLocks/>
          </p:cNvGrpSpPr>
          <p:nvPr/>
        </p:nvGrpSpPr>
        <p:grpSpPr bwMode="auto">
          <a:xfrm>
            <a:off x="368300" y="3206750"/>
            <a:ext cx="1841500" cy="1441450"/>
            <a:chOff x="255" y="1780"/>
            <a:chExt cx="1160" cy="908"/>
          </a:xfrm>
        </p:grpSpPr>
        <p:sp>
          <p:nvSpPr>
            <p:cNvPr id="207883" name="Text Box 11"/>
            <p:cNvSpPr txBox="1">
              <a:spLocks noChangeArrowheads="1"/>
            </p:cNvSpPr>
            <p:nvPr/>
          </p:nvSpPr>
          <p:spPr bwMode="auto">
            <a:xfrm>
              <a:off x="920" y="2626"/>
              <a:ext cx="492" cy="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860" tIns="11430" rIns="22860" bIns="11430">
              <a:spAutoFit/>
            </a:bodyPr>
            <a:lstStyle/>
            <a:p>
              <a:pPr algn="r" defTabSz="228600"/>
              <a:r>
                <a:rPr lang="en-US" sz="500" i="1"/>
                <a:t>Receiving Water Modeling</a:t>
              </a:r>
              <a:endParaRPr lang="en-US" sz="600" i="1"/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255" y="1780"/>
              <a:ext cx="1160" cy="798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folHlink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89" name="Rectangle 17"/>
            <p:cNvSpPr>
              <a:spLocks noChangeArrowheads="1"/>
            </p:cNvSpPr>
            <p:nvPr/>
          </p:nvSpPr>
          <p:spPr bwMode="auto">
            <a:xfrm>
              <a:off x="402" y="2438"/>
              <a:ext cx="949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0" name="Rectangle 18"/>
            <p:cNvSpPr>
              <a:spLocks noChangeArrowheads="1"/>
            </p:cNvSpPr>
            <p:nvPr/>
          </p:nvSpPr>
          <p:spPr bwMode="auto">
            <a:xfrm>
              <a:off x="402" y="1835"/>
              <a:ext cx="9" cy="60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1" name="Rectangle 19"/>
            <p:cNvSpPr>
              <a:spLocks noChangeArrowheads="1"/>
            </p:cNvSpPr>
            <p:nvPr/>
          </p:nvSpPr>
          <p:spPr bwMode="auto">
            <a:xfrm>
              <a:off x="1340" y="1835"/>
              <a:ext cx="11" cy="60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3" name="Rectangle 21"/>
            <p:cNvSpPr>
              <a:spLocks noChangeArrowheads="1"/>
            </p:cNvSpPr>
            <p:nvPr/>
          </p:nvSpPr>
          <p:spPr bwMode="auto">
            <a:xfrm>
              <a:off x="411" y="2432"/>
              <a:ext cx="929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4" name="Rectangle 22"/>
            <p:cNvSpPr>
              <a:spLocks noChangeArrowheads="1"/>
            </p:cNvSpPr>
            <p:nvPr/>
          </p:nvSpPr>
          <p:spPr bwMode="auto">
            <a:xfrm>
              <a:off x="411" y="1842"/>
              <a:ext cx="9" cy="59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5" name="Rectangle 23"/>
            <p:cNvSpPr>
              <a:spLocks noChangeArrowheads="1"/>
            </p:cNvSpPr>
            <p:nvPr/>
          </p:nvSpPr>
          <p:spPr bwMode="auto">
            <a:xfrm>
              <a:off x="1331" y="1842"/>
              <a:ext cx="9" cy="59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6" name="Rectangle 24"/>
            <p:cNvSpPr>
              <a:spLocks noChangeArrowheads="1"/>
            </p:cNvSpPr>
            <p:nvPr/>
          </p:nvSpPr>
          <p:spPr bwMode="auto">
            <a:xfrm>
              <a:off x="420" y="1842"/>
              <a:ext cx="911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8" name="Rectangle 26"/>
            <p:cNvSpPr>
              <a:spLocks noChangeArrowheads="1"/>
            </p:cNvSpPr>
            <p:nvPr/>
          </p:nvSpPr>
          <p:spPr bwMode="auto">
            <a:xfrm>
              <a:off x="420" y="1848"/>
              <a:ext cx="11" cy="5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99" name="Rectangle 27"/>
            <p:cNvSpPr>
              <a:spLocks noChangeArrowheads="1"/>
            </p:cNvSpPr>
            <p:nvPr/>
          </p:nvSpPr>
          <p:spPr bwMode="auto">
            <a:xfrm>
              <a:off x="1319" y="1848"/>
              <a:ext cx="12" cy="5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2" name="Rectangle 30"/>
            <p:cNvSpPr>
              <a:spLocks noChangeArrowheads="1"/>
            </p:cNvSpPr>
            <p:nvPr/>
          </p:nvSpPr>
          <p:spPr bwMode="auto">
            <a:xfrm>
              <a:off x="431" y="1853"/>
              <a:ext cx="9" cy="56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3" name="Rectangle 31"/>
            <p:cNvSpPr>
              <a:spLocks noChangeArrowheads="1"/>
            </p:cNvSpPr>
            <p:nvPr/>
          </p:nvSpPr>
          <p:spPr bwMode="auto">
            <a:xfrm>
              <a:off x="1310" y="1853"/>
              <a:ext cx="9" cy="56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5" name="Rectangle 33"/>
            <p:cNvSpPr>
              <a:spLocks noChangeArrowheads="1"/>
            </p:cNvSpPr>
            <p:nvPr/>
          </p:nvSpPr>
          <p:spPr bwMode="auto">
            <a:xfrm>
              <a:off x="440" y="2412"/>
              <a:ext cx="870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6" name="Rectangle 34"/>
            <p:cNvSpPr>
              <a:spLocks noChangeArrowheads="1"/>
            </p:cNvSpPr>
            <p:nvPr/>
          </p:nvSpPr>
          <p:spPr bwMode="auto">
            <a:xfrm>
              <a:off x="440" y="1862"/>
              <a:ext cx="9" cy="5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7" name="Rectangle 35"/>
            <p:cNvSpPr>
              <a:spLocks noChangeArrowheads="1"/>
            </p:cNvSpPr>
            <p:nvPr/>
          </p:nvSpPr>
          <p:spPr bwMode="auto">
            <a:xfrm>
              <a:off x="1301" y="1862"/>
              <a:ext cx="9" cy="5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08" name="Rectangle 36"/>
            <p:cNvSpPr>
              <a:spLocks noChangeArrowheads="1"/>
            </p:cNvSpPr>
            <p:nvPr/>
          </p:nvSpPr>
          <p:spPr bwMode="auto">
            <a:xfrm>
              <a:off x="449" y="1862"/>
              <a:ext cx="852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0" name="Rectangle 38"/>
            <p:cNvSpPr>
              <a:spLocks noChangeArrowheads="1"/>
            </p:cNvSpPr>
            <p:nvPr/>
          </p:nvSpPr>
          <p:spPr bwMode="auto">
            <a:xfrm>
              <a:off x="449" y="1868"/>
              <a:ext cx="11" cy="5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1" name="Rectangle 39"/>
            <p:cNvSpPr>
              <a:spLocks noChangeArrowheads="1"/>
            </p:cNvSpPr>
            <p:nvPr/>
          </p:nvSpPr>
          <p:spPr bwMode="auto">
            <a:xfrm>
              <a:off x="1290" y="1868"/>
              <a:ext cx="11" cy="5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2" name="Rectangle 40"/>
            <p:cNvSpPr>
              <a:spLocks noChangeArrowheads="1"/>
            </p:cNvSpPr>
            <p:nvPr/>
          </p:nvSpPr>
          <p:spPr bwMode="auto">
            <a:xfrm>
              <a:off x="460" y="1868"/>
              <a:ext cx="830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4" name="Rectangle 42"/>
            <p:cNvSpPr>
              <a:spLocks noChangeArrowheads="1"/>
            </p:cNvSpPr>
            <p:nvPr/>
          </p:nvSpPr>
          <p:spPr bwMode="auto">
            <a:xfrm>
              <a:off x="460" y="1873"/>
              <a:ext cx="9" cy="52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5" name="Rectangle 43"/>
            <p:cNvSpPr>
              <a:spLocks noChangeArrowheads="1"/>
            </p:cNvSpPr>
            <p:nvPr/>
          </p:nvSpPr>
          <p:spPr bwMode="auto">
            <a:xfrm>
              <a:off x="1281" y="1873"/>
              <a:ext cx="9" cy="52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8" name="Rectangle 46"/>
            <p:cNvSpPr>
              <a:spLocks noChangeArrowheads="1"/>
            </p:cNvSpPr>
            <p:nvPr/>
          </p:nvSpPr>
          <p:spPr bwMode="auto">
            <a:xfrm>
              <a:off x="469" y="1880"/>
              <a:ext cx="12" cy="51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19" name="Rectangle 47"/>
            <p:cNvSpPr>
              <a:spLocks noChangeArrowheads="1"/>
            </p:cNvSpPr>
            <p:nvPr/>
          </p:nvSpPr>
          <p:spPr bwMode="auto">
            <a:xfrm>
              <a:off x="1270" y="1880"/>
              <a:ext cx="11" cy="51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0" name="Rectangle 48"/>
            <p:cNvSpPr>
              <a:spLocks noChangeArrowheads="1"/>
            </p:cNvSpPr>
            <p:nvPr/>
          </p:nvSpPr>
          <p:spPr bwMode="auto">
            <a:xfrm>
              <a:off x="481" y="1880"/>
              <a:ext cx="789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1" name="Rectangle 49"/>
            <p:cNvSpPr>
              <a:spLocks noChangeArrowheads="1"/>
            </p:cNvSpPr>
            <p:nvPr/>
          </p:nvSpPr>
          <p:spPr bwMode="auto">
            <a:xfrm>
              <a:off x="481" y="2385"/>
              <a:ext cx="789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2" name="Rectangle 50"/>
            <p:cNvSpPr>
              <a:spLocks noChangeArrowheads="1"/>
            </p:cNvSpPr>
            <p:nvPr/>
          </p:nvSpPr>
          <p:spPr bwMode="auto">
            <a:xfrm>
              <a:off x="481" y="1887"/>
              <a:ext cx="8" cy="49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3" name="Rectangle 51"/>
            <p:cNvSpPr>
              <a:spLocks noChangeArrowheads="1"/>
            </p:cNvSpPr>
            <p:nvPr/>
          </p:nvSpPr>
          <p:spPr bwMode="auto">
            <a:xfrm>
              <a:off x="1261" y="1887"/>
              <a:ext cx="9" cy="49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5" name="Rectangle 53"/>
            <p:cNvSpPr>
              <a:spLocks noChangeArrowheads="1"/>
            </p:cNvSpPr>
            <p:nvPr/>
          </p:nvSpPr>
          <p:spPr bwMode="auto">
            <a:xfrm>
              <a:off x="489" y="2378"/>
              <a:ext cx="772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6" name="Rectangle 54"/>
            <p:cNvSpPr>
              <a:spLocks noChangeArrowheads="1"/>
            </p:cNvSpPr>
            <p:nvPr/>
          </p:nvSpPr>
          <p:spPr bwMode="auto">
            <a:xfrm>
              <a:off x="489" y="1892"/>
              <a:ext cx="10" cy="48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7" name="Rectangle 55"/>
            <p:cNvSpPr>
              <a:spLocks noChangeArrowheads="1"/>
            </p:cNvSpPr>
            <p:nvPr/>
          </p:nvSpPr>
          <p:spPr bwMode="auto">
            <a:xfrm>
              <a:off x="1252" y="1892"/>
              <a:ext cx="9" cy="48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28" name="Rectangle 56"/>
            <p:cNvSpPr>
              <a:spLocks noChangeArrowheads="1"/>
            </p:cNvSpPr>
            <p:nvPr/>
          </p:nvSpPr>
          <p:spPr bwMode="auto">
            <a:xfrm>
              <a:off x="499" y="1892"/>
              <a:ext cx="753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0" name="Rectangle 58"/>
            <p:cNvSpPr>
              <a:spLocks noChangeArrowheads="1"/>
            </p:cNvSpPr>
            <p:nvPr/>
          </p:nvSpPr>
          <p:spPr bwMode="auto">
            <a:xfrm>
              <a:off x="499" y="1898"/>
              <a:ext cx="11" cy="4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1" name="Rectangle 59"/>
            <p:cNvSpPr>
              <a:spLocks noChangeArrowheads="1"/>
            </p:cNvSpPr>
            <p:nvPr/>
          </p:nvSpPr>
          <p:spPr bwMode="auto">
            <a:xfrm>
              <a:off x="1241" y="1898"/>
              <a:ext cx="11" cy="4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2" name="Rectangle 60"/>
            <p:cNvSpPr>
              <a:spLocks noChangeArrowheads="1"/>
            </p:cNvSpPr>
            <p:nvPr/>
          </p:nvSpPr>
          <p:spPr bwMode="auto">
            <a:xfrm>
              <a:off x="510" y="1898"/>
              <a:ext cx="731" cy="9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3" name="Rectangle 61"/>
            <p:cNvSpPr>
              <a:spLocks noChangeArrowheads="1"/>
            </p:cNvSpPr>
            <p:nvPr/>
          </p:nvSpPr>
          <p:spPr bwMode="auto">
            <a:xfrm>
              <a:off x="510" y="2367"/>
              <a:ext cx="731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4" name="Rectangle 62"/>
            <p:cNvSpPr>
              <a:spLocks noChangeArrowheads="1"/>
            </p:cNvSpPr>
            <p:nvPr/>
          </p:nvSpPr>
          <p:spPr bwMode="auto">
            <a:xfrm>
              <a:off x="510" y="1907"/>
              <a:ext cx="9" cy="46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5" name="Rectangle 63"/>
            <p:cNvSpPr>
              <a:spLocks noChangeArrowheads="1"/>
            </p:cNvSpPr>
            <p:nvPr/>
          </p:nvSpPr>
          <p:spPr bwMode="auto">
            <a:xfrm>
              <a:off x="1232" y="1907"/>
              <a:ext cx="9" cy="46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7" name="Rectangle 65"/>
            <p:cNvSpPr>
              <a:spLocks noChangeArrowheads="1"/>
            </p:cNvSpPr>
            <p:nvPr/>
          </p:nvSpPr>
          <p:spPr bwMode="auto">
            <a:xfrm>
              <a:off x="519" y="2360"/>
              <a:ext cx="713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8" name="Rectangle 66"/>
            <p:cNvSpPr>
              <a:spLocks noChangeArrowheads="1"/>
            </p:cNvSpPr>
            <p:nvPr/>
          </p:nvSpPr>
          <p:spPr bwMode="auto">
            <a:xfrm>
              <a:off x="519" y="1910"/>
              <a:ext cx="11" cy="4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39" name="Rectangle 67"/>
            <p:cNvSpPr>
              <a:spLocks noChangeArrowheads="1"/>
            </p:cNvSpPr>
            <p:nvPr/>
          </p:nvSpPr>
          <p:spPr bwMode="auto">
            <a:xfrm>
              <a:off x="1220" y="1910"/>
              <a:ext cx="12" cy="4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0" name="Rectangle 68"/>
            <p:cNvSpPr>
              <a:spLocks noChangeArrowheads="1"/>
            </p:cNvSpPr>
            <p:nvPr/>
          </p:nvSpPr>
          <p:spPr bwMode="auto">
            <a:xfrm>
              <a:off x="530" y="1910"/>
              <a:ext cx="690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2" name="Rectangle 70"/>
            <p:cNvSpPr>
              <a:spLocks noChangeArrowheads="1"/>
            </p:cNvSpPr>
            <p:nvPr/>
          </p:nvSpPr>
          <p:spPr bwMode="auto">
            <a:xfrm>
              <a:off x="530" y="1918"/>
              <a:ext cx="9" cy="4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3" name="Rectangle 71"/>
            <p:cNvSpPr>
              <a:spLocks noChangeArrowheads="1"/>
            </p:cNvSpPr>
            <p:nvPr/>
          </p:nvSpPr>
          <p:spPr bwMode="auto">
            <a:xfrm>
              <a:off x="1212" y="1918"/>
              <a:ext cx="8" cy="4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4" name="Rectangle 72"/>
            <p:cNvSpPr>
              <a:spLocks noChangeArrowheads="1"/>
            </p:cNvSpPr>
            <p:nvPr/>
          </p:nvSpPr>
          <p:spPr bwMode="auto">
            <a:xfrm>
              <a:off x="539" y="1918"/>
              <a:ext cx="673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5" name="Rectangle 73"/>
            <p:cNvSpPr>
              <a:spLocks noChangeArrowheads="1"/>
            </p:cNvSpPr>
            <p:nvPr/>
          </p:nvSpPr>
          <p:spPr bwMode="auto">
            <a:xfrm>
              <a:off x="539" y="2348"/>
              <a:ext cx="673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6" name="Rectangle 74"/>
            <p:cNvSpPr>
              <a:spLocks noChangeArrowheads="1"/>
            </p:cNvSpPr>
            <p:nvPr/>
          </p:nvSpPr>
          <p:spPr bwMode="auto">
            <a:xfrm>
              <a:off x="539" y="1925"/>
              <a:ext cx="9" cy="42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7" name="Rectangle 75"/>
            <p:cNvSpPr>
              <a:spLocks noChangeArrowheads="1"/>
            </p:cNvSpPr>
            <p:nvPr/>
          </p:nvSpPr>
          <p:spPr bwMode="auto">
            <a:xfrm>
              <a:off x="1203" y="1925"/>
              <a:ext cx="9" cy="42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49" name="Rectangle 77"/>
            <p:cNvSpPr>
              <a:spLocks noChangeArrowheads="1"/>
            </p:cNvSpPr>
            <p:nvPr/>
          </p:nvSpPr>
          <p:spPr bwMode="auto">
            <a:xfrm>
              <a:off x="548" y="2340"/>
              <a:ext cx="655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0" name="Rectangle 78"/>
            <p:cNvSpPr>
              <a:spLocks noChangeArrowheads="1"/>
            </p:cNvSpPr>
            <p:nvPr/>
          </p:nvSpPr>
          <p:spPr bwMode="auto">
            <a:xfrm>
              <a:off x="548" y="1930"/>
              <a:ext cx="11" cy="4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1" name="Rectangle 79"/>
            <p:cNvSpPr>
              <a:spLocks noChangeArrowheads="1"/>
            </p:cNvSpPr>
            <p:nvPr/>
          </p:nvSpPr>
          <p:spPr bwMode="auto">
            <a:xfrm>
              <a:off x="1191" y="1930"/>
              <a:ext cx="12" cy="4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2" name="Rectangle 80"/>
            <p:cNvSpPr>
              <a:spLocks noChangeArrowheads="1"/>
            </p:cNvSpPr>
            <p:nvPr/>
          </p:nvSpPr>
          <p:spPr bwMode="auto">
            <a:xfrm>
              <a:off x="559" y="1930"/>
              <a:ext cx="632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4" name="Rectangle 82"/>
            <p:cNvSpPr>
              <a:spLocks noChangeArrowheads="1"/>
            </p:cNvSpPr>
            <p:nvPr/>
          </p:nvSpPr>
          <p:spPr bwMode="auto">
            <a:xfrm>
              <a:off x="559" y="1937"/>
              <a:ext cx="9" cy="39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5" name="Rectangle 83"/>
            <p:cNvSpPr>
              <a:spLocks noChangeArrowheads="1"/>
            </p:cNvSpPr>
            <p:nvPr/>
          </p:nvSpPr>
          <p:spPr bwMode="auto">
            <a:xfrm>
              <a:off x="1182" y="1937"/>
              <a:ext cx="9" cy="39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6" name="Rectangle 84"/>
            <p:cNvSpPr>
              <a:spLocks noChangeArrowheads="1"/>
            </p:cNvSpPr>
            <p:nvPr/>
          </p:nvSpPr>
          <p:spPr bwMode="auto">
            <a:xfrm>
              <a:off x="568" y="1937"/>
              <a:ext cx="614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8" name="Rectangle 86"/>
            <p:cNvSpPr>
              <a:spLocks noChangeArrowheads="1"/>
            </p:cNvSpPr>
            <p:nvPr/>
          </p:nvSpPr>
          <p:spPr bwMode="auto">
            <a:xfrm>
              <a:off x="568" y="1943"/>
              <a:ext cx="11" cy="38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59" name="Rectangle 87"/>
            <p:cNvSpPr>
              <a:spLocks noChangeArrowheads="1"/>
            </p:cNvSpPr>
            <p:nvPr/>
          </p:nvSpPr>
          <p:spPr bwMode="auto">
            <a:xfrm>
              <a:off x="1171" y="1943"/>
              <a:ext cx="11" cy="38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1" name="Rectangle 89"/>
            <p:cNvSpPr>
              <a:spLocks noChangeArrowheads="1"/>
            </p:cNvSpPr>
            <p:nvPr/>
          </p:nvSpPr>
          <p:spPr bwMode="auto">
            <a:xfrm>
              <a:off x="579" y="2322"/>
              <a:ext cx="592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2" name="Rectangle 90"/>
            <p:cNvSpPr>
              <a:spLocks noChangeArrowheads="1"/>
            </p:cNvSpPr>
            <p:nvPr/>
          </p:nvSpPr>
          <p:spPr bwMode="auto">
            <a:xfrm>
              <a:off x="579" y="1952"/>
              <a:ext cx="10" cy="37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3" name="Rectangle 91"/>
            <p:cNvSpPr>
              <a:spLocks noChangeArrowheads="1"/>
            </p:cNvSpPr>
            <p:nvPr/>
          </p:nvSpPr>
          <p:spPr bwMode="auto">
            <a:xfrm>
              <a:off x="1162" y="1952"/>
              <a:ext cx="9" cy="37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6" name="Rectangle 94"/>
            <p:cNvSpPr>
              <a:spLocks noChangeArrowheads="1"/>
            </p:cNvSpPr>
            <p:nvPr/>
          </p:nvSpPr>
          <p:spPr bwMode="auto">
            <a:xfrm>
              <a:off x="589" y="1955"/>
              <a:ext cx="9" cy="36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7" name="Rectangle 95"/>
            <p:cNvSpPr>
              <a:spLocks noChangeArrowheads="1"/>
            </p:cNvSpPr>
            <p:nvPr/>
          </p:nvSpPr>
          <p:spPr bwMode="auto">
            <a:xfrm>
              <a:off x="1153" y="1955"/>
              <a:ext cx="9" cy="36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68" name="Rectangle 96"/>
            <p:cNvSpPr>
              <a:spLocks noChangeArrowheads="1"/>
            </p:cNvSpPr>
            <p:nvPr/>
          </p:nvSpPr>
          <p:spPr bwMode="auto">
            <a:xfrm>
              <a:off x="598" y="1955"/>
              <a:ext cx="555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0" name="Rectangle 98"/>
            <p:cNvSpPr>
              <a:spLocks noChangeArrowheads="1"/>
            </p:cNvSpPr>
            <p:nvPr/>
          </p:nvSpPr>
          <p:spPr bwMode="auto">
            <a:xfrm>
              <a:off x="598" y="1963"/>
              <a:ext cx="11" cy="34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1" name="Rectangle 99"/>
            <p:cNvSpPr>
              <a:spLocks noChangeArrowheads="1"/>
            </p:cNvSpPr>
            <p:nvPr/>
          </p:nvSpPr>
          <p:spPr bwMode="auto">
            <a:xfrm>
              <a:off x="1142" y="1963"/>
              <a:ext cx="11" cy="34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4" name="Rectangle 102"/>
            <p:cNvSpPr>
              <a:spLocks noChangeArrowheads="1"/>
            </p:cNvSpPr>
            <p:nvPr/>
          </p:nvSpPr>
          <p:spPr bwMode="auto">
            <a:xfrm>
              <a:off x="609" y="1970"/>
              <a:ext cx="9" cy="33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5" name="Rectangle 103"/>
            <p:cNvSpPr>
              <a:spLocks noChangeArrowheads="1"/>
            </p:cNvSpPr>
            <p:nvPr/>
          </p:nvSpPr>
          <p:spPr bwMode="auto">
            <a:xfrm>
              <a:off x="1133" y="1970"/>
              <a:ext cx="9" cy="33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6" name="Rectangle 104"/>
            <p:cNvSpPr>
              <a:spLocks noChangeArrowheads="1"/>
            </p:cNvSpPr>
            <p:nvPr/>
          </p:nvSpPr>
          <p:spPr bwMode="auto">
            <a:xfrm>
              <a:off x="618" y="1970"/>
              <a:ext cx="515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7" name="Rectangle 105"/>
            <p:cNvSpPr>
              <a:spLocks noChangeArrowheads="1"/>
            </p:cNvSpPr>
            <p:nvPr/>
          </p:nvSpPr>
          <p:spPr bwMode="auto">
            <a:xfrm>
              <a:off x="618" y="2295"/>
              <a:ext cx="515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8" name="Rectangle 106"/>
            <p:cNvSpPr>
              <a:spLocks noChangeArrowheads="1"/>
            </p:cNvSpPr>
            <p:nvPr/>
          </p:nvSpPr>
          <p:spPr bwMode="auto">
            <a:xfrm>
              <a:off x="618" y="1975"/>
              <a:ext cx="11" cy="32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79" name="Rectangle 107"/>
            <p:cNvSpPr>
              <a:spLocks noChangeArrowheads="1"/>
            </p:cNvSpPr>
            <p:nvPr/>
          </p:nvSpPr>
          <p:spPr bwMode="auto">
            <a:xfrm>
              <a:off x="1122" y="1975"/>
              <a:ext cx="11" cy="32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2" name="Rectangle 110"/>
            <p:cNvSpPr>
              <a:spLocks noChangeArrowheads="1"/>
            </p:cNvSpPr>
            <p:nvPr/>
          </p:nvSpPr>
          <p:spPr bwMode="auto">
            <a:xfrm>
              <a:off x="629" y="1982"/>
              <a:ext cx="9" cy="3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3" name="Rectangle 111"/>
            <p:cNvSpPr>
              <a:spLocks noChangeArrowheads="1"/>
            </p:cNvSpPr>
            <p:nvPr/>
          </p:nvSpPr>
          <p:spPr bwMode="auto">
            <a:xfrm>
              <a:off x="1113" y="1982"/>
              <a:ext cx="9" cy="3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4" name="Rectangle 112"/>
            <p:cNvSpPr>
              <a:spLocks noChangeArrowheads="1"/>
            </p:cNvSpPr>
            <p:nvPr/>
          </p:nvSpPr>
          <p:spPr bwMode="auto">
            <a:xfrm>
              <a:off x="638" y="1982"/>
              <a:ext cx="475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6" name="Rectangle 114"/>
            <p:cNvSpPr>
              <a:spLocks noChangeArrowheads="1"/>
            </p:cNvSpPr>
            <p:nvPr/>
          </p:nvSpPr>
          <p:spPr bwMode="auto">
            <a:xfrm>
              <a:off x="638" y="1988"/>
              <a:ext cx="9" cy="29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7" name="Rectangle 115"/>
            <p:cNvSpPr>
              <a:spLocks noChangeArrowheads="1"/>
            </p:cNvSpPr>
            <p:nvPr/>
          </p:nvSpPr>
          <p:spPr bwMode="auto">
            <a:xfrm>
              <a:off x="1104" y="1988"/>
              <a:ext cx="9" cy="29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8" name="Rectangle 116"/>
            <p:cNvSpPr>
              <a:spLocks noChangeArrowheads="1"/>
            </p:cNvSpPr>
            <p:nvPr/>
          </p:nvSpPr>
          <p:spPr bwMode="auto">
            <a:xfrm>
              <a:off x="647" y="1988"/>
              <a:ext cx="457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89" name="Rectangle 117"/>
            <p:cNvSpPr>
              <a:spLocks noChangeArrowheads="1"/>
            </p:cNvSpPr>
            <p:nvPr/>
          </p:nvSpPr>
          <p:spPr bwMode="auto">
            <a:xfrm>
              <a:off x="647" y="2277"/>
              <a:ext cx="457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0" name="Rectangle 118"/>
            <p:cNvSpPr>
              <a:spLocks noChangeArrowheads="1"/>
            </p:cNvSpPr>
            <p:nvPr/>
          </p:nvSpPr>
          <p:spPr bwMode="auto">
            <a:xfrm>
              <a:off x="647" y="1993"/>
              <a:ext cx="11" cy="28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1" name="Rectangle 119"/>
            <p:cNvSpPr>
              <a:spLocks noChangeArrowheads="1"/>
            </p:cNvSpPr>
            <p:nvPr/>
          </p:nvSpPr>
          <p:spPr bwMode="auto">
            <a:xfrm>
              <a:off x="1092" y="1993"/>
              <a:ext cx="12" cy="28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3" name="Rectangle 121"/>
            <p:cNvSpPr>
              <a:spLocks noChangeArrowheads="1"/>
            </p:cNvSpPr>
            <p:nvPr/>
          </p:nvSpPr>
          <p:spPr bwMode="auto">
            <a:xfrm>
              <a:off x="658" y="2270"/>
              <a:ext cx="434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4" name="Rectangle 122"/>
            <p:cNvSpPr>
              <a:spLocks noChangeArrowheads="1"/>
            </p:cNvSpPr>
            <p:nvPr/>
          </p:nvSpPr>
          <p:spPr bwMode="auto">
            <a:xfrm>
              <a:off x="658" y="2002"/>
              <a:ext cx="9" cy="26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5" name="Rectangle 123"/>
            <p:cNvSpPr>
              <a:spLocks noChangeArrowheads="1"/>
            </p:cNvSpPr>
            <p:nvPr/>
          </p:nvSpPr>
          <p:spPr bwMode="auto">
            <a:xfrm>
              <a:off x="1083" y="2002"/>
              <a:ext cx="9" cy="26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6" name="Rectangle 124"/>
            <p:cNvSpPr>
              <a:spLocks noChangeArrowheads="1"/>
            </p:cNvSpPr>
            <p:nvPr/>
          </p:nvSpPr>
          <p:spPr bwMode="auto">
            <a:xfrm>
              <a:off x="667" y="2002"/>
              <a:ext cx="416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8" name="Rectangle 126"/>
            <p:cNvSpPr>
              <a:spLocks noChangeArrowheads="1"/>
            </p:cNvSpPr>
            <p:nvPr/>
          </p:nvSpPr>
          <p:spPr bwMode="auto">
            <a:xfrm>
              <a:off x="667" y="2008"/>
              <a:ext cx="12" cy="25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99" name="Rectangle 127"/>
            <p:cNvSpPr>
              <a:spLocks noChangeArrowheads="1"/>
            </p:cNvSpPr>
            <p:nvPr/>
          </p:nvSpPr>
          <p:spPr bwMode="auto">
            <a:xfrm>
              <a:off x="1072" y="2008"/>
              <a:ext cx="11" cy="25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0" name="Rectangle 128"/>
            <p:cNvSpPr>
              <a:spLocks noChangeArrowheads="1"/>
            </p:cNvSpPr>
            <p:nvPr/>
          </p:nvSpPr>
          <p:spPr bwMode="auto">
            <a:xfrm>
              <a:off x="679" y="2008"/>
              <a:ext cx="393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1" name="Rectangle 129"/>
            <p:cNvSpPr>
              <a:spLocks noChangeArrowheads="1"/>
            </p:cNvSpPr>
            <p:nvPr/>
          </p:nvSpPr>
          <p:spPr bwMode="auto">
            <a:xfrm>
              <a:off x="679" y="2258"/>
              <a:ext cx="393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2" name="Rectangle 130"/>
            <p:cNvSpPr>
              <a:spLocks noChangeArrowheads="1"/>
            </p:cNvSpPr>
            <p:nvPr/>
          </p:nvSpPr>
          <p:spPr bwMode="auto">
            <a:xfrm>
              <a:off x="679" y="2013"/>
              <a:ext cx="9" cy="24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3" name="Rectangle 131"/>
            <p:cNvSpPr>
              <a:spLocks noChangeArrowheads="1"/>
            </p:cNvSpPr>
            <p:nvPr/>
          </p:nvSpPr>
          <p:spPr bwMode="auto">
            <a:xfrm>
              <a:off x="1063" y="2013"/>
              <a:ext cx="9" cy="24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5" name="Rectangle 133"/>
            <p:cNvSpPr>
              <a:spLocks noChangeArrowheads="1"/>
            </p:cNvSpPr>
            <p:nvPr/>
          </p:nvSpPr>
          <p:spPr bwMode="auto">
            <a:xfrm>
              <a:off x="688" y="2250"/>
              <a:ext cx="375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6" name="Rectangle 134"/>
            <p:cNvSpPr>
              <a:spLocks noChangeArrowheads="1"/>
            </p:cNvSpPr>
            <p:nvPr/>
          </p:nvSpPr>
          <p:spPr bwMode="auto">
            <a:xfrm>
              <a:off x="688" y="2020"/>
              <a:ext cx="8" cy="23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7" name="Rectangle 135"/>
            <p:cNvSpPr>
              <a:spLocks noChangeArrowheads="1"/>
            </p:cNvSpPr>
            <p:nvPr/>
          </p:nvSpPr>
          <p:spPr bwMode="auto">
            <a:xfrm>
              <a:off x="1054" y="2020"/>
              <a:ext cx="9" cy="23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08" name="Rectangle 136"/>
            <p:cNvSpPr>
              <a:spLocks noChangeArrowheads="1"/>
            </p:cNvSpPr>
            <p:nvPr/>
          </p:nvSpPr>
          <p:spPr bwMode="auto">
            <a:xfrm>
              <a:off x="696" y="2020"/>
              <a:ext cx="358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0" name="Rectangle 138"/>
            <p:cNvSpPr>
              <a:spLocks noChangeArrowheads="1"/>
            </p:cNvSpPr>
            <p:nvPr/>
          </p:nvSpPr>
          <p:spPr bwMode="auto">
            <a:xfrm>
              <a:off x="696" y="2027"/>
              <a:ext cx="12" cy="21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1" name="Rectangle 139"/>
            <p:cNvSpPr>
              <a:spLocks noChangeArrowheads="1"/>
            </p:cNvSpPr>
            <p:nvPr/>
          </p:nvSpPr>
          <p:spPr bwMode="auto">
            <a:xfrm>
              <a:off x="1043" y="2027"/>
              <a:ext cx="11" cy="21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3" name="Rectangle 141"/>
            <p:cNvSpPr>
              <a:spLocks noChangeArrowheads="1"/>
            </p:cNvSpPr>
            <p:nvPr/>
          </p:nvSpPr>
          <p:spPr bwMode="auto">
            <a:xfrm>
              <a:off x="708" y="2238"/>
              <a:ext cx="335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4" name="Rectangle 142"/>
            <p:cNvSpPr>
              <a:spLocks noChangeArrowheads="1"/>
            </p:cNvSpPr>
            <p:nvPr/>
          </p:nvSpPr>
          <p:spPr bwMode="auto">
            <a:xfrm>
              <a:off x="708" y="2032"/>
              <a:ext cx="9" cy="2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5" name="Rectangle 143"/>
            <p:cNvSpPr>
              <a:spLocks noChangeArrowheads="1"/>
            </p:cNvSpPr>
            <p:nvPr/>
          </p:nvSpPr>
          <p:spPr bwMode="auto">
            <a:xfrm>
              <a:off x="1034" y="2032"/>
              <a:ext cx="9" cy="20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6" name="Rectangle 144"/>
            <p:cNvSpPr>
              <a:spLocks noChangeArrowheads="1"/>
            </p:cNvSpPr>
            <p:nvPr/>
          </p:nvSpPr>
          <p:spPr bwMode="auto">
            <a:xfrm>
              <a:off x="717" y="2032"/>
              <a:ext cx="317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7" name="Rectangle 145"/>
            <p:cNvSpPr>
              <a:spLocks noChangeArrowheads="1"/>
            </p:cNvSpPr>
            <p:nvPr/>
          </p:nvSpPr>
          <p:spPr bwMode="auto">
            <a:xfrm>
              <a:off x="717" y="2232"/>
              <a:ext cx="317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8" name="Rectangle 146"/>
            <p:cNvSpPr>
              <a:spLocks noChangeArrowheads="1"/>
            </p:cNvSpPr>
            <p:nvPr/>
          </p:nvSpPr>
          <p:spPr bwMode="auto">
            <a:xfrm>
              <a:off x="717" y="2040"/>
              <a:ext cx="11" cy="192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19" name="Rectangle 147"/>
            <p:cNvSpPr>
              <a:spLocks noChangeArrowheads="1"/>
            </p:cNvSpPr>
            <p:nvPr/>
          </p:nvSpPr>
          <p:spPr bwMode="auto">
            <a:xfrm>
              <a:off x="1023" y="2040"/>
              <a:ext cx="11" cy="192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0" name="Rectangle 148"/>
            <p:cNvSpPr>
              <a:spLocks noChangeArrowheads="1"/>
            </p:cNvSpPr>
            <p:nvPr/>
          </p:nvSpPr>
          <p:spPr bwMode="auto">
            <a:xfrm>
              <a:off x="728" y="2040"/>
              <a:ext cx="295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2" name="Rectangle 150"/>
            <p:cNvSpPr>
              <a:spLocks noChangeArrowheads="1"/>
            </p:cNvSpPr>
            <p:nvPr/>
          </p:nvSpPr>
          <p:spPr bwMode="auto">
            <a:xfrm>
              <a:off x="728" y="2047"/>
              <a:ext cx="9" cy="17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3" name="Rectangle 151"/>
            <p:cNvSpPr>
              <a:spLocks noChangeArrowheads="1"/>
            </p:cNvSpPr>
            <p:nvPr/>
          </p:nvSpPr>
          <p:spPr bwMode="auto">
            <a:xfrm>
              <a:off x="1014" y="2047"/>
              <a:ext cx="9" cy="17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4" name="Rectangle 152"/>
            <p:cNvSpPr>
              <a:spLocks noChangeArrowheads="1"/>
            </p:cNvSpPr>
            <p:nvPr/>
          </p:nvSpPr>
          <p:spPr bwMode="auto">
            <a:xfrm>
              <a:off x="737" y="2047"/>
              <a:ext cx="277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6" name="Rectangle 154"/>
            <p:cNvSpPr>
              <a:spLocks noChangeArrowheads="1"/>
            </p:cNvSpPr>
            <p:nvPr/>
          </p:nvSpPr>
          <p:spPr bwMode="auto">
            <a:xfrm>
              <a:off x="737" y="2053"/>
              <a:ext cx="9" cy="16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7" name="Rectangle 155"/>
            <p:cNvSpPr>
              <a:spLocks noChangeArrowheads="1"/>
            </p:cNvSpPr>
            <p:nvPr/>
          </p:nvSpPr>
          <p:spPr bwMode="auto">
            <a:xfrm>
              <a:off x="1004" y="2053"/>
              <a:ext cx="10" cy="16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29" name="Rectangle 157"/>
            <p:cNvSpPr>
              <a:spLocks noChangeArrowheads="1"/>
            </p:cNvSpPr>
            <p:nvPr/>
          </p:nvSpPr>
          <p:spPr bwMode="auto">
            <a:xfrm>
              <a:off x="746" y="2212"/>
              <a:ext cx="258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0" name="Rectangle 158"/>
            <p:cNvSpPr>
              <a:spLocks noChangeArrowheads="1"/>
            </p:cNvSpPr>
            <p:nvPr/>
          </p:nvSpPr>
          <p:spPr bwMode="auto">
            <a:xfrm>
              <a:off x="746" y="2058"/>
              <a:ext cx="11" cy="15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1" name="Rectangle 159"/>
            <p:cNvSpPr>
              <a:spLocks noChangeArrowheads="1"/>
            </p:cNvSpPr>
            <p:nvPr/>
          </p:nvSpPr>
          <p:spPr bwMode="auto">
            <a:xfrm>
              <a:off x="993" y="2058"/>
              <a:ext cx="11" cy="15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2" name="Rectangle 160"/>
            <p:cNvSpPr>
              <a:spLocks noChangeArrowheads="1"/>
            </p:cNvSpPr>
            <p:nvPr/>
          </p:nvSpPr>
          <p:spPr bwMode="auto">
            <a:xfrm>
              <a:off x="757" y="2058"/>
              <a:ext cx="236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4" name="Rectangle 162"/>
            <p:cNvSpPr>
              <a:spLocks noChangeArrowheads="1"/>
            </p:cNvSpPr>
            <p:nvPr/>
          </p:nvSpPr>
          <p:spPr bwMode="auto">
            <a:xfrm>
              <a:off x="757" y="2065"/>
              <a:ext cx="9" cy="14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5" name="Rectangle 163"/>
            <p:cNvSpPr>
              <a:spLocks noChangeArrowheads="1"/>
            </p:cNvSpPr>
            <p:nvPr/>
          </p:nvSpPr>
          <p:spPr bwMode="auto">
            <a:xfrm>
              <a:off x="984" y="2065"/>
              <a:ext cx="9" cy="14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7" name="Rectangle 165"/>
            <p:cNvSpPr>
              <a:spLocks noChangeArrowheads="1"/>
            </p:cNvSpPr>
            <p:nvPr/>
          </p:nvSpPr>
          <p:spPr bwMode="auto">
            <a:xfrm>
              <a:off x="766" y="2200"/>
              <a:ext cx="218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8" name="Rectangle 166"/>
            <p:cNvSpPr>
              <a:spLocks noChangeArrowheads="1"/>
            </p:cNvSpPr>
            <p:nvPr/>
          </p:nvSpPr>
          <p:spPr bwMode="auto">
            <a:xfrm>
              <a:off x="766" y="2072"/>
              <a:ext cx="12" cy="12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39" name="Rectangle 167"/>
            <p:cNvSpPr>
              <a:spLocks noChangeArrowheads="1"/>
            </p:cNvSpPr>
            <p:nvPr/>
          </p:nvSpPr>
          <p:spPr bwMode="auto">
            <a:xfrm>
              <a:off x="973" y="2072"/>
              <a:ext cx="11" cy="12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0" name="Rectangle 168"/>
            <p:cNvSpPr>
              <a:spLocks noChangeArrowheads="1"/>
            </p:cNvSpPr>
            <p:nvPr/>
          </p:nvSpPr>
          <p:spPr bwMode="auto">
            <a:xfrm>
              <a:off x="778" y="2072"/>
              <a:ext cx="195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2" name="Rectangle 170"/>
            <p:cNvSpPr>
              <a:spLocks noChangeArrowheads="1"/>
            </p:cNvSpPr>
            <p:nvPr/>
          </p:nvSpPr>
          <p:spPr bwMode="auto">
            <a:xfrm>
              <a:off x="778" y="2077"/>
              <a:ext cx="8" cy="11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3" name="Rectangle 171"/>
            <p:cNvSpPr>
              <a:spLocks noChangeArrowheads="1"/>
            </p:cNvSpPr>
            <p:nvPr/>
          </p:nvSpPr>
          <p:spPr bwMode="auto">
            <a:xfrm>
              <a:off x="964" y="2077"/>
              <a:ext cx="9" cy="11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4" name="Rectangle 172"/>
            <p:cNvSpPr>
              <a:spLocks noChangeArrowheads="1"/>
            </p:cNvSpPr>
            <p:nvPr/>
          </p:nvSpPr>
          <p:spPr bwMode="auto">
            <a:xfrm>
              <a:off x="786" y="2077"/>
              <a:ext cx="178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5" name="Rectangle 173"/>
            <p:cNvSpPr>
              <a:spLocks noChangeArrowheads="1"/>
            </p:cNvSpPr>
            <p:nvPr/>
          </p:nvSpPr>
          <p:spPr bwMode="auto">
            <a:xfrm>
              <a:off x="786" y="2187"/>
              <a:ext cx="178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6" name="Rectangle 174"/>
            <p:cNvSpPr>
              <a:spLocks noChangeArrowheads="1"/>
            </p:cNvSpPr>
            <p:nvPr/>
          </p:nvSpPr>
          <p:spPr bwMode="auto">
            <a:xfrm>
              <a:off x="786" y="2083"/>
              <a:ext cx="9" cy="10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7" name="Rectangle 175"/>
            <p:cNvSpPr>
              <a:spLocks noChangeArrowheads="1"/>
            </p:cNvSpPr>
            <p:nvPr/>
          </p:nvSpPr>
          <p:spPr bwMode="auto">
            <a:xfrm>
              <a:off x="955" y="2083"/>
              <a:ext cx="9" cy="10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49" name="Rectangle 177"/>
            <p:cNvSpPr>
              <a:spLocks noChangeArrowheads="1"/>
            </p:cNvSpPr>
            <p:nvPr/>
          </p:nvSpPr>
          <p:spPr bwMode="auto">
            <a:xfrm>
              <a:off x="795" y="2180"/>
              <a:ext cx="160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0" name="Rectangle 178"/>
            <p:cNvSpPr>
              <a:spLocks noChangeArrowheads="1"/>
            </p:cNvSpPr>
            <p:nvPr/>
          </p:nvSpPr>
          <p:spPr bwMode="auto">
            <a:xfrm>
              <a:off x="795" y="2092"/>
              <a:ext cx="12" cy="8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1" name="Rectangle 179"/>
            <p:cNvSpPr>
              <a:spLocks noChangeArrowheads="1"/>
            </p:cNvSpPr>
            <p:nvPr/>
          </p:nvSpPr>
          <p:spPr bwMode="auto">
            <a:xfrm>
              <a:off x="944" y="2092"/>
              <a:ext cx="11" cy="8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2" name="Rectangle 180"/>
            <p:cNvSpPr>
              <a:spLocks noChangeArrowheads="1"/>
            </p:cNvSpPr>
            <p:nvPr/>
          </p:nvSpPr>
          <p:spPr bwMode="auto">
            <a:xfrm>
              <a:off x="807" y="2092"/>
              <a:ext cx="137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4" name="Rectangle 182"/>
            <p:cNvSpPr>
              <a:spLocks noChangeArrowheads="1"/>
            </p:cNvSpPr>
            <p:nvPr/>
          </p:nvSpPr>
          <p:spPr bwMode="auto">
            <a:xfrm>
              <a:off x="807" y="2097"/>
              <a:ext cx="9" cy="7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5" name="Rectangle 183"/>
            <p:cNvSpPr>
              <a:spLocks noChangeArrowheads="1"/>
            </p:cNvSpPr>
            <p:nvPr/>
          </p:nvSpPr>
          <p:spPr bwMode="auto">
            <a:xfrm>
              <a:off x="935" y="2097"/>
              <a:ext cx="9" cy="7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6" name="Rectangle 184"/>
            <p:cNvSpPr>
              <a:spLocks noChangeArrowheads="1"/>
            </p:cNvSpPr>
            <p:nvPr/>
          </p:nvSpPr>
          <p:spPr bwMode="auto">
            <a:xfrm>
              <a:off x="816" y="2097"/>
              <a:ext cx="119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7" name="Rectangle 185"/>
            <p:cNvSpPr>
              <a:spLocks noChangeArrowheads="1"/>
            </p:cNvSpPr>
            <p:nvPr/>
          </p:nvSpPr>
          <p:spPr bwMode="auto">
            <a:xfrm>
              <a:off x="816" y="2167"/>
              <a:ext cx="119" cy="8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8" name="Rectangle 186"/>
            <p:cNvSpPr>
              <a:spLocks noChangeArrowheads="1"/>
            </p:cNvSpPr>
            <p:nvPr/>
          </p:nvSpPr>
          <p:spPr bwMode="auto">
            <a:xfrm>
              <a:off x="816" y="2103"/>
              <a:ext cx="11" cy="6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59" name="Rectangle 187"/>
            <p:cNvSpPr>
              <a:spLocks noChangeArrowheads="1"/>
            </p:cNvSpPr>
            <p:nvPr/>
          </p:nvSpPr>
          <p:spPr bwMode="auto">
            <a:xfrm>
              <a:off x="924" y="2103"/>
              <a:ext cx="11" cy="6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1" name="Rectangle 189"/>
            <p:cNvSpPr>
              <a:spLocks noChangeArrowheads="1"/>
            </p:cNvSpPr>
            <p:nvPr/>
          </p:nvSpPr>
          <p:spPr bwMode="auto">
            <a:xfrm>
              <a:off x="827" y="2160"/>
              <a:ext cx="97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2" name="Rectangle 190"/>
            <p:cNvSpPr>
              <a:spLocks noChangeArrowheads="1"/>
            </p:cNvSpPr>
            <p:nvPr/>
          </p:nvSpPr>
          <p:spPr bwMode="auto">
            <a:xfrm>
              <a:off x="827" y="2110"/>
              <a:ext cx="9" cy="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3" name="Rectangle 191"/>
            <p:cNvSpPr>
              <a:spLocks noChangeArrowheads="1"/>
            </p:cNvSpPr>
            <p:nvPr/>
          </p:nvSpPr>
          <p:spPr bwMode="auto">
            <a:xfrm>
              <a:off x="915" y="2110"/>
              <a:ext cx="9" cy="5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4" name="Rectangle 192"/>
            <p:cNvSpPr>
              <a:spLocks noChangeArrowheads="1"/>
            </p:cNvSpPr>
            <p:nvPr/>
          </p:nvSpPr>
          <p:spPr bwMode="auto">
            <a:xfrm>
              <a:off x="836" y="2110"/>
              <a:ext cx="79" cy="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6" name="Rectangle 194"/>
            <p:cNvSpPr>
              <a:spLocks noChangeArrowheads="1"/>
            </p:cNvSpPr>
            <p:nvPr/>
          </p:nvSpPr>
          <p:spPr bwMode="auto">
            <a:xfrm>
              <a:off x="836" y="2115"/>
              <a:ext cx="9" cy="4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7" name="Rectangle 195"/>
            <p:cNvSpPr>
              <a:spLocks noChangeArrowheads="1"/>
            </p:cNvSpPr>
            <p:nvPr/>
          </p:nvSpPr>
          <p:spPr bwMode="auto">
            <a:xfrm>
              <a:off x="906" y="2115"/>
              <a:ext cx="9" cy="4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69" name="Rectangle 197"/>
            <p:cNvSpPr>
              <a:spLocks noChangeArrowheads="1"/>
            </p:cNvSpPr>
            <p:nvPr/>
          </p:nvSpPr>
          <p:spPr bwMode="auto">
            <a:xfrm>
              <a:off x="845" y="2148"/>
              <a:ext cx="61" cy="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0" name="Rectangle 198"/>
            <p:cNvSpPr>
              <a:spLocks noChangeArrowheads="1"/>
            </p:cNvSpPr>
            <p:nvPr/>
          </p:nvSpPr>
          <p:spPr bwMode="auto">
            <a:xfrm>
              <a:off x="845" y="2122"/>
              <a:ext cx="11" cy="2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1" name="Rectangle 199"/>
            <p:cNvSpPr>
              <a:spLocks noChangeArrowheads="1"/>
            </p:cNvSpPr>
            <p:nvPr/>
          </p:nvSpPr>
          <p:spPr bwMode="auto">
            <a:xfrm>
              <a:off x="894" y="2122"/>
              <a:ext cx="12" cy="2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2" name="Rectangle 200"/>
            <p:cNvSpPr>
              <a:spLocks noChangeArrowheads="1"/>
            </p:cNvSpPr>
            <p:nvPr/>
          </p:nvSpPr>
          <p:spPr bwMode="auto">
            <a:xfrm>
              <a:off x="856" y="2122"/>
              <a:ext cx="38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3" name="Rectangle 201"/>
            <p:cNvSpPr>
              <a:spLocks noChangeArrowheads="1"/>
            </p:cNvSpPr>
            <p:nvPr/>
          </p:nvSpPr>
          <p:spPr bwMode="auto">
            <a:xfrm>
              <a:off x="856" y="2142"/>
              <a:ext cx="38" cy="6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4" name="Rectangle 202"/>
            <p:cNvSpPr>
              <a:spLocks noChangeArrowheads="1"/>
            </p:cNvSpPr>
            <p:nvPr/>
          </p:nvSpPr>
          <p:spPr bwMode="auto">
            <a:xfrm>
              <a:off x="856" y="2128"/>
              <a:ext cx="9" cy="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5" name="Rectangle 203"/>
            <p:cNvSpPr>
              <a:spLocks noChangeArrowheads="1"/>
            </p:cNvSpPr>
            <p:nvPr/>
          </p:nvSpPr>
          <p:spPr bwMode="auto">
            <a:xfrm>
              <a:off x="885" y="2128"/>
              <a:ext cx="9" cy="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6" name="Rectangle 204"/>
            <p:cNvSpPr>
              <a:spLocks noChangeArrowheads="1"/>
            </p:cNvSpPr>
            <p:nvPr/>
          </p:nvSpPr>
          <p:spPr bwMode="auto">
            <a:xfrm>
              <a:off x="865" y="2128"/>
              <a:ext cx="20" cy="14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7" name="Rectangle 205"/>
            <p:cNvSpPr>
              <a:spLocks noChangeArrowheads="1"/>
            </p:cNvSpPr>
            <p:nvPr/>
          </p:nvSpPr>
          <p:spPr bwMode="auto">
            <a:xfrm>
              <a:off x="402" y="1830"/>
              <a:ext cx="949" cy="615"/>
            </a:xfrm>
            <a:prstGeom prst="rect">
              <a:avLst/>
            </a:prstGeom>
            <a:solidFill>
              <a:srgbClr val="DDDDDD"/>
            </a:solidFill>
            <a:ln w="11113">
              <a:solidFill>
                <a:srgbClr val="C8C8C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8" name="Line 206"/>
            <p:cNvSpPr>
              <a:spLocks noChangeShapeType="1"/>
            </p:cNvSpPr>
            <p:nvPr/>
          </p:nvSpPr>
          <p:spPr bwMode="auto">
            <a:xfrm>
              <a:off x="402" y="1830"/>
              <a:ext cx="0" cy="62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79" name="Line 207"/>
            <p:cNvSpPr>
              <a:spLocks noChangeShapeType="1"/>
            </p:cNvSpPr>
            <p:nvPr/>
          </p:nvSpPr>
          <p:spPr bwMode="auto">
            <a:xfrm>
              <a:off x="388" y="2445"/>
              <a:ext cx="963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80" name="Rectangle 208"/>
            <p:cNvSpPr>
              <a:spLocks noChangeArrowheads="1"/>
            </p:cNvSpPr>
            <p:nvPr/>
          </p:nvSpPr>
          <p:spPr bwMode="auto">
            <a:xfrm>
              <a:off x="312" y="1810"/>
              <a:ext cx="83" cy="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81" name="Rectangle 209"/>
            <p:cNvSpPr>
              <a:spLocks noChangeArrowheads="1"/>
            </p:cNvSpPr>
            <p:nvPr/>
          </p:nvSpPr>
          <p:spPr bwMode="auto">
            <a:xfrm>
              <a:off x="325" y="1812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800</a:t>
              </a:r>
              <a:endParaRPr lang="en-US" sz="600" i="1"/>
            </a:p>
          </p:txBody>
        </p:sp>
        <p:sp>
          <p:nvSpPr>
            <p:cNvPr id="208082" name="Rectangle 210"/>
            <p:cNvSpPr>
              <a:spLocks noChangeArrowheads="1"/>
            </p:cNvSpPr>
            <p:nvPr/>
          </p:nvSpPr>
          <p:spPr bwMode="auto">
            <a:xfrm>
              <a:off x="325" y="1888"/>
              <a:ext cx="5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700</a:t>
              </a:r>
              <a:endParaRPr lang="en-US" sz="600" i="1"/>
            </a:p>
          </p:txBody>
        </p:sp>
        <p:sp>
          <p:nvSpPr>
            <p:cNvPr id="208083" name="Rectangle 211"/>
            <p:cNvSpPr>
              <a:spLocks noChangeArrowheads="1"/>
            </p:cNvSpPr>
            <p:nvPr/>
          </p:nvSpPr>
          <p:spPr bwMode="auto">
            <a:xfrm>
              <a:off x="325" y="1967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600</a:t>
              </a:r>
              <a:endParaRPr lang="en-US" sz="600" i="1"/>
            </a:p>
          </p:txBody>
        </p:sp>
        <p:sp>
          <p:nvSpPr>
            <p:cNvPr id="208084" name="Rectangle 212"/>
            <p:cNvSpPr>
              <a:spLocks noChangeArrowheads="1"/>
            </p:cNvSpPr>
            <p:nvPr/>
          </p:nvSpPr>
          <p:spPr bwMode="auto">
            <a:xfrm>
              <a:off x="325" y="2042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500</a:t>
              </a:r>
              <a:endParaRPr lang="en-US" sz="600" i="1"/>
            </a:p>
          </p:txBody>
        </p:sp>
        <p:sp>
          <p:nvSpPr>
            <p:cNvPr id="208085" name="Rectangle 213"/>
            <p:cNvSpPr>
              <a:spLocks noChangeArrowheads="1"/>
            </p:cNvSpPr>
            <p:nvPr/>
          </p:nvSpPr>
          <p:spPr bwMode="auto">
            <a:xfrm>
              <a:off x="325" y="2120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400</a:t>
              </a:r>
              <a:endParaRPr lang="en-US" sz="600" i="1"/>
            </a:p>
          </p:txBody>
        </p:sp>
        <p:sp>
          <p:nvSpPr>
            <p:cNvPr id="208086" name="Rectangle 214"/>
            <p:cNvSpPr>
              <a:spLocks noChangeArrowheads="1"/>
            </p:cNvSpPr>
            <p:nvPr/>
          </p:nvSpPr>
          <p:spPr bwMode="auto">
            <a:xfrm>
              <a:off x="325" y="2197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300</a:t>
              </a:r>
              <a:endParaRPr lang="en-US" sz="600" i="1"/>
            </a:p>
          </p:txBody>
        </p:sp>
        <p:sp>
          <p:nvSpPr>
            <p:cNvPr id="208087" name="Rectangle 215"/>
            <p:cNvSpPr>
              <a:spLocks noChangeArrowheads="1"/>
            </p:cNvSpPr>
            <p:nvPr/>
          </p:nvSpPr>
          <p:spPr bwMode="auto">
            <a:xfrm>
              <a:off x="325" y="2272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200</a:t>
              </a:r>
              <a:endParaRPr lang="en-US" sz="600" i="1"/>
            </a:p>
          </p:txBody>
        </p:sp>
        <p:sp>
          <p:nvSpPr>
            <p:cNvPr id="208088" name="Rectangle 216"/>
            <p:cNvSpPr>
              <a:spLocks noChangeArrowheads="1"/>
            </p:cNvSpPr>
            <p:nvPr/>
          </p:nvSpPr>
          <p:spPr bwMode="auto">
            <a:xfrm>
              <a:off x="325" y="2350"/>
              <a:ext cx="5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100</a:t>
              </a:r>
              <a:endParaRPr lang="en-US" sz="600" i="1"/>
            </a:p>
          </p:txBody>
        </p:sp>
        <p:sp>
          <p:nvSpPr>
            <p:cNvPr id="208089" name="Rectangle 217"/>
            <p:cNvSpPr>
              <a:spLocks noChangeArrowheads="1"/>
            </p:cNvSpPr>
            <p:nvPr/>
          </p:nvSpPr>
          <p:spPr bwMode="auto">
            <a:xfrm>
              <a:off x="363" y="2425"/>
              <a:ext cx="18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0</a:t>
              </a:r>
              <a:endParaRPr lang="en-US" sz="600" i="1"/>
            </a:p>
          </p:txBody>
        </p:sp>
        <p:sp>
          <p:nvSpPr>
            <p:cNvPr id="208091" name="Line 219"/>
            <p:cNvSpPr>
              <a:spLocks noChangeShapeType="1"/>
            </p:cNvSpPr>
            <p:nvPr/>
          </p:nvSpPr>
          <p:spPr bwMode="auto">
            <a:xfrm>
              <a:off x="388" y="1830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2" name="Line 220"/>
            <p:cNvSpPr>
              <a:spLocks noChangeShapeType="1"/>
            </p:cNvSpPr>
            <p:nvPr/>
          </p:nvSpPr>
          <p:spPr bwMode="auto">
            <a:xfrm>
              <a:off x="388" y="1908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3" name="Line 221"/>
            <p:cNvSpPr>
              <a:spLocks noChangeShapeType="1"/>
            </p:cNvSpPr>
            <p:nvPr/>
          </p:nvSpPr>
          <p:spPr bwMode="auto">
            <a:xfrm>
              <a:off x="388" y="1985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4" name="Line 222"/>
            <p:cNvSpPr>
              <a:spLocks noChangeShapeType="1"/>
            </p:cNvSpPr>
            <p:nvPr/>
          </p:nvSpPr>
          <p:spPr bwMode="auto">
            <a:xfrm>
              <a:off x="388" y="2063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5" name="Line 223"/>
            <p:cNvSpPr>
              <a:spLocks noChangeShapeType="1"/>
            </p:cNvSpPr>
            <p:nvPr/>
          </p:nvSpPr>
          <p:spPr bwMode="auto">
            <a:xfrm>
              <a:off x="388" y="2138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6" name="Line 224"/>
            <p:cNvSpPr>
              <a:spLocks noChangeShapeType="1"/>
            </p:cNvSpPr>
            <p:nvPr/>
          </p:nvSpPr>
          <p:spPr bwMode="auto">
            <a:xfrm>
              <a:off x="388" y="2217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7" name="Line 225"/>
            <p:cNvSpPr>
              <a:spLocks noChangeShapeType="1"/>
            </p:cNvSpPr>
            <p:nvPr/>
          </p:nvSpPr>
          <p:spPr bwMode="auto">
            <a:xfrm>
              <a:off x="388" y="2293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98" name="Line 226"/>
            <p:cNvSpPr>
              <a:spLocks noChangeShapeType="1"/>
            </p:cNvSpPr>
            <p:nvPr/>
          </p:nvSpPr>
          <p:spPr bwMode="auto">
            <a:xfrm>
              <a:off x="388" y="2372"/>
              <a:ext cx="965" cy="0"/>
            </a:xfrm>
            <a:prstGeom prst="line">
              <a:avLst/>
            </a:prstGeom>
            <a:noFill/>
            <a:ln w="11113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00" name="Rectangle 228"/>
            <p:cNvSpPr>
              <a:spLocks noChangeArrowheads="1"/>
            </p:cNvSpPr>
            <p:nvPr/>
          </p:nvSpPr>
          <p:spPr bwMode="auto">
            <a:xfrm>
              <a:off x="381" y="2462"/>
              <a:ext cx="72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35    </a:t>
              </a:r>
              <a:endParaRPr lang="en-US" sz="600" i="1"/>
            </a:p>
          </p:txBody>
        </p:sp>
        <p:sp>
          <p:nvSpPr>
            <p:cNvPr id="208101" name="Rectangle 229"/>
            <p:cNvSpPr>
              <a:spLocks noChangeArrowheads="1"/>
            </p:cNvSpPr>
            <p:nvPr/>
          </p:nvSpPr>
          <p:spPr bwMode="auto">
            <a:xfrm>
              <a:off x="455" y="2462"/>
              <a:ext cx="3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  </a:t>
              </a:r>
              <a:endParaRPr lang="en-US" sz="600" i="1"/>
            </a:p>
          </p:txBody>
        </p:sp>
        <p:sp>
          <p:nvSpPr>
            <p:cNvPr id="208102" name="Rectangle 230"/>
            <p:cNvSpPr>
              <a:spLocks noChangeArrowheads="1"/>
            </p:cNvSpPr>
            <p:nvPr/>
          </p:nvSpPr>
          <p:spPr bwMode="auto">
            <a:xfrm>
              <a:off x="494" y="2462"/>
              <a:ext cx="33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30           25          20  </a:t>
              </a:r>
              <a:endParaRPr lang="en-US" sz="600" i="1"/>
            </a:p>
          </p:txBody>
        </p:sp>
        <p:sp>
          <p:nvSpPr>
            <p:cNvPr id="208103" name="Rectangle 231"/>
            <p:cNvSpPr>
              <a:spLocks noChangeArrowheads="1"/>
            </p:cNvSpPr>
            <p:nvPr/>
          </p:nvSpPr>
          <p:spPr bwMode="auto">
            <a:xfrm>
              <a:off x="840" y="2462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     </a:t>
              </a:r>
              <a:endParaRPr lang="en-US" sz="600" i="1"/>
            </a:p>
          </p:txBody>
        </p:sp>
        <p:sp>
          <p:nvSpPr>
            <p:cNvPr id="208104" name="Rectangle 232"/>
            <p:cNvSpPr>
              <a:spLocks noChangeArrowheads="1"/>
            </p:cNvSpPr>
            <p:nvPr/>
          </p:nvSpPr>
          <p:spPr bwMode="auto">
            <a:xfrm>
              <a:off x="905" y="2462"/>
              <a:ext cx="3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15          10            5  </a:t>
              </a:r>
              <a:endParaRPr lang="en-US" sz="600" i="1"/>
            </a:p>
          </p:txBody>
        </p:sp>
        <p:sp>
          <p:nvSpPr>
            <p:cNvPr id="208105" name="Rectangle 233"/>
            <p:cNvSpPr>
              <a:spLocks noChangeArrowheads="1"/>
            </p:cNvSpPr>
            <p:nvPr/>
          </p:nvSpPr>
          <p:spPr bwMode="auto">
            <a:xfrm>
              <a:off x="1243" y="2462"/>
              <a:ext cx="63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     </a:t>
              </a:r>
              <a:endParaRPr lang="en-US" sz="600" i="1"/>
            </a:p>
          </p:txBody>
        </p:sp>
        <p:sp>
          <p:nvSpPr>
            <p:cNvPr id="208106" name="Rectangle 234"/>
            <p:cNvSpPr>
              <a:spLocks noChangeArrowheads="1"/>
            </p:cNvSpPr>
            <p:nvPr/>
          </p:nvSpPr>
          <p:spPr bwMode="auto">
            <a:xfrm>
              <a:off x="1310" y="2462"/>
              <a:ext cx="45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   0</a:t>
              </a:r>
              <a:endParaRPr lang="en-US" sz="600" i="1"/>
            </a:p>
          </p:txBody>
        </p:sp>
        <p:sp>
          <p:nvSpPr>
            <p:cNvPr id="208107" name="Line 235"/>
            <p:cNvSpPr>
              <a:spLocks noChangeShapeType="1"/>
            </p:cNvSpPr>
            <p:nvPr/>
          </p:nvSpPr>
          <p:spPr bwMode="auto">
            <a:xfrm>
              <a:off x="530" y="2423"/>
              <a:ext cx="2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08" name="Line 236"/>
            <p:cNvSpPr>
              <a:spLocks noChangeShapeType="1"/>
            </p:cNvSpPr>
            <p:nvPr/>
          </p:nvSpPr>
          <p:spPr bwMode="auto">
            <a:xfrm>
              <a:off x="667" y="2423"/>
              <a:ext cx="0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09" name="Line 237"/>
            <p:cNvSpPr>
              <a:spLocks noChangeShapeType="1"/>
            </p:cNvSpPr>
            <p:nvPr/>
          </p:nvSpPr>
          <p:spPr bwMode="auto">
            <a:xfrm>
              <a:off x="804" y="2423"/>
              <a:ext cx="0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0" name="Line 238"/>
            <p:cNvSpPr>
              <a:spLocks noChangeShapeType="1"/>
            </p:cNvSpPr>
            <p:nvPr/>
          </p:nvSpPr>
          <p:spPr bwMode="auto">
            <a:xfrm>
              <a:off x="941" y="2423"/>
              <a:ext cx="1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1" name="Line 239"/>
            <p:cNvSpPr>
              <a:spLocks noChangeShapeType="1"/>
            </p:cNvSpPr>
            <p:nvPr/>
          </p:nvSpPr>
          <p:spPr bwMode="auto">
            <a:xfrm>
              <a:off x="1076" y="2423"/>
              <a:ext cx="1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2" name="Line 240"/>
            <p:cNvSpPr>
              <a:spLocks noChangeShapeType="1"/>
            </p:cNvSpPr>
            <p:nvPr/>
          </p:nvSpPr>
          <p:spPr bwMode="auto">
            <a:xfrm>
              <a:off x="1213" y="2423"/>
              <a:ext cx="1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3" name="Line 241"/>
            <p:cNvSpPr>
              <a:spLocks noChangeShapeType="1"/>
            </p:cNvSpPr>
            <p:nvPr/>
          </p:nvSpPr>
          <p:spPr bwMode="auto">
            <a:xfrm>
              <a:off x="1351" y="2423"/>
              <a:ext cx="0" cy="35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5" name="Rectangle 243"/>
            <p:cNvSpPr>
              <a:spLocks noChangeArrowheads="1"/>
            </p:cNvSpPr>
            <p:nvPr/>
          </p:nvSpPr>
          <p:spPr bwMode="auto">
            <a:xfrm>
              <a:off x="422" y="242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6" name="Rectangle 244"/>
            <p:cNvSpPr>
              <a:spLocks noChangeArrowheads="1"/>
            </p:cNvSpPr>
            <p:nvPr/>
          </p:nvSpPr>
          <p:spPr bwMode="auto">
            <a:xfrm>
              <a:off x="422" y="239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7" name="Rectangle 245"/>
            <p:cNvSpPr>
              <a:spLocks noChangeArrowheads="1"/>
            </p:cNvSpPr>
            <p:nvPr/>
          </p:nvSpPr>
          <p:spPr bwMode="auto">
            <a:xfrm>
              <a:off x="422" y="236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8" name="Rectangle 246"/>
            <p:cNvSpPr>
              <a:spLocks noChangeArrowheads="1"/>
            </p:cNvSpPr>
            <p:nvPr/>
          </p:nvSpPr>
          <p:spPr bwMode="auto">
            <a:xfrm>
              <a:off x="422" y="2328"/>
              <a:ext cx="4" cy="2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19" name="Rectangle 247"/>
            <p:cNvSpPr>
              <a:spLocks noChangeArrowheads="1"/>
            </p:cNvSpPr>
            <p:nvPr/>
          </p:nvSpPr>
          <p:spPr bwMode="auto">
            <a:xfrm>
              <a:off x="422" y="2295"/>
              <a:ext cx="4" cy="2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0" name="Rectangle 248"/>
            <p:cNvSpPr>
              <a:spLocks noChangeArrowheads="1"/>
            </p:cNvSpPr>
            <p:nvPr/>
          </p:nvSpPr>
          <p:spPr bwMode="auto">
            <a:xfrm>
              <a:off x="422" y="2263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1" name="Rectangle 249"/>
            <p:cNvSpPr>
              <a:spLocks noChangeArrowheads="1"/>
            </p:cNvSpPr>
            <p:nvPr/>
          </p:nvSpPr>
          <p:spPr bwMode="auto">
            <a:xfrm>
              <a:off x="422" y="2230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2" name="Rectangle 250"/>
            <p:cNvSpPr>
              <a:spLocks noChangeArrowheads="1"/>
            </p:cNvSpPr>
            <p:nvPr/>
          </p:nvSpPr>
          <p:spPr bwMode="auto">
            <a:xfrm>
              <a:off x="422" y="2197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3" name="Rectangle 251"/>
            <p:cNvSpPr>
              <a:spLocks noChangeArrowheads="1"/>
            </p:cNvSpPr>
            <p:nvPr/>
          </p:nvSpPr>
          <p:spPr bwMode="auto">
            <a:xfrm>
              <a:off x="422" y="2163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5" name="Rectangle 253"/>
            <p:cNvSpPr>
              <a:spLocks noChangeArrowheads="1"/>
            </p:cNvSpPr>
            <p:nvPr/>
          </p:nvSpPr>
          <p:spPr bwMode="auto">
            <a:xfrm>
              <a:off x="561" y="24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6" name="Rectangle 254"/>
            <p:cNvSpPr>
              <a:spLocks noChangeArrowheads="1"/>
            </p:cNvSpPr>
            <p:nvPr/>
          </p:nvSpPr>
          <p:spPr bwMode="auto">
            <a:xfrm>
              <a:off x="561" y="23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7" name="Rectangle 255"/>
            <p:cNvSpPr>
              <a:spLocks noChangeArrowheads="1"/>
            </p:cNvSpPr>
            <p:nvPr/>
          </p:nvSpPr>
          <p:spPr bwMode="auto">
            <a:xfrm>
              <a:off x="561" y="23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8" name="Rectangle 256"/>
            <p:cNvSpPr>
              <a:spLocks noChangeArrowheads="1"/>
            </p:cNvSpPr>
            <p:nvPr/>
          </p:nvSpPr>
          <p:spPr bwMode="auto">
            <a:xfrm>
              <a:off x="561" y="23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29" name="Freeform 257"/>
            <p:cNvSpPr>
              <a:spLocks/>
            </p:cNvSpPr>
            <p:nvPr/>
          </p:nvSpPr>
          <p:spPr bwMode="auto">
            <a:xfrm>
              <a:off x="561" y="2292"/>
              <a:ext cx="7" cy="18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4" y="57"/>
                </a:cxn>
                <a:cxn ang="0">
                  <a:pos x="21" y="0"/>
                </a:cxn>
                <a:cxn ang="0">
                  <a:pos x="7" y="0"/>
                </a:cxn>
                <a:cxn ang="0">
                  <a:pos x="0" y="57"/>
                </a:cxn>
              </a:cxnLst>
              <a:rect l="0" t="0" r="r" b="b"/>
              <a:pathLst>
                <a:path w="21" h="57">
                  <a:moveTo>
                    <a:pt x="0" y="57"/>
                  </a:moveTo>
                  <a:lnTo>
                    <a:pt x="14" y="57"/>
                  </a:lnTo>
                  <a:lnTo>
                    <a:pt x="21" y="0"/>
                  </a:lnTo>
                  <a:lnTo>
                    <a:pt x="7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0" name="Rectangle 258"/>
            <p:cNvSpPr>
              <a:spLocks noChangeArrowheads="1"/>
            </p:cNvSpPr>
            <p:nvPr/>
          </p:nvSpPr>
          <p:spPr bwMode="auto">
            <a:xfrm>
              <a:off x="563" y="22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1" name="Rectangle 259"/>
            <p:cNvSpPr>
              <a:spLocks noChangeArrowheads="1"/>
            </p:cNvSpPr>
            <p:nvPr/>
          </p:nvSpPr>
          <p:spPr bwMode="auto">
            <a:xfrm>
              <a:off x="563" y="22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2" name="Rectangle 260"/>
            <p:cNvSpPr>
              <a:spLocks noChangeArrowheads="1"/>
            </p:cNvSpPr>
            <p:nvPr/>
          </p:nvSpPr>
          <p:spPr bwMode="auto">
            <a:xfrm>
              <a:off x="563" y="21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3" name="Rectangle 261"/>
            <p:cNvSpPr>
              <a:spLocks noChangeArrowheads="1"/>
            </p:cNvSpPr>
            <p:nvPr/>
          </p:nvSpPr>
          <p:spPr bwMode="auto">
            <a:xfrm>
              <a:off x="563" y="21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5" name="Rectangle 263"/>
            <p:cNvSpPr>
              <a:spLocks noChangeArrowheads="1"/>
            </p:cNvSpPr>
            <p:nvPr/>
          </p:nvSpPr>
          <p:spPr bwMode="auto">
            <a:xfrm>
              <a:off x="734" y="24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6" name="Rectangle 264"/>
            <p:cNvSpPr>
              <a:spLocks noChangeArrowheads="1"/>
            </p:cNvSpPr>
            <p:nvPr/>
          </p:nvSpPr>
          <p:spPr bwMode="auto">
            <a:xfrm>
              <a:off x="734" y="23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7" name="Rectangle 265"/>
            <p:cNvSpPr>
              <a:spLocks noChangeArrowheads="1"/>
            </p:cNvSpPr>
            <p:nvPr/>
          </p:nvSpPr>
          <p:spPr bwMode="auto">
            <a:xfrm>
              <a:off x="734" y="23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8" name="Rectangle 266"/>
            <p:cNvSpPr>
              <a:spLocks noChangeArrowheads="1"/>
            </p:cNvSpPr>
            <p:nvPr/>
          </p:nvSpPr>
          <p:spPr bwMode="auto">
            <a:xfrm>
              <a:off x="734" y="23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39" name="Rectangle 267"/>
            <p:cNvSpPr>
              <a:spLocks noChangeArrowheads="1"/>
            </p:cNvSpPr>
            <p:nvPr/>
          </p:nvSpPr>
          <p:spPr bwMode="auto">
            <a:xfrm>
              <a:off x="734" y="22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0" name="Rectangle 268"/>
            <p:cNvSpPr>
              <a:spLocks noChangeArrowheads="1"/>
            </p:cNvSpPr>
            <p:nvPr/>
          </p:nvSpPr>
          <p:spPr bwMode="auto">
            <a:xfrm>
              <a:off x="734" y="22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1" name="Rectangle 269"/>
            <p:cNvSpPr>
              <a:spLocks noChangeArrowheads="1"/>
            </p:cNvSpPr>
            <p:nvPr/>
          </p:nvSpPr>
          <p:spPr bwMode="auto">
            <a:xfrm>
              <a:off x="734" y="22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2" name="Rectangle 270"/>
            <p:cNvSpPr>
              <a:spLocks noChangeArrowheads="1"/>
            </p:cNvSpPr>
            <p:nvPr/>
          </p:nvSpPr>
          <p:spPr bwMode="auto">
            <a:xfrm>
              <a:off x="734" y="21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3" name="Rectangle 271"/>
            <p:cNvSpPr>
              <a:spLocks noChangeArrowheads="1"/>
            </p:cNvSpPr>
            <p:nvPr/>
          </p:nvSpPr>
          <p:spPr bwMode="auto">
            <a:xfrm>
              <a:off x="734" y="21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5" name="Rectangle 273"/>
            <p:cNvSpPr>
              <a:spLocks noChangeArrowheads="1"/>
            </p:cNvSpPr>
            <p:nvPr/>
          </p:nvSpPr>
          <p:spPr bwMode="auto">
            <a:xfrm>
              <a:off x="831" y="24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6" name="Rectangle 274"/>
            <p:cNvSpPr>
              <a:spLocks noChangeArrowheads="1"/>
            </p:cNvSpPr>
            <p:nvPr/>
          </p:nvSpPr>
          <p:spPr bwMode="auto">
            <a:xfrm>
              <a:off x="831" y="2392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7" name="Rectangle 275"/>
            <p:cNvSpPr>
              <a:spLocks noChangeArrowheads="1"/>
            </p:cNvSpPr>
            <p:nvPr/>
          </p:nvSpPr>
          <p:spPr bwMode="auto">
            <a:xfrm>
              <a:off x="831" y="2358"/>
              <a:ext cx="5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8" name="Rectangle 276"/>
            <p:cNvSpPr>
              <a:spLocks noChangeArrowheads="1"/>
            </p:cNvSpPr>
            <p:nvPr/>
          </p:nvSpPr>
          <p:spPr bwMode="auto">
            <a:xfrm>
              <a:off x="831" y="2325"/>
              <a:ext cx="5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49" name="Freeform 277"/>
            <p:cNvSpPr>
              <a:spLocks/>
            </p:cNvSpPr>
            <p:nvPr/>
          </p:nvSpPr>
          <p:spPr bwMode="auto">
            <a:xfrm>
              <a:off x="831" y="2292"/>
              <a:ext cx="7" cy="18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5" y="57"/>
                </a:cxn>
                <a:cxn ang="0">
                  <a:pos x="22" y="0"/>
                </a:cxn>
                <a:cxn ang="0">
                  <a:pos x="8" y="0"/>
                </a:cxn>
                <a:cxn ang="0">
                  <a:pos x="0" y="57"/>
                </a:cxn>
              </a:cxnLst>
              <a:rect l="0" t="0" r="r" b="b"/>
              <a:pathLst>
                <a:path w="22" h="57">
                  <a:moveTo>
                    <a:pt x="0" y="57"/>
                  </a:moveTo>
                  <a:lnTo>
                    <a:pt x="15" y="57"/>
                  </a:lnTo>
                  <a:lnTo>
                    <a:pt x="22" y="0"/>
                  </a:lnTo>
                  <a:lnTo>
                    <a:pt x="8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0" name="Rectangle 278"/>
            <p:cNvSpPr>
              <a:spLocks noChangeArrowheads="1"/>
            </p:cNvSpPr>
            <p:nvPr/>
          </p:nvSpPr>
          <p:spPr bwMode="auto">
            <a:xfrm>
              <a:off x="834" y="22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1" name="Rectangle 279"/>
            <p:cNvSpPr>
              <a:spLocks noChangeArrowheads="1"/>
            </p:cNvSpPr>
            <p:nvPr/>
          </p:nvSpPr>
          <p:spPr bwMode="auto">
            <a:xfrm>
              <a:off x="834" y="22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2" name="Rectangle 280"/>
            <p:cNvSpPr>
              <a:spLocks noChangeArrowheads="1"/>
            </p:cNvSpPr>
            <p:nvPr/>
          </p:nvSpPr>
          <p:spPr bwMode="auto">
            <a:xfrm>
              <a:off x="834" y="21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3" name="Rectangle 281"/>
            <p:cNvSpPr>
              <a:spLocks noChangeArrowheads="1"/>
            </p:cNvSpPr>
            <p:nvPr/>
          </p:nvSpPr>
          <p:spPr bwMode="auto">
            <a:xfrm>
              <a:off x="834" y="21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5" name="Rectangle 283"/>
            <p:cNvSpPr>
              <a:spLocks noChangeArrowheads="1"/>
            </p:cNvSpPr>
            <p:nvPr/>
          </p:nvSpPr>
          <p:spPr bwMode="auto">
            <a:xfrm>
              <a:off x="885" y="24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6" name="Rectangle 284"/>
            <p:cNvSpPr>
              <a:spLocks noChangeArrowheads="1"/>
            </p:cNvSpPr>
            <p:nvPr/>
          </p:nvSpPr>
          <p:spPr bwMode="auto">
            <a:xfrm>
              <a:off x="885" y="23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7" name="Rectangle 285"/>
            <p:cNvSpPr>
              <a:spLocks noChangeArrowheads="1"/>
            </p:cNvSpPr>
            <p:nvPr/>
          </p:nvSpPr>
          <p:spPr bwMode="auto">
            <a:xfrm>
              <a:off x="885" y="23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8" name="Rectangle 286"/>
            <p:cNvSpPr>
              <a:spLocks noChangeArrowheads="1"/>
            </p:cNvSpPr>
            <p:nvPr/>
          </p:nvSpPr>
          <p:spPr bwMode="auto">
            <a:xfrm>
              <a:off x="885" y="23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59" name="Rectangle 287"/>
            <p:cNvSpPr>
              <a:spLocks noChangeArrowheads="1"/>
            </p:cNvSpPr>
            <p:nvPr/>
          </p:nvSpPr>
          <p:spPr bwMode="auto">
            <a:xfrm>
              <a:off x="885" y="22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0" name="Rectangle 288"/>
            <p:cNvSpPr>
              <a:spLocks noChangeArrowheads="1"/>
            </p:cNvSpPr>
            <p:nvPr/>
          </p:nvSpPr>
          <p:spPr bwMode="auto">
            <a:xfrm>
              <a:off x="885" y="22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1" name="Rectangle 289"/>
            <p:cNvSpPr>
              <a:spLocks noChangeArrowheads="1"/>
            </p:cNvSpPr>
            <p:nvPr/>
          </p:nvSpPr>
          <p:spPr bwMode="auto">
            <a:xfrm>
              <a:off x="885" y="22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2" name="Rectangle 290"/>
            <p:cNvSpPr>
              <a:spLocks noChangeArrowheads="1"/>
            </p:cNvSpPr>
            <p:nvPr/>
          </p:nvSpPr>
          <p:spPr bwMode="auto">
            <a:xfrm>
              <a:off x="885" y="21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3" name="Rectangle 291"/>
            <p:cNvSpPr>
              <a:spLocks noChangeArrowheads="1"/>
            </p:cNvSpPr>
            <p:nvPr/>
          </p:nvSpPr>
          <p:spPr bwMode="auto">
            <a:xfrm>
              <a:off x="885" y="21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5" name="Rectangle 293"/>
            <p:cNvSpPr>
              <a:spLocks noChangeArrowheads="1"/>
            </p:cNvSpPr>
            <p:nvPr/>
          </p:nvSpPr>
          <p:spPr bwMode="auto">
            <a:xfrm>
              <a:off x="1009" y="24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6" name="Rectangle 294"/>
            <p:cNvSpPr>
              <a:spLocks noChangeArrowheads="1"/>
            </p:cNvSpPr>
            <p:nvPr/>
          </p:nvSpPr>
          <p:spPr bwMode="auto">
            <a:xfrm>
              <a:off x="1009" y="23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7" name="Rectangle 295"/>
            <p:cNvSpPr>
              <a:spLocks noChangeArrowheads="1"/>
            </p:cNvSpPr>
            <p:nvPr/>
          </p:nvSpPr>
          <p:spPr bwMode="auto">
            <a:xfrm>
              <a:off x="1009" y="23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8" name="Rectangle 296"/>
            <p:cNvSpPr>
              <a:spLocks noChangeArrowheads="1"/>
            </p:cNvSpPr>
            <p:nvPr/>
          </p:nvSpPr>
          <p:spPr bwMode="auto">
            <a:xfrm>
              <a:off x="1009" y="23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69" name="Rectangle 297"/>
            <p:cNvSpPr>
              <a:spLocks noChangeArrowheads="1"/>
            </p:cNvSpPr>
            <p:nvPr/>
          </p:nvSpPr>
          <p:spPr bwMode="auto">
            <a:xfrm>
              <a:off x="1009" y="22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0" name="Rectangle 298"/>
            <p:cNvSpPr>
              <a:spLocks noChangeArrowheads="1"/>
            </p:cNvSpPr>
            <p:nvPr/>
          </p:nvSpPr>
          <p:spPr bwMode="auto">
            <a:xfrm>
              <a:off x="1009" y="22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1" name="Rectangle 299"/>
            <p:cNvSpPr>
              <a:spLocks noChangeArrowheads="1"/>
            </p:cNvSpPr>
            <p:nvPr/>
          </p:nvSpPr>
          <p:spPr bwMode="auto">
            <a:xfrm>
              <a:off x="1009" y="2225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2" name="Rectangle 300"/>
            <p:cNvSpPr>
              <a:spLocks noChangeArrowheads="1"/>
            </p:cNvSpPr>
            <p:nvPr/>
          </p:nvSpPr>
          <p:spPr bwMode="auto">
            <a:xfrm>
              <a:off x="1009" y="2192"/>
              <a:ext cx="4" cy="1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3" name="Rectangle 301"/>
            <p:cNvSpPr>
              <a:spLocks noChangeArrowheads="1"/>
            </p:cNvSpPr>
            <p:nvPr/>
          </p:nvSpPr>
          <p:spPr bwMode="auto">
            <a:xfrm>
              <a:off x="1009" y="2158"/>
              <a:ext cx="4" cy="19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4" name="Freeform 302"/>
            <p:cNvSpPr>
              <a:spLocks/>
            </p:cNvSpPr>
            <p:nvPr/>
          </p:nvSpPr>
          <p:spPr bwMode="auto">
            <a:xfrm>
              <a:off x="424" y="1838"/>
              <a:ext cx="922" cy="585"/>
            </a:xfrm>
            <a:custGeom>
              <a:avLst/>
              <a:gdLst/>
              <a:ahLst/>
              <a:cxnLst>
                <a:cxn ang="0">
                  <a:pos x="0" y="247"/>
                </a:cxn>
                <a:cxn ang="0">
                  <a:pos x="25" y="168"/>
                </a:cxn>
                <a:cxn ang="0">
                  <a:pos x="77" y="120"/>
                </a:cxn>
                <a:cxn ang="0">
                  <a:pos x="105" y="197"/>
                </a:cxn>
                <a:cxn ang="0">
                  <a:pos x="131" y="183"/>
                </a:cxn>
                <a:cxn ang="0">
                  <a:pos x="177" y="182"/>
                </a:cxn>
                <a:cxn ang="0">
                  <a:pos x="219" y="0"/>
                </a:cxn>
                <a:cxn ang="0">
                  <a:pos x="240" y="23"/>
                </a:cxn>
                <a:cxn ang="0">
                  <a:pos x="256" y="132"/>
                </a:cxn>
                <a:cxn ang="0">
                  <a:pos x="299" y="123"/>
                </a:cxn>
                <a:cxn ang="0">
                  <a:pos x="346" y="121"/>
                </a:cxn>
                <a:cxn ang="0">
                  <a:pos x="387" y="128"/>
                </a:cxn>
                <a:cxn ang="0">
                  <a:pos x="410" y="128"/>
                </a:cxn>
              </a:cxnLst>
              <a:rect l="0" t="0" r="r" b="b"/>
              <a:pathLst>
                <a:path w="410" h="247">
                  <a:moveTo>
                    <a:pt x="0" y="247"/>
                  </a:moveTo>
                  <a:lnTo>
                    <a:pt x="25" y="168"/>
                  </a:lnTo>
                  <a:lnTo>
                    <a:pt x="77" y="120"/>
                  </a:lnTo>
                  <a:lnTo>
                    <a:pt x="105" y="197"/>
                  </a:lnTo>
                  <a:lnTo>
                    <a:pt x="131" y="183"/>
                  </a:lnTo>
                  <a:lnTo>
                    <a:pt x="177" y="182"/>
                  </a:lnTo>
                  <a:lnTo>
                    <a:pt x="219" y="0"/>
                  </a:lnTo>
                  <a:lnTo>
                    <a:pt x="240" y="23"/>
                  </a:lnTo>
                  <a:lnTo>
                    <a:pt x="256" y="132"/>
                  </a:lnTo>
                  <a:lnTo>
                    <a:pt x="299" y="123"/>
                  </a:lnTo>
                  <a:lnTo>
                    <a:pt x="346" y="121"/>
                  </a:lnTo>
                  <a:lnTo>
                    <a:pt x="387" y="128"/>
                  </a:lnTo>
                  <a:lnTo>
                    <a:pt x="410" y="128"/>
                  </a:lnTo>
                </a:path>
              </a:pathLst>
            </a:custGeom>
            <a:noFill/>
            <a:ln w="22225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5" name="Freeform 303"/>
            <p:cNvSpPr>
              <a:spLocks/>
            </p:cNvSpPr>
            <p:nvPr/>
          </p:nvSpPr>
          <p:spPr bwMode="auto">
            <a:xfrm>
              <a:off x="424" y="2045"/>
              <a:ext cx="924" cy="378"/>
            </a:xfrm>
            <a:custGeom>
              <a:avLst/>
              <a:gdLst/>
              <a:ahLst/>
              <a:cxnLst>
                <a:cxn ang="0">
                  <a:pos x="0" y="160"/>
                </a:cxn>
                <a:cxn ang="0">
                  <a:pos x="20" y="159"/>
                </a:cxn>
                <a:cxn ang="0">
                  <a:pos x="114" y="159"/>
                </a:cxn>
                <a:cxn ang="0">
                  <a:pos x="135" y="141"/>
                </a:cxn>
                <a:cxn ang="0">
                  <a:pos x="171" y="138"/>
                </a:cxn>
                <a:cxn ang="0">
                  <a:pos x="180" y="124"/>
                </a:cxn>
                <a:cxn ang="0">
                  <a:pos x="214" y="0"/>
                </a:cxn>
                <a:cxn ang="0">
                  <a:pos x="239" y="28"/>
                </a:cxn>
                <a:cxn ang="0">
                  <a:pos x="256" y="81"/>
                </a:cxn>
                <a:cxn ang="0">
                  <a:pos x="301" y="76"/>
                </a:cxn>
                <a:cxn ang="0">
                  <a:pos x="349" y="80"/>
                </a:cxn>
                <a:cxn ang="0">
                  <a:pos x="394" y="84"/>
                </a:cxn>
                <a:cxn ang="0">
                  <a:pos x="411" y="85"/>
                </a:cxn>
              </a:cxnLst>
              <a:rect l="0" t="0" r="r" b="b"/>
              <a:pathLst>
                <a:path w="411" h="160">
                  <a:moveTo>
                    <a:pt x="0" y="160"/>
                  </a:moveTo>
                  <a:lnTo>
                    <a:pt x="20" y="159"/>
                  </a:lnTo>
                  <a:lnTo>
                    <a:pt x="114" y="159"/>
                  </a:lnTo>
                  <a:lnTo>
                    <a:pt x="135" y="141"/>
                  </a:lnTo>
                  <a:lnTo>
                    <a:pt x="171" y="138"/>
                  </a:lnTo>
                  <a:lnTo>
                    <a:pt x="180" y="124"/>
                  </a:lnTo>
                  <a:lnTo>
                    <a:pt x="214" y="0"/>
                  </a:lnTo>
                  <a:lnTo>
                    <a:pt x="239" y="28"/>
                  </a:lnTo>
                  <a:lnTo>
                    <a:pt x="256" y="81"/>
                  </a:lnTo>
                  <a:lnTo>
                    <a:pt x="301" y="76"/>
                  </a:lnTo>
                  <a:lnTo>
                    <a:pt x="349" y="80"/>
                  </a:lnTo>
                  <a:lnTo>
                    <a:pt x="394" y="84"/>
                  </a:lnTo>
                  <a:lnTo>
                    <a:pt x="411" y="85"/>
                  </a:lnTo>
                </a:path>
              </a:pathLst>
            </a:custGeom>
            <a:noFill/>
            <a:ln w="22225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6" name="Freeform 304"/>
            <p:cNvSpPr>
              <a:spLocks/>
            </p:cNvSpPr>
            <p:nvPr/>
          </p:nvSpPr>
          <p:spPr bwMode="auto">
            <a:xfrm>
              <a:off x="424" y="2277"/>
              <a:ext cx="922" cy="15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20" y="65"/>
                </a:cxn>
                <a:cxn ang="0">
                  <a:pos x="114" y="65"/>
                </a:cxn>
                <a:cxn ang="0">
                  <a:pos x="134" y="56"/>
                </a:cxn>
                <a:cxn ang="0">
                  <a:pos x="176" y="50"/>
                </a:cxn>
                <a:cxn ang="0">
                  <a:pos x="180" y="30"/>
                </a:cxn>
                <a:cxn ang="0">
                  <a:pos x="212" y="0"/>
                </a:cxn>
                <a:cxn ang="0">
                  <a:pos x="246" y="16"/>
                </a:cxn>
                <a:cxn ang="0">
                  <a:pos x="259" y="38"/>
                </a:cxn>
                <a:cxn ang="0">
                  <a:pos x="301" y="32"/>
                </a:cxn>
                <a:cxn ang="0">
                  <a:pos x="354" y="31"/>
                </a:cxn>
                <a:cxn ang="0">
                  <a:pos x="387" y="31"/>
                </a:cxn>
                <a:cxn ang="0">
                  <a:pos x="410" y="36"/>
                </a:cxn>
              </a:cxnLst>
              <a:rect l="0" t="0" r="r" b="b"/>
              <a:pathLst>
                <a:path w="410" h="66">
                  <a:moveTo>
                    <a:pt x="0" y="66"/>
                  </a:moveTo>
                  <a:lnTo>
                    <a:pt x="20" y="65"/>
                  </a:lnTo>
                  <a:lnTo>
                    <a:pt x="114" y="65"/>
                  </a:lnTo>
                  <a:lnTo>
                    <a:pt x="134" y="56"/>
                  </a:lnTo>
                  <a:lnTo>
                    <a:pt x="176" y="50"/>
                  </a:lnTo>
                  <a:lnTo>
                    <a:pt x="180" y="30"/>
                  </a:lnTo>
                  <a:lnTo>
                    <a:pt x="212" y="0"/>
                  </a:lnTo>
                  <a:lnTo>
                    <a:pt x="246" y="16"/>
                  </a:lnTo>
                  <a:lnTo>
                    <a:pt x="259" y="38"/>
                  </a:lnTo>
                  <a:lnTo>
                    <a:pt x="301" y="32"/>
                  </a:lnTo>
                  <a:lnTo>
                    <a:pt x="354" y="31"/>
                  </a:lnTo>
                  <a:lnTo>
                    <a:pt x="387" y="31"/>
                  </a:lnTo>
                  <a:lnTo>
                    <a:pt x="410" y="36"/>
                  </a:lnTo>
                </a:path>
              </a:pathLst>
            </a:custGeom>
            <a:noFill/>
            <a:ln w="22225">
              <a:solidFill>
                <a:srgbClr val="00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77" name="Rectangle 305"/>
            <p:cNvSpPr>
              <a:spLocks noChangeArrowheads="1"/>
            </p:cNvSpPr>
            <p:nvPr/>
          </p:nvSpPr>
          <p:spPr bwMode="auto">
            <a:xfrm rot="16200000">
              <a:off x="359" y="2058"/>
              <a:ext cx="117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Quayle </a:t>
              </a:r>
              <a:endParaRPr lang="en-US" sz="600" i="1"/>
            </a:p>
          </p:txBody>
        </p:sp>
        <p:sp>
          <p:nvSpPr>
            <p:cNvPr id="208178" name="Rectangle 306"/>
            <p:cNvSpPr>
              <a:spLocks noChangeArrowheads="1"/>
            </p:cNvSpPr>
            <p:nvPr/>
          </p:nvSpPr>
          <p:spPr bwMode="auto">
            <a:xfrm rot="16200000">
              <a:off x="373" y="1944"/>
              <a:ext cx="9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Creek</a:t>
              </a:r>
              <a:endParaRPr lang="en-US" sz="600" i="1"/>
            </a:p>
          </p:txBody>
        </p:sp>
        <p:sp>
          <p:nvSpPr>
            <p:cNvPr id="208179" name="Rectangle 307"/>
            <p:cNvSpPr>
              <a:spLocks noChangeArrowheads="1"/>
            </p:cNvSpPr>
            <p:nvPr/>
          </p:nvSpPr>
          <p:spPr bwMode="auto">
            <a:xfrm rot="16200000">
              <a:off x="497" y="2046"/>
              <a:ext cx="14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Burleigh </a:t>
              </a:r>
              <a:endParaRPr lang="en-US" sz="600" i="1"/>
            </a:p>
          </p:txBody>
        </p:sp>
        <p:sp>
          <p:nvSpPr>
            <p:cNvPr id="208180" name="Rectangle 308"/>
            <p:cNvSpPr>
              <a:spLocks noChangeArrowheads="1"/>
            </p:cNvSpPr>
            <p:nvPr/>
          </p:nvSpPr>
          <p:spPr bwMode="auto">
            <a:xfrm rot="16200000">
              <a:off x="513" y="1910"/>
              <a:ext cx="107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Tunnel</a:t>
              </a:r>
              <a:endParaRPr lang="en-US" sz="600" i="1"/>
            </a:p>
          </p:txBody>
        </p:sp>
        <p:sp>
          <p:nvSpPr>
            <p:cNvPr id="208181" name="Rectangle 309"/>
            <p:cNvSpPr>
              <a:spLocks noChangeArrowheads="1"/>
            </p:cNvSpPr>
            <p:nvPr/>
          </p:nvSpPr>
          <p:spPr bwMode="auto">
            <a:xfrm rot="16200000">
              <a:off x="685" y="2061"/>
              <a:ext cx="95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WFCC</a:t>
              </a:r>
              <a:endParaRPr lang="en-US" sz="600" i="1"/>
            </a:p>
          </p:txBody>
        </p:sp>
        <p:sp>
          <p:nvSpPr>
            <p:cNvPr id="208182" name="Rectangle 310"/>
            <p:cNvSpPr>
              <a:spLocks noChangeArrowheads="1"/>
            </p:cNvSpPr>
            <p:nvPr/>
          </p:nvSpPr>
          <p:spPr bwMode="auto">
            <a:xfrm rot="16200000">
              <a:off x="783" y="2074"/>
              <a:ext cx="79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Big 5</a:t>
              </a:r>
              <a:endParaRPr lang="en-US" sz="600" i="1"/>
            </a:p>
          </p:txBody>
        </p:sp>
        <p:sp>
          <p:nvSpPr>
            <p:cNvPr id="208183" name="Rectangle 311"/>
            <p:cNvSpPr>
              <a:spLocks noChangeArrowheads="1"/>
            </p:cNvSpPr>
            <p:nvPr/>
          </p:nvSpPr>
          <p:spPr bwMode="auto">
            <a:xfrm rot="16200000">
              <a:off x="864" y="2181"/>
              <a:ext cx="95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ARGO</a:t>
              </a:r>
              <a:endParaRPr lang="en-US" sz="600" i="1"/>
            </a:p>
          </p:txBody>
        </p:sp>
        <p:sp>
          <p:nvSpPr>
            <p:cNvPr id="208184" name="Rectangle 312"/>
            <p:cNvSpPr>
              <a:spLocks noChangeArrowheads="1"/>
            </p:cNvSpPr>
            <p:nvPr/>
          </p:nvSpPr>
          <p:spPr bwMode="auto">
            <a:xfrm rot="16200000">
              <a:off x="981" y="2079"/>
              <a:ext cx="7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NCC</a:t>
              </a:r>
              <a:endParaRPr lang="en-US" sz="600" i="1"/>
            </a:p>
          </p:txBody>
        </p:sp>
        <p:sp>
          <p:nvSpPr>
            <p:cNvPr id="208185" name="Rectangle 313"/>
            <p:cNvSpPr>
              <a:spLocks noChangeArrowheads="1"/>
            </p:cNvSpPr>
            <p:nvPr/>
          </p:nvSpPr>
          <p:spPr bwMode="auto">
            <a:xfrm rot="16200000">
              <a:off x="1284" y="2059"/>
              <a:ext cx="11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 i="1"/>
                <a:t>Golden</a:t>
              </a:r>
              <a:endParaRPr lang="en-US" sz="600" i="1"/>
            </a:p>
          </p:txBody>
        </p:sp>
        <p:sp>
          <p:nvSpPr>
            <p:cNvPr id="208186" name="Rectangle 314"/>
            <p:cNvSpPr>
              <a:spLocks noChangeArrowheads="1"/>
            </p:cNvSpPr>
            <p:nvPr/>
          </p:nvSpPr>
          <p:spPr bwMode="auto">
            <a:xfrm>
              <a:off x="660" y="2502"/>
              <a:ext cx="450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87" name="Rectangle 315"/>
            <p:cNvSpPr>
              <a:spLocks noChangeArrowheads="1"/>
            </p:cNvSpPr>
            <p:nvPr/>
          </p:nvSpPr>
          <p:spPr bwMode="auto">
            <a:xfrm>
              <a:off x="676" y="2502"/>
              <a:ext cx="35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Distance from Golden (</a:t>
              </a:r>
              <a:endParaRPr lang="en-US" sz="600" i="1"/>
            </a:p>
          </p:txBody>
        </p:sp>
        <p:sp>
          <p:nvSpPr>
            <p:cNvPr id="208188" name="Rectangle 316"/>
            <p:cNvSpPr>
              <a:spLocks noChangeArrowheads="1"/>
            </p:cNvSpPr>
            <p:nvPr/>
          </p:nvSpPr>
          <p:spPr bwMode="auto">
            <a:xfrm>
              <a:off x="1047" y="2502"/>
              <a:ext cx="37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mi</a:t>
              </a:r>
              <a:endParaRPr lang="en-US" sz="600" i="1"/>
            </a:p>
          </p:txBody>
        </p:sp>
        <p:sp>
          <p:nvSpPr>
            <p:cNvPr id="208189" name="Rectangle 317"/>
            <p:cNvSpPr>
              <a:spLocks noChangeArrowheads="1"/>
            </p:cNvSpPr>
            <p:nvPr/>
          </p:nvSpPr>
          <p:spPr bwMode="auto">
            <a:xfrm>
              <a:off x="1088" y="2502"/>
              <a:ext cx="11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)</a:t>
              </a:r>
              <a:endParaRPr lang="en-US" sz="600" i="1"/>
            </a:p>
          </p:txBody>
        </p:sp>
        <p:sp>
          <p:nvSpPr>
            <p:cNvPr id="208190" name="Rectangle 318"/>
            <p:cNvSpPr>
              <a:spLocks noChangeArrowheads="1"/>
            </p:cNvSpPr>
            <p:nvPr/>
          </p:nvSpPr>
          <p:spPr bwMode="auto">
            <a:xfrm rot="16200000">
              <a:off x="258" y="2119"/>
              <a:ext cx="49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Zn </a:t>
              </a:r>
              <a:endParaRPr lang="en-US" sz="600" i="1"/>
            </a:p>
          </p:txBody>
        </p:sp>
        <p:sp>
          <p:nvSpPr>
            <p:cNvPr id="208191" name="Rectangle 319"/>
            <p:cNvSpPr>
              <a:spLocks noChangeArrowheads="1"/>
            </p:cNvSpPr>
            <p:nvPr/>
          </p:nvSpPr>
          <p:spPr bwMode="auto">
            <a:xfrm rot="16200000">
              <a:off x="279" y="2084"/>
              <a:ext cx="1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(</a:t>
              </a:r>
              <a:endParaRPr lang="en-US" sz="600" i="1"/>
            </a:p>
          </p:txBody>
        </p:sp>
        <p:sp>
          <p:nvSpPr>
            <p:cNvPr id="208192" name="Rectangle 320"/>
            <p:cNvSpPr>
              <a:spLocks noChangeArrowheads="1"/>
            </p:cNvSpPr>
            <p:nvPr/>
          </p:nvSpPr>
          <p:spPr bwMode="auto">
            <a:xfrm rot="16200000">
              <a:off x="269" y="2064"/>
              <a:ext cx="29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  <a:latin typeface="WP MathA" pitchFamily="2" charset="2"/>
                </a:rPr>
                <a:t>F</a:t>
              </a:r>
              <a:endParaRPr lang="en-US" sz="600" i="1"/>
            </a:p>
          </p:txBody>
        </p:sp>
        <p:sp>
          <p:nvSpPr>
            <p:cNvPr id="208193" name="Rectangle 321"/>
            <p:cNvSpPr>
              <a:spLocks noChangeArrowheads="1"/>
            </p:cNvSpPr>
            <p:nvPr/>
          </p:nvSpPr>
          <p:spPr bwMode="auto">
            <a:xfrm rot="16200000">
              <a:off x="273" y="2046"/>
              <a:ext cx="2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g</a:t>
              </a:r>
              <a:endParaRPr lang="en-US" sz="600" i="1"/>
            </a:p>
          </p:txBody>
        </p:sp>
        <p:sp>
          <p:nvSpPr>
            <p:cNvPr id="208194" name="Rectangle 322"/>
            <p:cNvSpPr>
              <a:spLocks noChangeArrowheads="1"/>
            </p:cNvSpPr>
            <p:nvPr/>
          </p:nvSpPr>
          <p:spPr bwMode="auto">
            <a:xfrm rot="16200000">
              <a:off x="263" y="2014"/>
              <a:ext cx="40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400" b="1">
                  <a:solidFill>
                    <a:srgbClr val="FFFFFF"/>
                  </a:solidFill>
                </a:rPr>
                <a:t>/L)</a:t>
              </a:r>
              <a:endParaRPr lang="en-US" sz="600" i="1"/>
            </a:p>
          </p:txBody>
        </p:sp>
        <p:sp>
          <p:nvSpPr>
            <p:cNvPr id="208195" name="Rectangle 323"/>
            <p:cNvSpPr>
              <a:spLocks noChangeArrowheads="1"/>
            </p:cNvSpPr>
            <p:nvPr/>
          </p:nvSpPr>
          <p:spPr bwMode="auto">
            <a:xfrm>
              <a:off x="1058" y="1830"/>
              <a:ext cx="293" cy="108"/>
            </a:xfrm>
            <a:prstGeom prst="rect">
              <a:avLst/>
            </a:prstGeom>
            <a:solidFill>
              <a:srgbClr val="DDDDDD"/>
            </a:solidFill>
            <a:ln w="11113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96" name="Rectangle 324"/>
            <p:cNvSpPr>
              <a:spLocks noChangeArrowheads="1"/>
            </p:cNvSpPr>
            <p:nvPr/>
          </p:nvSpPr>
          <p:spPr bwMode="auto">
            <a:xfrm>
              <a:off x="1137" y="1843"/>
              <a:ext cx="220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97" name="Rectangle 325"/>
            <p:cNvSpPr>
              <a:spLocks noChangeArrowheads="1"/>
            </p:cNvSpPr>
            <p:nvPr/>
          </p:nvSpPr>
          <p:spPr bwMode="auto">
            <a:xfrm>
              <a:off x="1150" y="1845"/>
              <a:ext cx="154" cy="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300" b="1"/>
                <a:t>No</a:t>
              </a:r>
              <a:r>
                <a:rPr lang="en-US" sz="300" b="1">
                  <a:solidFill>
                    <a:srgbClr val="FFFFFF"/>
                  </a:solidFill>
                </a:rPr>
                <a:t> </a:t>
              </a:r>
              <a:r>
                <a:rPr lang="en-US" sz="300" b="1"/>
                <a:t>Treatment</a:t>
              </a:r>
              <a:endParaRPr lang="en-US" sz="600" i="1"/>
            </a:p>
          </p:txBody>
        </p:sp>
        <p:sp>
          <p:nvSpPr>
            <p:cNvPr id="208198" name="Rectangle 326"/>
            <p:cNvSpPr>
              <a:spLocks noChangeArrowheads="1"/>
            </p:cNvSpPr>
            <p:nvPr/>
          </p:nvSpPr>
          <p:spPr bwMode="auto">
            <a:xfrm>
              <a:off x="1150" y="1872"/>
              <a:ext cx="122" cy="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300" b="1"/>
                <a:t>Alt. No. 2B</a:t>
              </a:r>
              <a:endParaRPr lang="en-US" sz="600" i="1"/>
            </a:p>
          </p:txBody>
        </p:sp>
        <p:sp>
          <p:nvSpPr>
            <p:cNvPr id="208199" name="Rectangle 327"/>
            <p:cNvSpPr>
              <a:spLocks noChangeArrowheads="1"/>
            </p:cNvSpPr>
            <p:nvPr/>
          </p:nvSpPr>
          <p:spPr bwMode="auto">
            <a:xfrm>
              <a:off x="1150" y="1897"/>
              <a:ext cx="122" cy="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228600"/>
              <a:r>
                <a:rPr lang="en-US" sz="300" b="1"/>
                <a:t>Alt. No. 4B</a:t>
              </a:r>
              <a:endParaRPr lang="en-US" sz="600" i="1"/>
            </a:p>
          </p:txBody>
        </p:sp>
        <p:sp>
          <p:nvSpPr>
            <p:cNvPr id="208200" name="Line 328"/>
            <p:cNvSpPr>
              <a:spLocks noChangeShapeType="1"/>
            </p:cNvSpPr>
            <p:nvPr/>
          </p:nvSpPr>
          <p:spPr bwMode="auto">
            <a:xfrm>
              <a:off x="1069" y="1860"/>
              <a:ext cx="68" cy="0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01" name="Line 329"/>
            <p:cNvSpPr>
              <a:spLocks noChangeShapeType="1"/>
            </p:cNvSpPr>
            <p:nvPr/>
          </p:nvSpPr>
          <p:spPr bwMode="auto">
            <a:xfrm>
              <a:off x="1069" y="1888"/>
              <a:ext cx="68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02" name="Line 330"/>
            <p:cNvSpPr>
              <a:spLocks noChangeShapeType="1"/>
            </p:cNvSpPr>
            <p:nvPr/>
          </p:nvSpPr>
          <p:spPr bwMode="auto">
            <a:xfrm>
              <a:off x="1069" y="1913"/>
              <a:ext cx="68" cy="2"/>
            </a:xfrm>
            <a:prstGeom prst="line">
              <a:avLst/>
            </a:prstGeom>
            <a:noFill/>
            <a:ln w="222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204" name="Text Box 332"/>
          <p:cNvSpPr txBox="1">
            <a:spLocks noChangeArrowheads="1"/>
          </p:cNvSpPr>
          <p:nvPr/>
        </p:nvSpPr>
        <p:spPr bwMode="auto">
          <a:xfrm>
            <a:off x="7572375" y="2630488"/>
            <a:ext cx="123825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860" tIns="11430" rIns="22860" bIns="11430">
            <a:spAutoFit/>
          </a:bodyPr>
          <a:lstStyle/>
          <a:p>
            <a:pPr algn="r" defTabSz="228600"/>
            <a:r>
              <a:rPr lang="en-US" sz="500" i="1"/>
              <a:t>Runon/Runoff Control at Waste Rock Piles</a:t>
            </a:r>
            <a:endParaRPr lang="en-US" sz="600" i="1"/>
          </a:p>
        </p:txBody>
      </p:sp>
      <p:pic>
        <p:nvPicPr>
          <p:cNvPr id="208205" name="Picture 333" descr="argo"/>
          <p:cNvPicPr>
            <a:picLocks noChangeAspect="1" noChangeArrowheads="1"/>
          </p:cNvPicPr>
          <p:nvPr/>
        </p:nvPicPr>
        <p:blipFill>
          <a:blip r:embed="rId2" cstate="print"/>
          <a:srcRect t="3566"/>
          <a:stretch>
            <a:fillRect/>
          </a:stretch>
        </p:blipFill>
        <p:spPr bwMode="auto">
          <a:xfrm>
            <a:off x="6905625" y="1600200"/>
            <a:ext cx="1905000" cy="99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folHlink"/>
            </a:outerShdw>
          </a:effectLst>
        </p:spPr>
      </p:pic>
      <p:pic>
        <p:nvPicPr>
          <p:cNvPr id="208206" name="Picture 334" descr="clearcrk"/>
          <p:cNvPicPr>
            <a:picLocks noChangeAspect="1" noChangeArrowheads="1"/>
          </p:cNvPicPr>
          <p:nvPr/>
        </p:nvPicPr>
        <p:blipFill>
          <a:blip r:embed="rId3" cstate="print"/>
          <a:srcRect l="1022"/>
          <a:stretch>
            <a:fillRect/>
          </a:stretch>
        </p:blipFill>
        <p:spPr bwMode="auto">
          <a:xfrm>
            <a:off x="2743200" y="1749425"/>
            <a:ext cx="3700463" cy="310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208207" name="Text Box 335"/>
          <p:cNvSpPr txBox="1">
            <a:spLocks noChangeArrowheads="1"/>
          </p:cNvSpPr>
          <p:nvPr/>
        </p:nvSpPr>
        <p:spPr bwMode="auto">
          <a:xfrm>
            <a:off x="6000750" y="2741613"/>
            <a:ext cx="433388" cy="398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28600">
              <a:spcBef>
                <a:spcPct val="80000"/>
              </a:spcBef>
            </a:pPr>
            <a:r>
              <a:rPr lang="en-US" sz="200"/>
              <a:t>Mine Site</a:t>
            </a:r>
          </a:p>
          <a:p>
            <a:pPr defTabSz="228600">
              <a:spcBef>
                <a:spcPct val="80000"/>
              </a:spcBef>
            </a:pPr>
            <a:r>
              <a:rPr lang="en-US" sz="200"/>
              <a:t>Selected NPDES Dischargers</a:t>
            </a:r>
          </a:p>
          <a:p>
            <a:pPr defTabSz="228600">
              <a:spcBef>
                <a:spcPct val="80000"/>
              </a:spcBef>
            </a:pPr>
            <a:r>
              <a:rPr lang="en-US" sz="200"/>
              <a:t>TRI Sites</a:t>
            </a:r>
          </a:p>
          <a:p>
            <a:pPr defTabSz="228600">
              <a:spcBef>
                <a:spcPct val="80000"/>
              </a:spcBef>
            </a:pPr>
            <a:r>
              <a:rPr lang="en-US" sz="200"/>
              <a:t>RCRA Sites</a:t>
            </a:r>
          </a:p>
          <a:p>
            <a:pPr defTabSz="228600">
              <a:spcBef>
                <a:spcPct val="60000"/>
              </a:spcBef>
            </a:pPr>
            <a:r>
              <a:rPr lang="en-US" sz="200"/>
              <a:t>Primary Route</a:t>
            </a:r>
          </a:p>
          <a:p>
            <a:pPr defTabSz="228600">
              <a:spcBef>
                <a:spcPct val="30000"/>
              </a:spcBef>
            </a:pPr>
            <a:r>
              <a:rPr lang="en-US" sz="200"/>
              <a:t>Secondary Route</a:t>
            </a:r>
          </a:p>
          <a:p>
            <a:pPr defTabSz="228600">
              <a:spcBef>
                <a:spcPct val="30000"/>
              </a:spcBef>
            </a:pPr>
            <a:r>
              <a:rPr lang="en-US" sz="200"/>
              <a:t>Rivers/Streams</a:t>
            </a:r>
          </a:p>
          <a:p>
            <a:pPr defTabSz="228600">
              <a:spcBef>
                <a:spcPct val="30000"/>
              </a:spcBef>
            </a:pPr>
            <a:r>
              <a:rPr lang="en-US" sz="200"/>
              <a:t>County Boundaries</a:t>
            </a:r>
          </a:p>
          <a:p>
            <a:pPr defTabSz="228600">
              <a:spcBef>
                <a:spcPct val="30000"/>
              </a:spcBef>
            </a:pPr>
            <a:r>
              <a:rPr lang="en-US" sz="200"/>
              <a:t>Clear Creek Watershed Boundary</a:t>
            </a:r>
            <a:endParaRPr lang="en-US" sz="600" i="1"/>
          </a:p>
        </p:txBody>
      </p:sp>
      <p:grpSp>
        <p:nvGrpSpPr>
          <p:cNvPr id="3" name="Group 336"/>
          <p:cNvGrpSpPr>
            <a:grpSpLocks/>
          </p:cNvGrpSpPr>
          <p:nvPr/>
        </p:nvGrpSpPr>
        <p:grpSpPr bwMode="auto">
          <a:xfrm>
            <a:off x="5353050" y="2792413"/>
            <a:ext cx="447675" cy="450850"/>
            <a:chOff x="10776" y="7238"/>
            <a:chExt cx="903" cy="1440"/>
          </a:xfrm>
        </p:grpSpPr>
        <p:sp>
          <p:nvSpPr>
            <p:cNvPr id="208209" name="Rectangle 337"/>
            <p:cNvSpPr>
              <a:spLocks noChangeArrowheads="1"/>
            </p:cNvSpPr>
            <p:nvPr/>
          </p:nvSpPr>
          <p:spPr bwMode="auto">
            <a:xfrm>
              <a:off x="10776" y="7238"/>
              <a:ext cx="903" cy="14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22860" tIns="11430" rIns="22860" bIns="11430" anchor="ctr"/>
            <a:lstStyle/>
            <a:p>
              <a:pPr algn="ctr" defTabSz="228600"/>
              <a:endParaRPr lang="en-US" sz="200"/>
            </a:p>
          </p:txBody>
        </p:sp>
        <p:sp>
          <p:nvSpPr>
            <p:cNvPr id="208210" name="Rectangle 338"/>
            <p:cNvSpPr>
              <a:spLocks noChangeArrowheads="1"/>
            </p:cNvSpPr>
            <p:nvPr/>
          </p:nvSpPr>
          <p:spPr bwMode="auto">
            <a:xfrm>
              <a:off x="10939" y="7733"/>
              <a:ext cx="643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11" name="Text Box 339"/>
            <p:cNvSpPr txBox="1">
              <a:spLocks noChangeArrowheads="1"/>
            </p:cNvSpPr>
            <p:nvPr/>
          </p:nvSpPr>
          <p:spPr bwMode="auto">
            <a:xfrm>
              <a:off x="10930" y="7583"/>
              <a:ext cx="65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228600">
                <a:lnSpc>
                  <a:spcPct val="300000"/>
                </a:lnSpc>
              </a:pPr>
              <a:r>
                <a:rPr lang="en-US" sz="200"/>
                <a:t>Clear Creek/Central City</a:t>
              </a:r>
            </a:p>
          </p:txBody>
        </p:sp>
        <p:sp>
          <p:nvSpPr>
            <p:cNvPr id="208212" name="Line 340"/>
            <p:cNvSpPr>
              <a:spLocks noChangeShapeType="1"/>
            </p:cNvSpPr>
            <p:nvPr/>
          </p:nvSpPr>
          <p:spPr bwMode="auto">
            <a:xfrm>
              <a:off x="10848" y="7344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13" name="Line 341"/>
            <p:cNvSpPr>
              <a:spLocks noChangeShapeType="1"/>
            </p:cNvSpPr>
            <p:nvPr/>
          </p:nvSpPr>
          <p:spPr bwMode="auto">
            <a:xfrm flipH="1">
              <a:off x="10853" y="8131"/>
              <a:ext cx="0" cy="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14" name="Line 342"/>
            <p:cNvSpPr>
              <a:spLocks noChangeShapeType="1"/>
            </p:cNvSpPr>
            <p:nvPr/>
          </p:nvSpPr>
          <p:spPr bwMode="auto">
            <a:xfrm>
              <a:off x="10857" y="8361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15" name="Line 343"/>
            <p:cNvSpPr>
              <a:spLocks noChangeShapeType="1"/>
            </p:cNvSpPr>
            <p:nvPr/>
          </p:nvSpPr>
          <p:spPr bwMode="auto">
            <a:xfrm>
              <a:off x="10848" y="772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16" name="Text Box 344"/>
            <p:cNvSpPr txBox="1">
              <a:spLocks noChangeArrowheads="1"/>
            </p:cNvSpPr>
            <p:nvPr/>
          </p:nvSpPr>
          <p:spPr bwMode="auto">
            <a:xfrm>
              <a:off x="10920" y="8227"/>
              <a:ext cx="74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228600">
                <a:lnSpc>
                  <a:spcPct val="300000"/>
                </a:lnSpc>
              </a:pPr>
              <a:r>
                <a:rPr lang="en-US" sz="200"/>
                <a:t>Selected/NPDES Dischargers</a:t>
              </a:r>
            </a:p>
          </p:txBody>
        </p:sp>
      </p:grpSp>
      <p:sp>
        <p:nvSpPr>
          <p:cNvPr id="208219" name="Line 347"/>
          <p:cNvSpPr>
            <a:spLocks noChangeShapeType="1"/>
          </p:cNvSpPr>
          <p:nvPr/>
        </p:nvSpPr>
        <p:spPr bwMode="auto">
          <a:xfrm>
            <a:off x="2238375" y="2187575"/>
            <a:ext cx="1333500" cy="271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220" name="Line 348"/>
          <p:cNvSpPr>
            <a:spLocks noChangeShapeType="1"/>
          </p:cNvSpPr>
          <p:nvPr/>
        </p:nvSpPr>
        <p:spPr bwMode="auto">
          <a:xfrm flipV="1">
            <a:off x="2238375" y="2322513"/>
            <a:ext cx="2381250" cy="917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221" name="Line 349"/>
          <p:cNvSpPr>
            <a:spLocks noChangeShapeType="1"/>
          </p:cNvSpPr>
          <p:nvPr/>
        </p:nvSpPr>
        <p:spPr bwMode="auto">
          <a:xfrm flipH="1">
            <a:off x="4357688" y="2139950"/>
            <a:ext cx="2547937" cy="182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222" name="Line 350"/>
          <p:cNvSpPr>
            <a:spLocks noChangeShapeType="1"/>
          </p:cNvSpPr>
          <p:nvPr/>
        </p:nvSpPr>
        <p:spPr bwMode="auto">
          <a:xfrm flipH="1" flipV="1">
            <a:off x="4286250" y="2332038"/>
            <a:ext cx="2652713" cy="4873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51"/>
          <p:cNvGrpSpPr>
            <a:grpSpLocks/>
          </p:cNvGrpSpPr>
          <p:nvPr/>
        </p:nvGrpSpPr>
        <p:grpSpPr bwMode="auto">
          <a:xfrm>
            <a:off x="6929438" y="2819400"/>
            <a:ext cx="1884362" cy="1176338"/>
            <a:chOff x="13968" y="6769"/>
            <a:chExt cx="3799" cy="3753"/>
          </a:xfrm>
        </p:grpSpPr>
        <p:sp>
          <p:nvSpPr>
            <p:cNvPr id="208224" name="Text Box 352"/>
            <p:cNvSpPr txBox="1">
              <a:spLocks noChangeArrowheads="1"/>
            </p:cNvSpPr>
            <p:nvPr/>
          </p:nvSpPr>
          <p:spPr bwMode="auto">
            <a:xfrm>
              <a:off x="15827" y="10208"/>
              <a:ext cx="194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860" tIns="11430" rIns="22860" bIns="11430">
              <a:spAutoFit/>
            </a:bodyPr>
            <a:lstStyle/>
            <a:p>
              <a:pPr algn="r" defTabSz="228600"/>
              <a:r>
                <a:rPr lang="en-US" sz="500" i="1"/>
                <a:t>Argo Tunnel Before Remediation</a:t>
              </a:r>
              <a:endParaRPr lang="en-US" sz="600" i="1"/>
            </a:p>
          </p:txBody>
        </p:sp>
        <p:pic>
          <p:nvPicPr>
            <p:cNvPr id="208225" name="Picture 353" descr="argpor"/>
            <p:cNvPicPr>
              <a:picLocks noChangeAspect="1" noChangeArrowheads="1"/>
            </p:cNvPicPr>
            <p:nvPr/>
          </p:nvPicPr>
          <p:blipFill>
            <a:blip r:embed="rId4" cstate="print"/>
            <a:srcRect l="2963" t="6667" r="1759" b="29713"/>
            <a:stretch>
              <a:fillRect/>
            </a:stretch>
          </p:blipFill>
          <p:spPr bwMode="auto">
            <a:xfrm>
              <a:off x="13968" y="6769"/>
              <a:ext cx="3792" cy="3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folHlink"/>
              </a:outerShdw>
            </a:effectLst>
          </p:spPr>
        </p:pic>
      </p:grpSp>
      <p:sp>
        <p:nvSpPr>
          <p:cNvPr id="208227" name="Text Box 355"/>
          <p:cNvSpPr txBox="1">
            <a:spLocks noChangeArrowheads="1"/>
          </p:cNvSpPr>
          <p:nvPr/>
        </p:nvSpPr>
        <p:spPr bwMode="auto">
          <a:xfrm>
            <a:off x="2714625" y="3300413"/>
            <a:ext cx="2595563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2860" tIns="11430" rIns="22860" bIns="11430">
            <a:spAutoFit/>
          </a:bodyPr>
          <a:lstStyle/>
          <a:p>
            <a:pPr marL="42863" indent="-42863" defTabSz="228600">
              <a:spcBef>
                <a:spcPct val="50000"/>
              </a:spcBef>
            </a:pPr>
            <a:r>
              <a:rPr lang="en-US" sz="300" i="1"/>
              <a:t>*	Map and habitat improvement information provided from “State of the Watershed Report - Clear Creek, 1977” by USEPA and Colorado Department of Public Health and the Environment.</a:t>
            </a:r>
          </a:p>
        </p:txBody>
      </p:sp>
      <p:sp>
        <p:nvSpPr>
          <p:cNvPr id="208231" name="Rectangle 359"/>
          <p:cNvSpPr>
            <a:spLocks noChangeArrowheads="1"/>
          </p:cNvSpPr>
          <p:nvPr/>
        </p:nvSpPr>
        <p:spPr bwMode="auto">
          <a:xfrm>
            <a:off x="6524625" y="5962650"/>
            <a:ext cx="219075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4606" tIns="12303" rIns="24606" bIns="12303"/>
          <a:lstStyle/>
          <a:p>
            <a:pPr marL="411163" lvl="1" indent="-68263" defTabSz="257175">
              <a:spcAft>
                <a:spcPts val="200"/>
              </a:spcAft>
              <a:buClr>
                <a:schemeClr val="accent2"/>
              </a:buClr>
              <a:buSzPct val="90000"/>
              <a:buFont typeface="WP TypographicSymbols" pitchFamily="2" charset="2"/>
              <a:buChar char="O"/>
              <a:tabLst>
                <a:tab pos="473075" algn="l"/>
              </a:tabLst>
            </a:pPr>
            <a:endParaRPr lang="en-US" sz="500"/>
          </a:p>
        </p:txBody>
      </p:sp>
      <p:sp>
        <p:nvSpPr>
          <p:cNvPr id="208233" name="Freeform 361"/>
          <p:cNvSpPr>
            <a:spLocks/>
          </p:cNvSpPr>
          <p:nvPr/>
        </p:nvSpPr>
        <p:spPr bwMode="auto">
          <a:xfrm>
            <a:off x="4333875" y="2338388"/>
            <a:ext cx="2528888" cy="1708150"/>
          </a:xfrm>
          <a:custGeom>
            <a:avLst/>
            <a:gdLst/>
            <a:ahLst/>
            <a:cxnLst>
              <a:cxn ang="0">
                <a:pos x="5098" y="5453"/>
              </a:cxn>
              <a:cxn ang="0">
                <a:pos x="4522" y="2918"/>
              </a:cxn>
              <a:cxn ang="0">
                <a:pos x="0" y="0"/>
              </a:cxn>
            </a:cxnLst>
            <a:rect l="0" t="0" r="r" b="b"/>
            <a:pathLst>
              <a:path w="5098" h="5453">
                <a:moveTo>
                  <a:pt x="5098" y="5453"/>
                </a:moveTo>
                <a:lnTo>
                  <a:pt x="4522" y="2918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62"/>
          <p:cNvGrpSpPr>
            <a:grpSpLocks/>
          </p:cNvGrpSpPr>
          <p:nvPr/>
        </p:nvGrpSpPr>
        <p:grpSpPr bwMode="auto">
          <a:xfrm>
            <a:off x="6858000" y="4035425"/>
            <a:ext cx="2000250" cy="1069975"/>
            <a:chOff x="13824" y="10848"/>
            <a:chExt cx="4032" cy="3418"/>
          </a:xfrm>
        </p:grpSpPr>
        <p:pic>
          <p:nvPicPr>
            <p:cNvPr id="208235" name="Picture 363" descr="PIC00003"/>
            <p:cNvPicPr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13824" y="10848"/>
              <a:ext cx="3984" cy="29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folHlink"/>
              </a:outerShdw>
            </a:effectLst>
          </p:spPr>
        </p:pic>
        <p:sp>
          <p:nvSpPr>
            <p:cNvPr id="208236" name="Text Box 364"/>
            <p:cNvSpPr txBox="1">
              <a:spLocks noChangeArrowheads="1"/>
            </p:cNvSpPr>
            <p:nvPr/>
          </p:nvSpPr>
          <p:spPr bwMode="auto">
            <a:xfrm>
              <a:off x="16022" y="13952"/>
              <a:ext cx="1834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860" tIns="11430" rIns="22860" bIns="11430">
              <a:spAutoFit/>
            </a:bodyPr>
            <a:lstStyle/>
            <a:p>
              <a:pPr algn="r" defTabSz="228600"/>
              <a:r>
                <a:rPr lang="en-US" sz="500" i="1"/>
                <a:t>Argo Tunnel After Remediation</a:t>
              </a:r>
              <a:endParaRPr lang="en-US" sz="600" i="1"/>
            </a:p>
          </p:txBody>
        </p:sp>
      </p:grpSp>
      <p:sp>
        <p:nvSpPr>
          <p:cNvPr id="208237" name="Line 365"/>
          <p:cNvSpPr>
            <a:spLocks noChangeShapeType="1"/>
          </p:cNvSpPr>
          <p:nvPr/>
        </p:nvSpPr>
        <p:spPr bwMode="auto">
          <a:xfrm>
            <a:off x="2190750" y="2178050"/>
            <a:ext cx="2095500" cy="1508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239" name="Text Box 367"/>
          <p:cNvSpPr txBox="1">
            <a:spLocks noChangeArrowheads="1"/>
          </p:cNvSpPr>
          <p:nvPr/>
        </p:nvSpPr>
        <p:spPr bwMode="auto">
          <a:xfrm>
            <a:off x="1657350" y="2949575"/>
            <a:ext cx="569913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2860" tIns="11430" rIns="22860" bIns="11430">
            <a:spAutoFit/>
          </a:bodyPr>
          <a:lstStyle/>
          <a:p>
            <a:pPr algn="r" defTabSz="228600"/>
            <a:r>
              <a:rPr lang="en-US" sz="500" i="1"/>
              <a:t>Passive Treatment</a:t>
            </a:r>
          </a:p>
        </p:txBody>
      </p:sp>
      <p:pic>
        <p:nvPicPr>
          <p:cNvPr id="208240" name="Picture 368" descr="wets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676400"/>
            <a:ext cx="1857375" cy="1189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208246" name="Rectangle 374"/>
          <p:cNvSpPr>
            <a:spLocks noChangeArrowheads="1"/>
          </p:cNvSpPr>
          <p:nvPr/>
        </p:nvSpPr>
        <p:spPr bwMode="auto">
          <a:xfrm>
            <a:off x="7667625" y="1331913"/>
            <a:ext cx="444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860" tIns="11430" rIns="22860" bIns="11430">
            <a:spAutoFit/>
          </a:bodyPr>
          <a:lstStyle/>
          <a:p>
            <a:pPr defTabSz="228600">
              <a:lnSpc>
                <a:spcPct val="90000"/>
              </a:lnSpc>
            </a:pPr>
            <a:endParaRPr lang="en-US" sz="600" i="1"/>
          </a:p>
          <a:p>
            <a:pPr defTabSz="228600">
              <a:lnSpc>
                <a:spcPct val="90000"/>
              </a:lnSpc>
            </a:pPr>
            <a:endParaRPr lang="en-US" sz="300" i="1"/>
          </a:p>
        </p:txBody>
      </p:sp>
      <p:sp>
        <p:nvSpPr>
          <p:cNvPr id="208247" name="Rectangle 375"/>
          <p:cNvSpPr>
            <a:spLocks noGrp="1" noChangeArrowheads="1"/>
          </p:cNvSpPr>
          <p:nvPr>
            <p:ph type="title" idx="4294967295"/>
          </p:nvPr>
        </p:nvSpPr>
        <p:spPr>
          <a:xfrm>
            <a:off x="582613" y="76200"/>
            <a:ext cx="8267700" cy="1123950"/>
          </a:xfrm>
        </p:spPr>
        <p:txBody>
          <a:bodyPr/>
          <a:lstStyle/>
          <a:p>
            <a:r>
              <a:rPr lang="en-US"/>
              <a:t>Clear Creek/Central City Superfund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685800"/>
          </a:xfrm>
        </p:spPr>
        <p:txBody>
          <a:bodyPr/>
          <a:lstStyle/>
          <a:p>
            <a:r>
              <a:rPr lang="en-US" dirty="0"/>
              <a:t>Predicted Zinc Concentrations in Clear Creek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1600200" y="1371600"/>
            <a:ext cx="6438900" cy="3943350"/>
          </a:xfrm>
          <a:prstGeom prst="rect">
            <a:avLst/>
          </a:prstGeom>
          <a:solidFill>
            <a:schemeClr val="bg2"/>
          </a:solidFill>
          <a:ln w="12700">
            <a:solidFill>
              <a:srgbClr val="C8C8C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1600200" y="1371600"/>
            <a:ext cx="0" cy="403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1504950" y="5314950"/>
            <a:ext cx="6534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990600" y="1238250"/>
            <a:ext cx="565150" cy="453548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800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700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600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500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400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300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200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100</a:t>
            </a:r>
          </a:p>
          <a:p>
            <a:pPr algn="r">
              <a:lnSpc>
                <a:spcPct val="80000"/>
              </a:lnSpc>
              <a:spcAft>
                <a:spcPct val="100000"/>
              </a:spcAft>
            </a:pPr>
            <a:r>
              <a:rPr lang="en-US" b="1" dirty="0"/>
              <a:t>0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514475" y="1371600"/>
            <a:ext cx="6534150" cy="3467100"/>
            <a:chOff x="810" y="1344"/>
            <a:chExt cx="144" cy="2184"/>
          </a:xfrm>
        </p:grpSpPr>
        <p:sp>
          <p:nvSpPr>
            <p:cNvPr id="98313" name="Line 9"/>
            <p:cNvSpPr>
              <a:spLocks noChangeShapeType="1"/>
            </p:cNvSpPr>
            <p:nvPr/>
          </p:nvSpPr>
          <p:spPr bwMode="auto">
            <a:xfrm>
              <a:off x="810" y="1344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4" name="Line 10"/>
            <p:cNvSpPr>
              <a:spLocks noChangeShapeType="1"/>
            </p:cNvSpPr>
            <p:nvPr/>
          </p:nvSpPr>
          <p:spPr bwMode="auto">
            <a:xfrm>
              <a:off x="810" y="1656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5" name="Line 11"/>
            <p:cNvSpPr>
              <a:spLocks noChangeShapeType="1"/>
            </p:cNvSpPr>
            <p:nvPr/>
          </p:nvSpPr>
          <p:spPr bwMode="auto">
            <a:xfrm>
              <a:off x="810" y="1968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6" name="Line 12"/>
            <p:cNvSpPr>
              <a:spLocks noChangeShapeType="1"/>
            </p:cNvSpPr>
            <p:nvPr/>
          </p:nvSpPr>
          <p:spPr bwMode="auto">
            <a:xfrm>
              <a:off x="810" y="2280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7" name="Line 13"/>
            <p:cNvSpPr>
              <a:spLocks noChangeShapeType="1"/>
            </p:cNvSpPr>
            <p:nvPr/>
          </p:nvSpPr>
          <p:spPr bwMode="auto">
            <a:xfrm>
              <a:off x="810" y="2592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8" name="Line 14"/>
            <p:cNvSpPr>
              <a:spLocks noChangeShapeType="1"/>
            </p:cNvSpPr>
            <p:nvPr/>
          </p:nvSpPr>
          <p:spPr bwMode="auto">
            <a:xfrm>
              <a:off x="810" y="2904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9" name="Line 15"/>
            <p:cNvSpPr>
              <a:spLocks noChangeShapeType="1"/>
            </p:cNvSpPr>
            <p:nvPr/>
          </p:nvSpPr>
          <p:spPr bwMode="auto">
            <a:xfrm>
              <a:off x="810" y="3216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20" name="Line 16"/>
            <p:cNvSpPr>
              <a:spLocks noChangeShapeType="1"/>
            </p:cNvSpPr>
            <p:nvPr/>
          </p:nvSpPr>
          <p:spPr bwMode="auto">
            <a:xfrm>
              <a:off x="810" y="3528"/>
              <a:ext cx="144" cy="0"/>
            </a:xfrm>
            <a:prstGeom prst="line">
              <a:avLst/>
            </a:prstGeom>
            <a:noFill/>
            <a:ln w="12700">
              <a:solidFill>
                <a:srgbClr val="C8C8C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1371600" y="5410200"/>
            <a:ext cx="6858000" cy="31393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/>
              <a:t> 35            30             </a:t>
            </a:r>
            <a:r>
              <a:rPr lang="en-US" b="1" dirty="0"/>
              <a:t>25         </a:t>
            </a:r>
            <a:r>
              <a:rPr lang="en-US" b="1" dirty="0" smtClean="0"/>
              <a:t>    </a:t>
            </a:r>
            <a:r>
              <a:rPr lang="en-US" b="1" dirty="0"/>
              <a:t>20          </a:t>
            </a:r>
            <a:r>
              <a:rPr lang="en-US" b="1" dirty="0" smtClean="0"/>
              <a:t>   </a:t>
            </a:r>
            <a:r>
              <a:rPr lang="en-US" b="1" dirty="0"/>
              <a:t>15          </a:t>
            </a:r>
            <a:r>
              <a:rPr lang="en-US" b="1" dirty="0" smtClean="0"/>
              <a:t>   10               5               0</a:t>
            </a:r>
            <a:endParaRPr lang="en-US" b="1" dirty="0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2476500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Line 19"/>
          <p:cNvSpPr>
            <a:spLocks noChangeShapeType="1"/>
          </p:cNvSpPr>
          <p:nvPr/>
        </p:nvSpPr>
        <p:spPr bwMode="auto">
          <a:xfrm>
            <a:off x="3402013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4" name="Line 20"/>
          <p:cNvSpPr>
            <a:spLocks noChangeShapeType="1"/>
          </p:cNvSpPr>
          <p:nvPr/>
        </p:nvSpPr>
        <p:spPr bwMode="auto">
          <a:xfrm>
            <a:off x="4327525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5" name="Line 21"/>
          <p:cNvSpPr>
            <a:spLocks noChangeShapeType="1"/>
          </p:cNvSpPr>
          <p:nvPr/>
        </p:nvSpPr>
        <p:spPr bwMode="auto">
          <a:xfrm>
            <a:off x="5253038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6" name="Line 22"/>
          <p:cNvSpPr>
            <a:spLocks noChangeShapeType="1"/>
          </p:cNvSpPr>
          <p:nvPr/>
        </p:nvSpPr>
        <p:spPr bwMode="auto">
          <a:xfrm>
            <a:off x="6176963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7" name="Line 23"/>
          <p:cNvSpPr>
            <a:spLocks noChangeShapeType="1"/>
          </p:cNvSpPr>
          <p:nvPr/>
        </p:nvSpPr>
        <p:spPr bwMode="auto">
          <a:xfrm>
            <a:off x="7102475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28" name="Line 24"/>
          <p:cNvSpPr>
            <a:spLocks noChangeShapeType="1"/>
          </p:cNvSpPr>
          <p:nvPr/>
        </p:nvSpPr>
        <p:spPr bwMode="auto">
          <a:xfrm>
            <a:off x="8027988" y="5181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3" name="Line 29"/>
          <p:cNvSpPr>
            <a:spLocks noChangeShapeType="1"/>
          </p:cNvSpPr>
          <p:nvPr/>
        </p:nvSpPr>
        <p:spPr bwMode="auto">
          <a:xfrm flipV="1">
            <a:off x="1752600" y="35052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Line 30"/>
          <p:cNvSpPr>
            <a:spLocks noChangeShapeType="1"/>
          </p:cNvSpPr>
          <p:nvPr/>
        </p:nvSpPr>
        <p:spPr bwMode="auto">
          <a:xfrm flipV="1">
            <a:off x="2705100" y="34671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5" name="Line 31"/>
          <p:cNvSpPr>
            <a:spLocks noChangeShapeType="1"/>
          </p:cNvSpPr>
          <p:nvPr/>
        </p:nvSpPr>
        <p:spPr bwMode="auto">
          <a:xfrm flipV="1">
            <a:off x="3867150" y="34671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6" name="Line 32"/>
          <p:cNvSpPr>
            <a:spLocks noChangeShapeType="1"/>
          </p:cNvSpPr>
          <p:nvPr/>
        </p:nvSpPr>
        <p:spPr bwMode="auto">
          <a:xfrm flipV="1">
            <a:off x="4533900" y="34671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7" name="Line 33"/>
          <p:cNvSpPr>
            <a:spLocks noChangeShapeType="1"/>
          </p:cNvSpPr>
          <p:nvPr/>
        </p:nvSpPr>
        <p:spPr bwMode="auto">
          <a:xfrm flipV="1">
            <a:off x="4895850" y="34671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8" name="Line 34"/>
          <p:cNvSpPr>
            <a:spLocks noChangeShapeType="1"/>
          </p:cNvSpPr>
          <p:nvPr/>
        </p:nvSpPr>
        <p:spPr bwMode="auto">
          <a:xfrm flipV="1">
            <a:off x="5734050" y="3467100"/>
            <a:ext cx="0" cy="1828800"/>
          </a:xfrm>
          <a:prstGeom prst="line">
            <a:avLst/>
          </a:prstGeom>
          <a:noFill/>
          <a:ln w="28575">
            <a:solidFill>
              <a:srgbClr val="F4E37E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48" name="Freeform 44"/>
          <p:cNvSpPr>
            <a:spLocks/>
          </p:cNvSpPr>
          <p:nvPr/>
        </p:nvSpPr>
        <p:spPr bwMode="auto">
          <a:xfrm>
            <a:off x="1752600" y="1409700"/>
            <a:ext cx="6248400" cy="3771900"/>
          </a:xfrm>
          <a:custGeom>
            <a:avLst/>
            <a:gdLst/>
            <a:ahLst/>
            <a:cxnLst>
              <a:cxn ang="0">
                <a:pos x="0" y="2376"/>
              </a:cxn>
              <a:cxn ang="0">
                <a:pos x="240" y="1620"/>
              </a:cxn>
              <a:cxn ang="0">
                <a:pos x="744" y="1152"/>
              </a:cxn>
              <a:cxn ang="0">
                <a:pos x="1008" y="1896"/>
              </a:cxn>
              <a:cxn ang="0">
                <a:pos x="1260" y="1764"/>
              </a:cxn>
              <a:cxn ang="0">
                <a:pos x="1704" y="1752"/>
              </a:cxn>
              <a:cxn ang="0">
                <a:pos x="2100" y="0"/>
              </a:cxn>
              <a:cxn ang="0">
                <a:pos x="2304" y="228"/>
              </a:cxn>
              <a:cxn ang="0">
                <a:pos x="2460" y="1272"/>
              </a:cxn>
              <a:cxn ang="0">
                <a:pos x="2868" y="1188"/>
              </a:cxn>
              <a:cxn ang="0">
                <a:pos x="3324" y="1164"/>
              </a:cxn>
              <a:cxn ang="0">
                <a:pos x="3720" y="1236"/>
              </a:cxn>
              <a:cxn ang="0">
                <a:pos x="3936" y="1236"/>
              </a:cxn>
            </a:cxnLst>
            <a:rect l="0" t="0" r="r" b="b"/>
            <a:pathLst>
              <a:path w="3936" h="2376">
                <a:moveTo>
                  <a:pt x="0" y="2376"/>
                </a:moveTo>
                <a:lnTo>
                  <a:pt x="240" y="1620"/>
                </a:lnTo>
                <a:lnTo>
                  <a:pt x="744" y="1152"/>
                </a:lnTo>
                <a:lnTo>
                  <a:pt x="1008" y="1896"/>
                </a:lnTo>
                <a:lnTo>
                  <a:pt x="1260" y="1764"/>
                </a:lnTo>
                <a:lnTo>
                  <a:pt x="1704" y="1752"/>
                </a:lnTo>
                <a:lnTo>
                  <a:pt x="2100" y="0"/>
                </a:lnTo>
                <a:lnTo>
                  <a:pt x="2304" y="228"/>
                </a:lnTo>
                <a:lnTo>
                  <a:pt x="2460" y="1272"/>
                </a:lnTo>
                <a:lnTo>
                  <a:pt x="2868" y="1188"/>
                </a:lnTo>
                <a:lnTo>
                  <a:pt x="3324" y="1164"/>
                </a:lnTo>
                <a:lnTo>
                  <a:pt x="3720" y="1236"/>
                </a:lnTo>
                <a:lnTo>
                  <a:pt x="3936" y="1236"/>
                </a:ln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49" name="Freeform 45"/>
          <p:cNvSpPr>
            <a:spLocks/>
          </p:cNvSpPr>
          <p:nvPr/>
        </p:nvSpPr>
        <p:spPr bwMode="auto">
          <a:xfrm>
            <a:off x="1752600" y="2743200"/>
            <a:ext cx="6267450" cy="24384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192" y="1524"/>
              </a:cxn>
              <a:cxn ang="0">
                <a:pos x="1092" y="1524"/>
              </a:cxn>
              <a:cxn ang="0">
                <a:pos x="1296" y="1356"/>
              </a:cxn>
              <a:cxn ang="0">
                <a:pos x="1644" y="1320"/>
              </a:cxn>
              <a:cxn ang="0">
                <a:pos x="1728" y="1188"/>
              </a:cxn>
              <a:cxn ang="0">
                <a:pos x="2052" y="0"/>
              </a:cxn>
              <a:cxn ang="0">
                <a:pos x="2292" y="264"/>
              </a:cxn>
              <a:cxn ang="0">
                <a:pos x="2460" y="780"/>
              </a:cxn>
              <a:cxn ang="0">
                <a:pos x="2892" y="732"/>
              </a:cxn>
              <a:cxn ang="0">
                <a:pos x="3348" y="768"/>
              </a:cxn>
              <a:cxn ang="0">
                <a:pos x="3780" y="804"/>
              </a:cxn>
              <a:cxn ang="0">
                <a:pos x="3948" y="816"/>
              </a:cxn>
            </a:cxnLst>
            <a:rect l="0" t="0" r="r" b="b"/>
            <a:pathLst>
              <a:path w="3948" h="1536">
                <a:moveTo>
                  <a:pt x="0" y="1536"/>
                </a:moveTo>
                <a:lnTo>
                  <a:pt x="192" y="1524"/>
                </a:lnTo>
                <a:lnTo>
                  <a:pt x="1092" y="1524"/>
                </a:lnTo>
                <a:lnTo>
                  <a:pt x="1296" y="1356"/>
                </a:lnTo>
                <a:lnTo>
                  <a:pt x="1644" y="1320"/>
                </a:lnTo>
                <a:lnTo>
                  <a:pt x="1728" y="1188"/>
                </a:lnTo>
                <a:lnTo>
                  <a:pt x="2052" y="0"/>
                </a:lnTo>
                <a:lnTo>
                  <a:pt x="2292" y="264"/>
                </a:lnTo>
                <a:lnTo>
                  <a:pt x="2460" y="780"/>
                </a:lnTo>
                <a:lnTo>
                  <a:pt x="2892" y="732"/>
                </a:lnTo>
                <a:lnTo>
                  <a:pt x="3348" y="768"/>
                </a:lnTo>
                <a:lnTo>
                  <a:pt x="3780" y="804"/>
                </a:lnTo>
                <a:lnTo>
                  <a:pt x="3948" y="816"/>
                </a:lnTo>
              </a:path>
            </a:pathLst>
          </a:custGeom>
          <a:noFill/>
          <a:ln w="28575" cap="flat" cmpd="sng">
            <a:solidFill>
              <a:srgbClr val="66FF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50" name="Freeform 46"/>
          <p:cNvSpPr>
            <a:spLocks/>
          </p:cNvSpPr>
          <p:nvPr/>
        </p:nvSpPr>
        <p:spPr bwMode="auto">
          <a:xfrm>
            <a:off x="1752600" y="4229100"/>
            <a:ext cx="6248400" cy="1009650"/>
          </a:xfrm>
          <a:custGeom>
            <a:avLst/>
            <a:gdLst/>
            <a:ahLst/>
            <a:cxnLst>
              <a:cxn ang="0">
                <a:pos x="0" y="636"/>
              </a:cxn>
              <a:cxn ang="0">
                <a:pos x="192" y="624"/>
              </a:cxn>
              <a:cxn ang="0">
                <a:pos x="1092" y="624"/>
              </a:cxn>
              <a:cxn ang="0">
                <a:pos x="1290" y="540"/>
              </a:cxn>
              <a:cxn ang="0">
                <a:pos x="1686" y="486"/>
              </a:cxn>
              <a:cxn ang="0">
                <a:pos x="1728" y="288"/>
              </a:cxn>
              <a:cxn ang="0">
                <a:pos x="2040" y="0"/>
              </a:cxn>
              <a:cxn ang="0">
                <a:pos x="2364" y="156"/>
              </a:cxn>
              <a:cxn ang="0">
                <a:pos x="2490" y="366"/>
              </a:cxn>
              <a:cxn ang="0">
                <a:pos x="2892" y="312"/>
              </a:cxn>
              <a:cxn ang="0">
                <a:pos x="3396" y="306"/>
              </a:cxn>
              <a:cxn ang="0">
                <a:pos x="3720" y="306"/>
              </a:cxn>
              <a:cxn ang="0">
                <a:pos x="3936" y="348"/>
              </a:cxn>
            </a:cxnLst>
            <a:rect l="0" t="0" r="r" b="b"/>
            <a:pathLst>
              <a:path w="3936" h="636">
                <a:moveTo>
                  <a:pt x="0" y="636"/>
                </a:moveTo>
                <a:lnTo>
                  <a:pt x="192" y="624"/>
                </a:lnTo>
                <a:lnTo>
                  <a:pt x="1092" y="624"/>
                </a:lnTo>
                <a:lnTo>
                  <a:pt x="1290" y="540"/>
                </a:lnTo>
                <a:lnTo>
                  <a:pt x="1686" y="486"/>
                </a:lnTo>
                <a:lnTo>
                  <a:pt x="1728" y="288"/>
                </a:lnTo>
                <a:lnTo>
                  <a:pt x="2040" y="0"/>
                </a:lnTo>
                <a:lnTo>
                  <a:pt x="2364" y="156"/>
                </a:lnTo>
                <a:lnTo>
                  <a:pt x="2490" y="366"/>
                </a:lnTo>
                <a:lnTo>
                  <a:pt x="2892" y="312"/>
                </a:lnTo>
                <a:lnTo>
                  <a:pt x="3396" y="306"/>
                </a:lnTo>
                <a:lnTo>
                  <a:pt x="3720" y="306"/>
                </a:lnTo>
                <a:lnTo>
                  <a:pt x="3936" y="348"/>
                </a:lnTo>
              </a:path>
            </a:pathLst>
          </a:custGeom>
          <a:noFill/>
          <a:ln w="28575" cap="flat" cmpd="sng">
            <a:solidFill>
              <a:srgbClr val="66FF6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339" name="Text Box 35"/>
          <p:cNvSpPr txBox="1">
            <a:spLocks noChangeArrowheads="1"/>
          </p:cNvSpPr>
          <p:nvPr/>
        </p:nvSpPr>
        <p:spPr bwMode="auto">
          <a:xfrm rot="-5400000">
            <a:off x="946150" y="2451100"/>
            <a:ext cx="16446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Quayle Creek</a:t>
            </a:r>
          </a:p>
        </p:txBody>
      </p:sp>
      <p:sp>
        <p:nvSpPr>
          <p:cNvPr id="98340" name="Text Box 36"/>
          <p:cNvSpPr txBox="1">
            <a:spLocks noChangeArrowheads="1"/>
          </p:cNvSpPr>
          <p:nvPr/>
        </p:nvSpPr>
        <p:spPr bwMode="auto">
          <a:xfrm rot="-5400000">
            <a:off x="1803400" y="2311400"/>
            <a:ext cx="19240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Burleigh Tunnel</a:t>
            </a:r>
          </a:p>
        </p:txBody>
      </p:sp>
      <p:sp>
        <p:nvSpPr>
          <p:cNvPr id="98341" name="Text Box 37"/>
          <p:cNvSpPr txBox="1">
            <a:spLocks noChangeArrowheads="1"/>
          </p:cNvSpPr>
          <p:nvPr/>
        </p:nvSpPr>
        <p:spPr bwMode="auto">
          <a:xfrm rot="-5400000">
            <a:off x="3454400" y="2794000"/>
            <a:ext cx="8699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WFCC</a:t>
            </a:r>
          </a:p>
        </p:txBody>
      </p:sp>
      <p:sp>
        <p:nvSpPr>
          <p:cNvPr id="98342" name="Text Box 38"/>
          <p:cNvSpPr txBox="1">
            <a:spLocks noChangeArrowheads="1"/>
          </p:cNvSpPr>
          <p:nvPr/>
        </p:nvSpPr>
        <p:spPr bwMode="auto">
          <a:xfrm rot="-5400000">
            <a:off x="4127500" y="2882900"/>
            <a:ext cx="7429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Big 5</a:t>
            </a:r>
          </a:p>
        </p:txBody>
      </p:sp>
      <p:sp>
        <p:nvSpPr>
          <p:cNvPr id="98343" name="Text Box 39"/>
          <p:cNvSpPr txBox="1">
            <a:spLocks noChangeArrowheads="1"/>
          </p:cNvSpPr>
          <p:nvPr/>
        </p:nvSpPr>
        <p:spPr bwMode="auto">
          <a:xfrm rot="-5400000">
            <a:off x="4673600" y="3556000"/>
            <a:ext cx="8699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ARGO</a:t>
            </a:r>
          </a:p>
        </p:txBody>
      </p:sp>
      <p:sp>
        <p:nvSpPr>
          <p:cNvPr id="98344" name="Text Box 40"/>
          <p:cNvSpPr txBox="1">
            <a:spLocks noChangeArrowheads="1"/>
          </p:cNvSpPr>
          <p:nvPr/>
        </p:nvSpPr>
        <p:spPr bwMode="auto">
          <a:xfrm rot="-5400000">
            <a:off x="5462588" y="2933700"/>
            <a:ext cx="6794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NCC</a:t>
            </a:r>
          </a:p>
        </p:txBody>
      </p:sp>
      <p:sp>
        <p:nvSpPr>
          <p:cNvPr id="98346" name="Text Box 42"/>
          <p:cNvSpPr txBox="1">
            <a:spLocks noChangeArrowheads="1"/>
          </p:cNvSpPr>
          <p:nvPr/>
        </p:nvSpPr>
        <p:spPr bwMode="auto">
          <a:xfrm rot="-5400000">
            <a:off x="7478713" y="2787650"/>
            <a:ext cx="9715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i="1"/>
              <a:t>Golden</a:t>
            </a:r>
          </a:p>
        </p:txBody>
      </p:sp>
      <p:sp>
        <p:nvSpPr>
          <p:cNvPr id="98351" name="Text Box 47"/>
          <p:cNvSpPr txBox="1">
            <a:spLocks noChangeArrowheads="1"/>
          </p:cNvSpPr>
          <p:nvPr/>
        </p:nvSpPr>
        <p:spPr bwMode="auto">
          <a:xfrm>
            <a:off x="3352800" y="5791200"/>
            <a:ext cx="2701765" cy="3194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bg1"/>
                </a:solidFill>
              </a:rPr>
              <a:t>Distance from Golden (mi)</a:t>
            </a:r>
          </a:p>
        </p:txBody>
      </p:sp>
      <p:sp>
        <p:nvSpPr>
          <p:cNvPr id="98352" name="Text Box 48"/>
          <p:cNvSpPr txBox="1">
            <a:spLocks noChangeArrowheads="1"/>
          </p:cNvSpPr>
          <p:nvPr/>
        </p:nvSpPr>
        <p:spPr bwMode="auto">
          <a:xfrm rot="-5400000">
            <a:off x="202933" y="2861667"/>
            <a:ext cx="1146788" cy="313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chemeClr val="bg1"/>
                </a:solidFill>
              </a:rPr>
              <a:t>Zn </a:t>
            </a:r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ug</a:t>
            </a:r>
            <a:r>
              <a:rPr lang="en-US" b="1" dirty="0" smtClean="0">
                <a:solidFill>
                  <a:schemeClr val="bg1"/>
                </a:solidFill>
              </a:rPr>
              <a:t>/L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553200" y="5715000"/>
            <a:ext cx="2590800" cy="685800"/>
            <a:chOff x="144" y="3600"/>
            <a:chExt cx="1632" cy="432"/>
          </a:xfrm>
        </p:grpSpPr>
        <p:sp>
          <p:nvSpPr>
            <p:cNvPr id="98354" name="Text Box 50"/>
            <p:cNvSpPr txBox="1">
              <a:spLocks noChangeArrowheads="1"/>
            </p:cNvSpPr>
            <p:nvPr/>
          </p:nvSpPr>
          <p:spPr bwMode="auto">
            <a:xfrm>
              <a:off x="528" y="3648"/>
              <a:ext cx="1248" cy="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/>
                <a:t>No Treatment</a:t>
              </a:r>
            </a:p>
            <a:p>
              <a:pPr>
                <a:lnSpc>
                  <a:spcPct val="80000"/>
                </a:lnSpc>
              </a:pPr>
              <a:r>
                <a:rPr lang="en-US" sz="1400" b="1" dirty="0"/>
                <a:t>Alt. No. 2B</a:t>
              </a:r>
            </a:p>
            <a:p>
              <a:pPr>
                <a:lnSpc>
                  <a:spcPct val="80000"/>
                </a:lnSpc>
              </a:pPr>
              <a:r>
                <a:rPr lang="en-US" sz="1400" b="1" dirty="0"/>
                <a:t>Alt. No. 4B</a:t>
              </a:r>
            </a:p>
          </p:txBody>
        </p:sp>
        <p:sp>
          <p:nvSpPr>
            <p:cNvPr id="98355" name="Line 51"/>
            <p:cNvSpPr>
              <a:spLocks noChangeShapeType="1"/>
            </p:cNvSpPr>
            <p:nvPr/>
          </p:nvSpPr>
          <p:spPr bwMode="auto">
            <a:xfrm>
              <a:off x="240" y="3720"/>
              <a:ext cx="2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56" name="Line 52"/>
            <p:cNvSpPr>
              <a:spLocks noChangeShapeType="1"/>
            </p:cNvSpPr>
            <p:nvPr/>
          </p:nvSpPr>
          <p:spPr bwMode="auto">
            <a:xfrm>
              <a:off x="240" y="3828"/>
              <a:ext cx="288" cy="0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57" name="Line 53"/>
            <p:cNvSpPr>
              <a:spLocks noChangeShapeType="1"/>
            </p:cNvSpPr>
            <p:nvPr/>
          </p:nvSpPr>
          <p:spPr bwMode="auto">
            <a:xfrm>
              <a:off x="240" y="3936"/>
              <a:ext cx="288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58" name="Rectangle 54"/>
            <p:cNvSpPr>
              <a:spLocks noChangeArrowheads="1"/>
            </p:cNvSpPr>
            <p:nvPr/>
          </p:nvSpPr>
          <p:spPr bwMode="auto">
            <a:xfrm>
              <a:off x="144" y="3600"/>
              <a:ext cx="1248" cy="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0"/>
            <a:ext cx="3429000" cy="1417638"/>
          </a:xfrm>
        </p:spPr>
        <p:txBody>
          <a:bodyPr/>
          <a:lstStyle/>
          <a:p>
            <a:r>
              <a:rPr lang="en-US" dirty="0"/>
              <a:t>Argo Treatment Plant</a:t>
            </a:r>
          </a:p>
        </p:txBody>
      </p:sp>
      <p:pic>
        <p:nvPicPr>
          <p:cNvPr id="151555" name="Picture 3" descr="PIC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38800" cy="4229100"/>
          </a:xfrm>
          <a:prstGeom prst="rect">
            <a:avLst/>
          </a:prstGeom>
          <a:noFill/>
        </p:spPr>
      </p:pic>
      <p:graphicFrame>
        <p:nvGraphicFramePr>
          <p:cNvPr id="122881" name="Object 1"/>
          <p:cNvGraphicFramePr>
            <a:graphicFrameLocks noChangeAspect="1"/>
          </p:cNvGraphicFramePr>
          <p:nvPr/>
        </p:nvGraphicFramePr>
        <p:xfrm>
          <a:off x="5103812" y="1630362"/>
          <a:ext cx="4040188" cy="5227638"/>
        </p:xfrm>
        <a:graphic>
          <a:graphicData uri="http://schemas.openxmlformats.org/presentationml/2006/ole">
            <p:oleObj spid="_x0000_s122881" name="Acrobat Document" r:id="rId4" imgW="4663323" imgH="603488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DSC004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6477000" cy="31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Mike Horse Mine Water Treatment System, Montana</a:t>
            </a:r>
            <a:endParaRPr lang="en-US" dirty="0" smtClean="0"/>
          </a:p>
        </p:txBody>
      </p:sp>
      <p:pic>
        <p:nvPicPr>
          <p:cNvPr id="5" name="Content Placeholder 4" descr="DSC0147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30624" y="3169920"/>
            <a:ext cx="4913376" cy="368808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6"/>
          <p:cNvSpPr>
            <a:spLocks noGrp="1"/>
          </p:cNvSpPr>
          <p:nvPr>
            <p:ph type="title"/>
          </p:nvPr>
        </p:nvSpPr>
        <p:spPr>
          <a:xfrm>
            <a:off x="212725" y="0"/>
            <a:ext cx="8931275" cy="1417638"/>
          </a:xfrm>
        </p:spPr>
        <p:txBody>
          <a:bodyPr/>
          <a:lstStyle/>
          <a:p>
            <a:r>
              <a:rPr lang="en-US" dirty="0" smtClean="0"/>
              <a:t>Active </a:t>
            </a:r>
            <a:r>
              <a:rPr lang="en-US" dirty="0" smtClean="0"/>
              <a:t>Treatment System</a:t>
            </a:r>
          </a:p>
        </p:txBody>
      </p:sp>
      <p:sp>
        <p:nvSpPr>
          <p:cNvPr id="44035" name="Content Placeholder 7"/>
          <p:cNvSpPr>
            <a:spLocks noGrp="1"/>
          </p:cNvSpPr>
          <p:nvPr>
            <p:ph idx="1"/>
          </p:nvPr>
        </p:nvSpPr>
        <p:spPr>
          <a:xfrm>
            <a:off x="233363" y="1371600"/>
            <a:ext cx="5983287" cy="47910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>
                <a:solidFill>
                  <a:srgbClr val="FFFF00"/>
                </a:solidFill>
              </a:rPr>
              <a:t>Upper Blackfoot River Mike Horse Mine Water Treatment System, Lincoln, Montana</a:t>
            </a:r>
          </a:p>
          <a:p>
            <a:pPr lvl="1"/>
            <a:r>
              <a:rPr lang="en-US" dirty="0" smtClean="0"/>
              <a:t>For treating acid mine drainage from two </a:t>
            </a:r>
            <a:r>
              <a:rPr lang="en-US" dirty="0" err="1" smtClean="0"/>
              <a:t>adits</a:t>
            </a:r>
            <a:endParaRPr lang="en-US" dirty="0" smtClean="0"/>
          </a:p>
          <a:p>
            <a:pPr lvl="1"/>
            <a:r>
              <a:rPr lang="en-US" dirty="0" smtClean="0"/>
              <a:t>Replaced a passive wetlands system </a:t>
            </a:r>
          </a:p>
          <a:p>
            <a:pPr lvl="1"/>
            <a:r>
              <a:rPr lang="en-US" dirty="0" smtClean="0"/>
              <a:t>Caustic precipitation and ceramic microfiltration treatment system </a:t>
            </a:r>
          </a:p>
          <a:p>
            <a:pPr lvl="1"/>
            <a:r>
              <a:rPr lang="en-US" dirty="0" smtClean="0"/>
              <a:t>Design Build Operate</a:t>
            </a:r>
          </a:p>
          <a:p>
            <a:pPr lvl="1"/>
            <a:r>
              <a:rPr lang="en-US" dirty="0" smtClean="0"/>
              <a:t>Ceramic filtration to 0.1 </a:t>
            </a:r>
            <a:r>
              <a:rPr lang="en-US" dirty="0" smtClean="0"/>
              <a:t>um</a:t>
            </a:r>
          </a:p>
          <a:p>
            <a:pPr lvl="1"/>
            <a:r>
              <a:rPr lang="en-US" dirty="0" smtClean="0"/>
              <a:t>Re-circulates water through </a:t>
            </a:r>
            <a:r>
              <a:rPr lang="en-US" dirty="0" smtClean="0"/>
              <a:t>the             </a:t>
            </a:r>
            <a:r>
              <a:rPr lang="en-US" dirty="0" smtClean="0"/>
              <a:t>system at a rate of 2,100 </a:t>
            </a:r>
            <a:r>
              <a:rPr lang="en-US" dirty="0" err="1" smtClean="0"/>
              <a:t>gpm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8" name="Picture 17" descr="DSC013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429000"/>
            <a:ext cx="4105273" cy="307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2" name="Picture 4" descr="040812_01GEMAer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354013"/>
            <a:ext cx="10058400" cy="75660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86200" y="228600"/>
            <a:ext cx="554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Gilt Edge Superfund Site – South Dakota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Gilt Edge Active Treatment </a:t>
            </a:r>
            <a:r>
              <a:rPr lang="en-US" dirty="0" smtClean="0"/>
              <a:t>Plant</a:t>
            </a:r>
            <a:endParaRPr lang="en-US" dirty="0"/>
          </a:p>
        </p:txBody>
      </p:sp>
      <p:pic>
        <p:nvPicPr>
          <p:cNvPr id="1269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81000"/>
            <a:ext cx="5334000" cy="3217863"/>
          </a:xfrm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3393831"/>
            <a:ext cx="4572000" cy="3464169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28600"/>
            <a:ext cx="4495800" cy="336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smtClean="0"/>
              <a:t>Topics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Investigations</a:t>
            </a:r>
          </a:p>
          <a:p>
            <a:pPr lvl="1"/>
            <a:r>
              <a:rPr lang="en-US" dirty="0" smtClean="0"/>
              <a:t>Real Time Analyses -&gt; Triad</a:t>
            </a:r>
          </a:p>
          <a:p>
            <a:pPr lvl="1"/>
            <a:r>
              <a:rPr lang="en-US" dirty="0" smtClean="0"/>
              <a:t>RI/FS Process</a:t>
            </a:r>
          </a:p>
          <a:p>
            <a:pPr lvl="1"/>
            <a:r>
              <a:rPr lang="en-US" dirty="0" smtClean="0"/>
              <a:t>Site Conceptual Models</a:t>
            </a:r>
          </a:p>
          <a:p>
            <a:pPr lvl="1"/>
            <a:r>
              <a:rPr lang="en-US" dirty="0" smtClean="0"/>
              <a:t>Water Balances</a:t>
            </a:r>
          </a:p>
          <a:p>
            <a:r>
              <a:rPr lang="en-US" dirty="0" smtClean="0"/>
              <a:t>Evaluations</a:t>
            </a:r>
          </a:p>
          <a:p>
            <a:pPr lvl="1"/>
            <a:r>
              <a:rPr lang="en-US" dirty="0" smtClean="0"/>
              <a:t>Human Health and Ecological Risk Assessments</a:t>
            </a:r>
          </a:p>
          <a:p>
            <a:r>
              <a:rPr lang="en-US" dirty="0" smtClean="0"/>
              <a:t>Remediation</a:t>
            </a:r>
          </a:p>
          <a:p>
            <a:pPr lvl="1"/>
            <a:r>
              <a:rPr lang="en-US" dirty="0" smtClean="0"/>
              <a:t>Regulatory Drivers</a:t>
            </a:r>
          </a:p>
          <a:p>
            <a:pPr lvl="1"/>
            <a:r>
              <a:rPr lang="en-US" dirty="0" smtClean="0"/>
              <a:t>Water Treatment</a:t>
            </a:r>
          </a:p>
          <a:p>
            <a:pPr lvl="1"/>
            <a:r>
              <a:rPr lang="en-US" i="1" dirty="0" smtClean="0"/>
              <a:t>In Situ </a:t>
            </a:r>
            <a:r>
              <a:rPr lang="en-US" dirty="0" smtClean="0"/>
              <a:t>Treatment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4724400"/>
            <a:ext cx="3424238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00CB559-ADC3-4A89-B695-EAF018613BAE}" type="slidenum">
              <a:rPr lang="en-US" sz="900" b="1"/>
              <a:pPr algn="r"/>
              <a:t>40</a:t>
            </a:fld>
            <a:endParaRPr lang="en-US" sz="900" b="1"/>
          </a:p>
        </p:txBody>
      </p:sp>
      <p:sp>
        <p:nvSpPr>
          <p:cNvPr id="7172" name="Title 55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Bench Testing Water Quality Results (µg/L) – Sulfide Addition + pH Adjustment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76400"/>
            <a:ext cx="8153400" cy="46482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dirty="0" smtClean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4724400"/>
            <a:ext cx="342265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276600"/>
            <a:ext cx="373856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4925" y="1600200"/>
            <a:ext cx="38084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" y="1600200"/>
            <a:ext cx="34242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657600" cy="1143000"/>
          </a:xfrm>
        </p:spPr>
        <p:txBody>
          <a:bodyPr/>
          <a:lstStyle/>
          <a:p>
            <a:r>
              <a:rPr lang="en-US" dirty="0"/>
              <a:t>Anchor Hill Pit</a:t>
            </a:r>
          </a:p>
        </p:txBody>
      </p:sp>
      <p:pic>
        <p:nvPicPr>
          <p:cNvPr id="4" name="Picture 4" descr="040812_01GEMAer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38311" cy="4316413"/>
          </a:xfrm>
          <a:prstGeom prst="rect">
            <a:avLst/>
          </a:prstGeom>
          <a:noFill/>
        </p:spPr>
      </p:pic>
      <p:pic>
        <p:nvPicPr>
          <p:cNvPr id="165891" name="Picture 3" descr="Anchor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70025"/>
            <a:ext cx="4151313" cy="5387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34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2526" y="152400"/>
            <a:ext cx="9156526" cy="6553200"/>
          </a:xfrm>
          <a:solidFill>
            <a:schemeClr val="tx1"/>
          </a:solidFill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  <a:noFill/>
          <a:ln/>
          <a:effectLst/>
        </p:spPr>
        <p:txBody>
          <a:bodyPr lIns="91440" tIns="45720" rIns="91440" bIns="45720"/>
          <a:lstStyle/>
          <a:p>
            <a:r>
              <a:rPr lang="en-US" dirty="0" smtClean="0">
                <a:latin typeface="+mn-lt"/>
              </a:rPr>
              <a:t>NO3-NO2 and Dissolved Cu/</a:t>
            </a:r>
            <a:r>
              <a:rPr lang="en-US" dirty="0" err="1" smtClean="0">
                <a:latin typeface="+mn-lt"/>
              </a:rPr>
              <a:t>Cd</a:t>
            </a:r>
            <a:r>
              <a:rPr lang="en-US" dirty="0" smtClean="0">
                <a:latin typeface="+mn-lt"/>
              </a:rPr>
              <a:t>/Zn vs. Time</a:t>
            </a:r>
            <a:endParaRPr lang="en-US" dirty="0">
              <a:latin typeface="+mn-lt"/>
            </a:endParaRPr>
          </a:p>
        </p:txBody>
      </p:sp>
      <p:graphicFrame>
        <p:nvGraphicFramePr>
          <p:cNvPr id="167939" name="Object 3"/>
          <p:cNvGraphicFramePr>
            <a:graphicFrameLocks noChangeAspect="1"/>
          </p:cNvGraphicFramePr>
          <p:nvPr/>
        </p:nvGraphicFramePr>
        <p:xfrm>
          <a:off x="838200" y="1524000"/>
          <a:ext cx="7581900" cy="5010150"/>
        </p:xfrm>
        <a:graphic>
          <a:graphicData uri="http://schemas.openxmlformats.org/presentationml/2006/ole">
            <p:oleObj spid="_x0000_s6146" name="Chart" r:id="rId4" imgW="7558200" imgH="498636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Captain Jack Mine</a:t>
            </a:r>
            <a:br>
              <a:rPr lang="en-US" dirty="0" smtClean="0"/>
            </a:br>
            <a:r>
              <a:rPr lang="en-US" dirty="0" smtClean="0"/>
              <a:t>Left Hand Creek, Colorado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2" name="Picture 4" descr="C:\Documents and Settings\olsenrl\My Documents\Olsen papers\EPA hardrock mining 2012\Pages from Captain Jack _ Region 8 _ US EPA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5347184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1200" y="2971800"/>
            <a:ext cx="3106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In Situ </a:t>
            </a:r>
            <a:r>
              <a:rPr lang="en-US" sz="2000" dirty="0" smtClean="0">
                <a:solidFill>
                  <a:schemeClr val="bg1"/>
                </a:solidFill>
              </a:rPr>
              <a:t>Mine-Pool Treatment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Big Fiver Tunnel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 Waste Remediation and Sediment Control</a:t>
            </a:r>
            <a:br>
              <a:rPr lang="en-US" dirty="0" smtClean="0"/>
            </a:br>
            <a:r>
              <a:rPr lang="en-US" dirty="0" smtClean="0"/>
              <a:t>Clear Creek/Central 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94304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Church Placer Repository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1" y="1828800"/>
            <a:ext cx="5111110" cy="36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Text Box 2"/>
          <p:cNvSpPr txBox="1">
            <a:spLocks noChangeArrowheads="1"/>
          </p:cNvSpPr>
          <p:nvPr/>
        </p:nvSpPr>
        <p:spPr bwMode="auto">
          <a:xfrm>
            <a:off x="5505450" y="571500"/>
            <a:ext cx="3486150" cy="1200329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Capping, cover and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Revegetation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 - Woburn, MA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6803" name="Picture 3" descr="DSC00071"/>
          <p:cNvPicPr>
            <a:picLocks noChangeAspect="1" noChangeArrowheads="1"/>
          </p:cNvPicPr>
          <p:nvPr/>
        </p:nvPicPr>
        <p:blipFill>
          <a:blip r:embed="rId2">
            <a:lum bright="24000" contrast="24000"/>
          </a:blip>
          <a:srcRect/>
          <a:stretch>
            <a:fillRect/>
          </a:stretch>
        </p:blipFill>
        <p:spPr bwMode="auto">
          <a:xfrm>
            <a:off x="3790950" y="2843213"/>
            <a:ext cx="5353050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monstan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45" name="Text Box 5"/>
          <p:cNvSpPr txBox="1">
            <a:spLocks noChangeArrowheads="1"/>
          </p:cNvSpPr>
          <p:nvPr/>
        </p:nvSpPr>
        <p:spPr bwMode="auto">
          <a:xfrm>
            <a:off x="609600" y="361950"/>
            <a:ext cx="3714750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atin typeface="Arial" charset="0"/>
              </a:rPr>
              <a:t>Pre-Remediation</a:t>
            </a:r>
          </a:p>
        </p:txBody>
      </p:sp>
      <p:sp>
        <p:nvSpPr>
          <p:cNvPr id="573446" name="Text Box 6"/>
          <p:cNvSpPr txBox="1">
            <a:spLocks noChangeArrowheads="1"/>
          </p:cNvSpPr>
          <p:nvPr/>
        </p:nvSpPr>
        <p:spPr bwMode="auto">
          <a:xfrm>
            <a:off x="5622925" y="2987675"/>
            <a:ext cx="3441968" cy="5847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Arial" charset="0"/>
              </a:rPr>
              <a:t>Post-Remediation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112113" descr="S33Picture 411211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lum bright="-10000"/>
          </a:blip>
          <a:stretch>
            <a:fillRect/>
          </a:stretch>
        </p:blipFill>
        <p:spPr bwMode="auto">
          <a:xfrm>
            <a:off x="3560694" y="1676401"/>
            <a:ext cx="5583306" cy="40687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>
            <a:spLocks noGrp="1"/>
          </p:cNvSpPr>
          <p:nvPr>
            <p:ph sz="half" idx="4294967295"/>
          </p:nvPr>
        </p:nvSpPr>
        <p:spPr>
          <a:xfrm>
            <a:off x="-1" y="291659"/>
            <a:ext cx="6702726" cy="1485383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Anaconda Smelter Reclamation</a:t>
            </a:r>
            <a:endParaRPr lang="en-US" sz="2800" b="1" dirty="0" smtClean="0"/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b="1" dirty="0" smtClean="0"/>
              <a:t>Record of Decision (1998) specified in-place land reclamation for 11,600+ upland acres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 bwMode="auto">
          <a:xfrm>
            <a:off x="0" y="2078966"/>
            <a:ext cx="3907971" cy="403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7663" lvl="1" indent="-347663" eaLnBrk="0" hangingPunct="0">
              <a:spcBef>
                <a:spcPct val="20000"/>
              </a:spcBef>
              <a:spcAft>
                <a:spcPts val="1200"/>
              </a:spcAft>
              <a:buClr>
                <a:srgbClr val="F6B101"/>
              </a:buClr>
              <a:buFont typeface="Wingdings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Design Specifications (2005-2006):</a:t>
            </a:r>
          </a:p>
          <a:p>
            <a:pPr marL="350838" lvl="1" indent="-350838" eaLnBrk="0" hangingPunct="0">
              <a:spcBef>
                <a:spcPct val="20000"/>
              </a:spcBef>
              <a:spcAft>
                <a:spcPts val="1200"/>
              </a:spcAft>
              <a:buClr>
                <a:srgbClr val="F6B101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  <a:latin typeface="+mn-lt"/>
              </a:rPr>
              <a:t>in-place soil tillage for metals dilution (6, 12, 18”)</a:t>
            </a:r>
          </a:p>
          <a:p>
            <a:pPr marL="350838" lvl="1" indent="-350838" eaLnBrk="0" hangingPunct="0">
              <a:spcBef>
                <a:spcPct val="20000"/>
              </a:spcBef>
              <a:spcAft>
                <a:spcPts val="1200"/>
              </a:spcAft>
              <a:buClr>
                <a:srgbClr val="F6B101"/>
              </a:buCl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2"/>
                </a:solidFill>
                <a:latin typeface="+mn-lt"/>
              </a:rPr>
              <a:t>amendments: organic matter and lime for pH adjustment </a:t>
            </a:r>
          </a:p>
          <a:p>
            <a:pPr marL="350838" lvl="1" indent="-350838" eaLnBrk="0" hangingPunct="0">
              <a:spcBef>
                <a:spcPct val="20000"/>
              </a:spcBef>
              <a:spcAft>
                <a:spcPts val="1200"/>
              </a:spcAft>
              <a:buClr>
                <a:srgbClr val="F6B101"/>
              </a:buClr>
              <a:buFont typeface="Wingdings" pitchFamily="2" charset="2"/>
              <a:buChar char="Ø"/>
            </a:pP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oversoil or 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oil </a:t>
            </a:r>
            <a:r>
              <a:rPr lang="en-US" sz="2000" noProof="0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emoval</a:t>
            </a:r>
          </a:p>
          <a:p>
            <a:pPr marL="350838" lvl="1" indent="-350838" eaLnBrk="0" hangingPunct="0">
              <a:spcBef>
                <a:spcPct val="20000"/>
              </a:spcBef>
              <a:spcAft>
                <a:spcPts val="1200"/>
              </a:spcAft>
              <a:buClr>
                <a:srgbClr val="F6B101"/>
              </a:buClr>
              <a:buFont typeface="Wingdings" pitchFamily="2" charset="2"/>
              <a:buChar char="Ø"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 seed mixtures for soil conditions and land use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599"/>
            <a:ext cx="4267200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07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74469" y="228600"/>
            <a:ext cx="4669531" cy="3502148"/>
          </a:xfrm>
          <a:prstGeom prst="rect">
            <a:avLst/>
          </a:prstGeom>
        </p:spPr>
      </p:pic>
      <p:pic>
        <p:nvPicPr>
          <p:cNvPr id="10" name="Picture 6" descr="03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4370775" cy="327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4191000"/>
            <a:ext cx="3544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2011 </a:t>
            </a:r>
            <a:r>
              <a:rPr lang="en-US" sz="2400" dirty="0" err="1" smtClean="0">
                <a:solidFill>
                  <a:schemeClr val="bg1"/>
                </a:solidFill>
              </a:rPr>
              <a:t>Phytotoxicity</a:t>
            </a:r>
            <a:r>
              <a:rPr lang="en-US" sz="2400" dirty="0" smtClean="0">
                <a:solidFill>
                  <a:schemeClr val="bg1"/>
                </a:solidFill>
              </a:rPr>
              <a:t>  Studies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4548" y="0"/>
            <a:ext cx="8899452" cy="959556"/>
          </a:xfrm>
        </p:spPr>
        <p:txBody>
          <a:bodyPr/>
          <a:lstStyle/>
          <a:p>
            <a:r>
              <a:rPr lang="en-US" sz="2400" dirty="0" smtClean="0"/>
              <a:t>Key Plant and Soil Relationships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5181" y="2182483"/>
            <a:ext cx="2824449" cy="1793237"/>
          </a:xfrm>
        </p:spPr>
        <p:txBody>
          <a:bodyPr/>
          <a:lstStyle/>
          <a:p>
            <a:r>
              <a:rPr lang="en-US" b="0" dirty="0" smtClean="0"/>
              <a:t>Significant decrease in desirable species cover with increase in soil metal concentrations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 descr="des and weedy cover graph.jpg"/>
          <p:cNvPicPr>
            <a:picLocks noChangeAspect="1"/>
          </p:cNvPicPr>
          <p:nvPr/>
        </p:nvPicPr>
        <p:blipFill>
          <a:blip r:embed="rId2"/>
          <a:srcRect l="5882" t="21818" r="5882" b="21818"/>
          <a:stretch>
            <a:fillRect/>
          </a:stretch>
        </p:blipFill>
        <p:spPr>
          <a:xfrm>
            <a:off x="3124381" y="1302589"/>
            <a:ext cx="5930117" cy="490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Sharon Steel - Real </a:t>
            </a:r>
            <a:r>
              <a:rPr lang="en-US" dirty="0"/>
              <a:t>Time Analyses and Evaluations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5" name="Picture 5" descr="Scan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12103"/>
            <a:ext cx="5899390" cy="414569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3100" y="3505200"/>
            <a:ext cx="33909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0" y="2971800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X-MET 840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60"/>
          <a:stretch>
            <a:fillRect/>
          </a:stretch>
        </p:blipFill>
        <p:spPr bwMode="auto">
          <a:xfrm>
            <a:off x="371484" y="3335867"/>
            <a:ext cx="3900492" cy="271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en_pit_ramp_oreb"/>
          <p:cNvPicPr>
            <a:picLocks noChangeAspect="1" noChangeArrowheads="1"/>
          </p:cNvPicPr>
          <p:nvPr/>
        </p:nvPicPr>
        <p:blipFill>
          <a:blip r:embed="rId3" cstate="screen">
            <a:lum bright="36000" contrast="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4" y="2843412"/>
            <a:ext cx="4106944" cy="320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1F202F"/>
              </a:clrFrom>
              <a:clrTo>
                <a:srgbClr val="1F202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19" r="3519"/>
          <a:stretch>
            <a:fillRect/>
          </a:stretch>
        </p:blipFill>
        <p:spPr bwMode="auto">
          <a:xfrm>
            <a:off x="2900567" y="541014"/>
            <a:ext cx="6243433" cy="37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Work in a 3-D World</a:t>
            </a:r>
            <a:r>
              <a:rPr lang="en-US" sz="1400" dirty="0" smtClean="0"/>
              <a:t>  </a:t>
            </a:r>
            <a:endParaRPr lang="en-US" sz="1800" dirty="0" smtClean="0">
              <a:solidFill>
                <a:srgbClr val="92D05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Vulcan Software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241300" y="6400800"/>
            <a:ext cx="4702175" cy="4460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4267200" cy="1417638"/>
          </a:xfrm>
        </p:spPr>
        <p:txBody>
          <a:bodyPr/>
          <a:lstStyle/>
          <a:p>
            <a:pPr eaLnBrk="1" hangingPunct="1"/>
            <a:r>
              <a:rPr lang="en-US" dirty="0" smtClean="0"/>
              <a:t>Closures and Planning </a:t>
            </a:r>
            <a:r>
              <a:rPr lang="en-US" dirty="0" smtClean="0"/>
              <a:t>Using Vulcan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241300" y="6400800"/>
            <a:ext cx="4702175" cy="4460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75749" y="1371600"/>
            <a:ext cx="4768251" cy="366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564949" cy="335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williemine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3350444"/>
            <a:ext cx="4808159" cy="350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is Now -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What </a:t>
            </a:r>
            <a:r>
              <a:rPr lang="en-US" dirty="0" smtClean="0"/>
              <a:t>You Can:  b</a:t>
            </a:r>
            <a:r>
              <a:rPr lang="en-US" dirty="0" smtClean="0"/>
              <a:t>asin </a:t>
            </a:r>
            <a:r>
              <a:rPr lang="en-US" dirty="0" smtClean="0"/>
              <a:t>wide approaches with water quality improvement in lower river segments as indicated by biological </a:t>
            </a:r>
            <a:r>
              <a:rPr lang="en-US" dirty="0" smtClean="0"/>
              <a:t>community + regulatory acceptance</a:t>
            </a:r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 smtClean="0"/>
              <a:t>it </a:t>
            </a:r>
            <a:r>
              <a:rPr lang="en-US" i="1" dirty="0" smtClean="0"/>
              <a:t>In Situ:  </a:t>
            </a:r>
            <a:r>
              <a:rPr lang="en-US" i="1" dirty="0" smtClean="0"/>
              <a:t>In </a:t>
            </a:r>
            <a:r>
              <a:rPr lang="en-US" i="1" dirty="0" smtClean="0"/>
              <a:t>situ </a:t>
            </a:r>
            <a:r>
              <a:rPr lang="en-US" dirty="0" smtClean="0"/>
              <a:t>water treatment + 3D visualization + real time monitoring and maintenance</a:t>
            </a:r>
          </a:p>
          <a:p>
            <a:r>
              <a:rPr lang="en-US" dirty="0" smtClean="0"/>
              <a:t>Do a better  job:</a:t>
            </a:r>
          </a:p>
          <a:p>
            <a:pPr lvl="1"/>
            <a:r>
              <a:rPr lang="en-US" dirty="0" smtClean="0"/>
              <a:t>Risk assessments</a:t>
            </a:r>
            <a:endParaRPr lang="en-US" dirty="0" smtClean="0"/>
          </a:p>
          <a:p>
            <a:pPr lvl="1"/>
            <a:r>
              <a:rPr lang="en-US" dirty="0" smtClean="0"/>
              <a:t>soil </a:t>
            </a:r>
            <a:r>
              <a:rPr lang="en-US" dirty="0" smtClean="0"/>
              <a:t>covers + species selection </a:t>
            </a:r>
            <a:endParaRPr lang="en-US" dirty="0" smtClean="0"/>
          </a:p>
          <a:p>
            <a:pPr lvl="1"/>
            <a:r>
              <a:rPr lang="en-US" dirty="0" smtClean="0"/>
              <a:t>nonpoint </a:t>
            </a:r>
            <a:r>
              <a:rPr lang="en-US" dirty="0" smtClean="0"/>
              <a:t>contamination control </a:t>
            </a:r>
            <a:endParaRPr lang="en-US" dirty="0" smtClean="0"/>
          </a:p>
          <a:p>
            <a:pPr lvl="1"/>
            <a:r>
              <a:rPr lang="en-US" dirty="0" smtClean="0"/>
              <a:t>w</a:t>
            </a:r>
            <a:r>
              <a:rPr lang="en-US" dirty="0" smtClean="0"/>
              <a:t>ater management, run-off</a:t>
            </a:r>
            <a:r>
              <a:rPr lang="en-US" dirty="0" smtClean="0"/>
              <a:t>/run-on and </a:t>
            </a:r>
            <a:r>
              <a:rPr lang="en-US" dirty="0" smtClean="0"/>
              <a:t>sediment control</a:t>
            </a:r>
          </a:p>
          <a:p>
            <a:pPr lvl="1"/>
            <a:r>
              <a:rPr lang="en-US" dirty="0" smtClean="0"/>
              <a:t>Monitoring and maintenance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</a:t>
            </a:r>
            <a:r>
              <a:rPr lang="en-US" dirty="0" smtClean="0"/>
              <a:t>Answers?</a:t>
            </a:r>
            <a:endParaRPr lang="en-US" dirty="0" smtClean="0"/>
          </a:p>
        </p:txBody>
      </p:sp>
      <p:pic>
        <p:nvPicPr>
          <p:cNvPr id="48131" name="Picture 3" descr="Q&amp;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2838" y="1809750"/>
            <a:ext cx="41973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94475" y="6411913"/>
            <a:ext cx="744538" cy="2111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"/>
            <a:ext cx="6934200" cy="3587055"/>
          </a:xfrm>
          <a:noFill/>
          <a:ln/>
        </p:spPr>
      </p:pic>
      <p:pic>
        <p:nvPicPr>
          <p:cNvPr id="4" name="Picture 2" descr="pbk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742565"/>
            <a:ext cx="5486400" cy="41138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495800"/>
            <a:ext cx="2766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Sharon Steel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Kriged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Pb</a:t>
            </a:r>
            <a:r>
              <a:rPr lang="en-US" sz="2000" dirty="0" smtClean="0">
                <a:solidFill>
                  <a:schemeClr val="bg1"/>
                </a:solidFill>
              </a:rPr>
              <a:t> Concentrat</a:t>
            </a:r>
            <a:r>
              <a:rPr lang="en-US" dirty="0" smtClean="0">
                <a:solidFill>
                  <a:schemeClr val="bg1"/>
                </a:solidFill>
              </a:rPr>
              <a:t>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can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8786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914400"/>
            <a:ext cx="1383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Leadville,</a:t>
            </a:r>
          </a:p>
          <a:p>
            <a:r>
              <a:rPr lang="en-US" sz="2400" dirty="0" smtClean="0"/>
              <a:t>Colorado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00004"/>
          <p:cNvPicPr>
            <a:picLocks noChangeAspect="1" noChangeArrowheads="1"/>
          </p:cNvPicPr>
          <p:nvPr/>
        </p:nvPicPr>
        <p:blipFill>
          <a:blip r:embed="rId3">
            <a:lum bright="18000" contrast="24000"/>
          </a:blip>
          <a:srcRect/>
          <a:stretch>
            <a:fillRect/>
          </a:stretch>
        </p:blipFill>
        <p:spPr bwMode="auto">
          <a:xfrm>
            <a:off x="-609600" y="-152400"/>
            <a:ext cx="6324600" cy="4743450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553200" y="6283325"/>
            <a:ext cx="224790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1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" name="Picture 4" descr="Mining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5225" y="0"/>
            <a:ext cx="4168775" cy="459267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440807"/>
            <a:ext cx="4648200" cy="341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990600"/>
          </a:xfrm>
        </p:spPr>
        <p:txBody>
          <a:bodyPr/>
          <a:lstStyle/>
          <a:p>
            <a:r>
              <a:rPr lang="en-US" dirty="0"/>
              <a:t>TRIAD Approach</a:t>
            </a:r>
            <a:endParaRPr lang="en-US" sz="2000" i="1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458200" cy="4572000"/>
          </a:xfrm>
        </p:spPr>
        <p:txBody>
          <a:bodyPr/>
          <a:lstStyle/>
          <a:p>
            <a:pPr>
              <a:spcBef>
                <a:spcPts val="1100"/>
              </a:spcBef>
            </a:pPr>
            <a:r>
              <a:rPr lang="en-US" dirty="0"/>
              <a:t>Systematic project planning providing roadmap and benchmarks</a:t>
            </a:r>
          </a:p>
          <a:p>
            <a:pPr>
              <a:spcBef>
                <a:spcPts val="1100"/>
              </a:spcBef>
            </a:pPr>
            <a:r>
              <a:rPr lang="en-US" dirty="0"/>
              <a:t>Dynamic Work Plans</a:t>
            </a:r>
          </a:p>
          <a:p>
            <a:pPr lvl="1">
              <a:lnSpc>
                <a:spcPts val="1600"/>
              </a:lnSpc>
              <a:spcBef>
                <a:spcPts val="1100"/>
              </a:spcBef>
            </a:pPr>
            <a:r>
              <a:rPr lang="en-US" dirty="0"/>
              <a:t>Guide Investigation</a:t>
            </a:r>
          </a:p>
          <a:p>
            <a:pPr lvl="1">
              <a:lnSpc>
                <a:spcPts val="1600"/>
              </a:lnSpc>
              <a:spcBef>
                <a:spcPts val="1100"/>
              </a:spcBef>
            </a:pPr>
            <a:r>
              <a:rPr lang="en-US" dirty="0"/>
              <a:t>Flexible</a:t>
            </a:r>
          </a:p>
          <a:p>
            <a:pPr>
              <a:spcBef>
                <a:spcPts val="1100"/>
              </a:spcBef>
            </a:pPr>
            <a:r>
              <a:rPr lang="en-US" dirty="0"/>
              <a:t>Use of real time </a:t>
            </a:r>
            <a:r>
              <a:rPr lang="en-US" dirty="0" smtClean="0"/>
              <a:t>measurement                                                 </a:t>
            </a:r>
            <a:r>
              <a:rPr lang="en-US" dirty="0"/>
              <a:t>technologies</a:t>
            </a:r>
          </a:p>
          <a:p>
            <a:pPr lvl="1">
              <a:lnSpc>
                <a:spcPts val="1600"/>
              </a:lnSpc>
              <a:spcBef>
                <a:spcPts val="1100"/>
              </a:spcBef>
            </a:pPr>
            <a:r>
              <a:rPr lang="en-US" dirty="0"/>
              <a:t>Real time data</a:t>
            </a:r>
          </a:p>
          <a:p>
            <a:pPr lvl="1">
              <a:lnSpc>
                <a:spcPts val="1600"/>
              </a:lnSpc>
              <a:spcBef>
                <a:spcPts val="1100"/>
              </a:spcBef>
            </a:pPr>
            <a:r>
              <a:rPr lang="en-US" dirty="0"/>
              <a:t>Real time interpretation</a:t>
            </a:r>
          </a:p>
          <a:p>
            <a:pPr lvl="1">
              <a:lnSpc>
                <a:spcPts val="1600"/>
              </a:lnSpc>
              <a:spcBef>
                <a:spcPts val="1100"/>
              </a:spcBef>
            </a:pPr>
            <a:r>
              <a:rPr lang="en-US" dirty="0"/>
              <a:t>Real time decisions</a:t>
            </a:r>
          </a:p>
          <a:p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</p:txBody>
      </p:sp>
      <p:pic>
        <p:nvPicPr>
          <p:cNvPr id="4" name="Picture 5" descr="real time measure tech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555" y="2209800"/>
            <a:ext cx="4267445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KIP" val="SKIP"/>
  <p:tag name="RNROPT" val="Picture 4"/>
</p:tagLst>
</file>

<file path=ppt/theme/theme1.xml><?xml version="1.0" encoding="utf-8"?>
<a:theme xmlns:a="http://schemas.openxmlformats.org/drawingml/2006/main" name="LFT_FRM_Presentation-Basic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amework Dark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LFT Presentatio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in A">
  <a:themeElements>
    <a:clrScheme name="Default Design 1">
      <a:dk1>
        <a:srgbClr val="000000"/>
      </a:dk1>
      <a:lt1>
        <a:srgbClr val="FFFFFF"/>
      </a:lt1>
      <a:dk2>
        <a:srgbClr val="0066FF"/>
      </a:dk2>
      <a:lt2>
        <a:srgbClr val="99CCFF"/>
      </a:lt2>
      <a:accent1>
        <a:srgbClr val="FFFFCC"/>
      </a:accent1>
      <a:accent2>
        <a:srgbClr val="FFCC99"/>
      </a:accent2>
      <a:accent3>
        <a:srgbClr val="AAB8FF"/>
      </a:accent3>
      <a:accent4>
        <a:srgbClr val="DADADA"/>
      </a:accent4>
      <a:accent5>
        <a:srgbClr val="FFFFE2"/>
      </a:accent5>
      <a:accent6>
        <a:srgbClr val="E7B98A"/>
      </a:accent6>
      <a:hlink>
        <a:srgbClr val="CCCCFF"/>
      </a:hlink>
      <a:folHlink>
        <a:srgbClr val="99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A29E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A29E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FF"/>
        </a:dk2>
        <a:lt2>
          <a:srgbClr val="99CCFF"/>
        </a:lt2>
        <a:accent1>
          <a:srgbClr val="FFFFCC"/>
        </a:accent1>
        <a:accent2>
          <a:srgbClr val="FFCC99"/>
        </a:accent2>
        <a:accent3>
          <a:srgbClr val="AAB8FF"/>
        </a:accent3>
        <a:accent4>
          <a:srgbClr val="DADADA"/>
        </a:accent4>
        <a:accent5>
          <a:srgbClr val="FFFFE2"/>
        </a:accent5>
        <a:accent6>
          <a:srgbClr val="E7B98A"/>
        </a:accent6>
        <a:hlink>
          <a:srgbClr val="CCCCFF"/>
        </a:hlink>
        <a:folHlink>
          <a:srgbClr val="990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ramework Dark">
  <a:themeElements>
    <a:clrScheme name="Splash">
      <a:dk1>
        <a:srgbClr val="003399"/>
      </a:dk1>
      <a:lt1>
        <a:srgbClr val="FFFFFF"/>
      </a:lt1>
      <a:dk2>
        <a:srgbClr val="000000"/>
      </a:dk2>
      <a:lt2>
        <a:srgbClr val="FFFFFF"/>
      </a:lt2>
      <a:accent1>
        <a:srgbClr val="00314C"/>
      </a:accent1>
      <a:accent2>
        <a:srgbClr val="9BCEF0"/>
      </a:accent2>
      <a:accent3>
        <a:srgbClr val="003399"/>
      </a:accent3>
      <a:accent4>
        <a:srgbClr val="A3A5A8"/>
      </a:accent4>
      <a:accent5>
        <a:srgbClr val="33DBFF"/>
      </a:accent5>
      <a:accent6>
        <a:srgbClr val="000000"/>
      </a:accent6>
      <a:hlink>
        <a:srgbClr val="003399"/>
      </a:hlink>
      <a:folHlink>
        <a:srgbClr val="C2E1F6"/>
      </a:folHlink>
    </a:clrScheme>
    <a:fontScheme name="CDM LF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1182</Words>
  <Application>Microsoft Office PowerPoint</Application>
  <PresentationFormat>On-screen Show (4:3)</PresentationFormat>
  <Paragraphs>358</Paragraphs>
  <Slides>53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LFT_FRM_Presentation-Basic</vt:lpstr>
      <vt:lpstr>Framework Dark</vt:lpstr>
      <vt:lpstr>Spin A</vt:lpstr>
      <vt:lpstr>Office Theme</vt:lpstr>
      <vt:lpstr>1_Framework Dark</vt:lpstr>
      <vt:lpstr>Worksheet</vt:lpstr>
      <vt:lpstr>Acrobat Document</vt:lpstr>
      <vt:lpstr>Chart</vt:lpstr>
      <vt:lpstr>Microsoft Office Excel 97-2003 Worksheet</vt:lpstr>
      <vt:lpstr>Slide 1</vt:lpstr>
      <vt:lpstr>Discussion Topics </vt:lpstr>
      <vt:lpstr>Slide 3</vt:lpstr>
      <vt:lpstr>Discussion Topics </vt:lpstr>
      <vt:lpstr>Sharon Steel - Real Time Analyses and Evaluations</vt:lpstr>
      <vt:lpstr>Slide 6</vt:lpstr>
      <vt:lpstr>Slide 7</vt:lpstr>
      <vt:lpstr>Slide 8</vt:lpstr>
      <vt:lpstr>TRIAD Approach</vt:lpstr>
      <vt:lpstr>Electron Microprobe                                          Analysis  </vt:lpstr>
      <vt:lpstr>Slide 11</vt:lpstr>
      <vt:lpstr>Sample As-25 - Iron Oxyhydroxide Dot Map</vt:lpstr>
      <vt:lpstr> Systematic Early Planning</vt:lpstr>
      <vt:lpstr>Site Conceptual Model</vt:lpstr>
      <vt:lpstr>3D Visualization - MVS</vt:lpstr>
      <vt:lpstr>Slide 16</vt:lpstr>
      <vt:lpstr>Investigative Approach</vt:lpstr>
      <vt:lpstr>Water and Mass Balances Flow and Field Parameter Measurements</vt:lpstr>
      <vt:lpstr>Tracer Study</vt:lpstr>
      <vt:lpstr>Virginia Canyon – Nonpoint Souce Load</vt:lpstr>
      <vt:lpstr>Discussion Topics </vt:lpstr>
      <vt:lpstr>Risk Assessment Elements of an Exposure Pathway</vt:lpstr>
      <vt:lpstr>Slide 23</vt:lpstr>
      <vt:lpstr>In-Vitro Bioassay</vt:lpstr>
      <vt:lpstr>Bioassay Results  </vt:lpstr>
      <vt:lpstr>Other Human Health</vt:lpstr>
      <vt:lpstr>Ecological Risk Assessment</vt:lpstr>
      <vt:lpstr>Chronic Surface Water Criteria and Toxicity Reference Values (TRVs)</vt:lpstr>
      <vt:lpstr>Discussion Topics </vt:lpstr>
      <vt:lpstr>Regulatory Drivers</vt:lpstr>
      <vt:lpstr>Butte, Montana – Technical Impracticability Waiver Deep Groundwater</vt:lpstr>
      <vt:lpstr>Clear Creek/Central City Superfund Site</vt:lpstr>
      <vt:lpstr>Predicted Zinc Concentrations in Clear Creek</vt:lpstr>
      <vt:lpstr>Argo Treatment Plant</vt:lpstr>
      <vt:lpstr>Mike Horse Mine Water Treatment System, Montana</vt:lpstr>
      <vt:lpstr>Active Treatment System</vt:lpstr>
      <vt:lpstr>Slide 37</vt:lpstr>
      <vt:lpstr>Gilt Edge Active Treatment Plant</vt:lpstr>
      <vt:lpstr>Slide 39</vt:lpstr>
      <vt:lpstr>Bench Testing Water Quality Results (µg/L) – Sulfide Addition + pH Adjustment</vt:lpstr>
      <vt:lpstr>Anchor Hill Pit</vt:lpstr>
      <vt:lpstr>Slide 42</vt:lpstr>
      <vt:lpstr>NO3-NO2 and Dissolved Cu/Cd/Zn vs. Time</vt:lpstr>
      <vt:lpstr>Captain Jack Mine Left Hand Creek, Colorado</vt:lpstr>
      <vt:lpstr>Mine Waste Remediation and Sediment Control Clear Creek/Central City</vt:lpstr>
      <vt:lpstr>Slide 46</vt:lpstr>
      <vt:lpstr>Slide 47</vt:lpstr>
      <vt:lpstr>Slide 48</vt:lpstr>
      <vt:lpstr>Key Plant and Soil Relationships</vt:lpstr>
      <vt:lpstr>Need to Work in a 3-D World  </vt:lpstr>
      <vt:lpstr>Closures and Planning Using Vulcan</vt:lpstr>
      <vt:lpstr>Future is Now - INTEGRATION</vt:lpstr>
      <vt:lpstr>Questions and Answers?</vt:lpstr>
    </vt:vector>
  </TitlesOfParts>
  <Company>CDM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olsenrl</dc:creator>
  <cp:lastModifiedBy>olsenrl</cp:lastModifiedBy>
  <cp:revision>50</cp:revision>
  <dcterms:created xsi:type="dcterms:W3CDTF">2012-03-30T19:47:27Z</dcterms:created>
  <dcterms:modified xsi:type="dcterms:W3CDTF">2012-04-03T13:43:05Z</dcterms:modified>
</cp:coreProperties>
</file>