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43"/>
  </p:notesMasterIdLst>
  <p:handoutMasterIdLst>
    <p:handoutMasterId r:id="rId44"/>
  </p:handoutMasterIdLst>
  <p:sldIdLst>
    <p:sldId id="256" r:id="rId5"/>
    <p:sldId id="415" r:id="rId6"/>
    <p:sldId id="395" r:id="rId7"/>
    <p:sldId id="394" r:id="rId8"/>
    <p:sldId id="396" r:id="rId9"/>
    <p:sldId id="397" r:id="rId10"/>
    <p:sldId id="399" r:id="rId11"/>
    <p:sldId id="398" r:id="rId12"/>
    <p:sldId id="413" r:id="rId13"/>
    <p:sldId id="346" r:id="rId14"/>
    <p:sldId id="400" r:id="rId15"/>
    <p:sldId id="401" r:id="rId16"/>
    <p:sldId id="421" r:id="rId17"/>
    <p:sldId id="299" r:id="rId18"/>
    <p:sldId id="436" r:id="rId19"/>
    <p:sldId id="431" r:id="rId20"/>
    <p:sldId id="300" r:id="rId21"/>
    <p:sldId id="439" r:id="rId22"/>
    <p:sldId id="427" r:id="rId23"/>
    <p:sldId id="428" r:id="rId24"/>
    <p:sldId id="404" r:id="rId25"/>
    <p:sldId id="403" r:id="rId26"/>
    <p:sldId id="423" r:id="rId27"/>
    <p:sldId id="430" r:id="rId28"/>
    <p:sldId id="402" r:id="rId29"/>
    <p:sldId id="405" r:id="rId30"/>
    <p:sldId id="437" r:id="rId31"/>
    <p:sldId id="419" r:id="rId32"/>
    <p:sldId id="424" r:id="rId33"/>
    <p:sldId id="409" r:id="rId34"/>
    <p:sldId id="433" r:id="rId35"/>
    <p:sldId id="434" r:id="rId36"/>
    <p:sldId id="426" r:id="rId37"/>
    <p:sldId id="425" r:id="rId38"/>
    <p:sldId id="422" r:id="rId39"/>
    <p:sldId id="432" r:id="rId40"/>
    <p:sldId id="316" r:id="rId41"/>
    <p:sldId id="438" r:id="rId42"/>
  </p:sldIdLst>
  <p:sldSz cx="9144000" cy="6858000" type="screen4x3"/>
  <p:notesSz cx="6900863" cy="9291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Bezuidenhout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8C9A"/>
    <a:srgbClr val="008789"/>
    <a:srgbClr val="CCFF99"/>
    <a:srgbClr val="FFFF99"/>
    <a:srgbClr val="00755C"/>
    <a:srgbClr val="0C8164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926" autoAdjust="0"/>
    <p:restoredTop sz="72222" autoAdjust="0"/>
  </p:normalViewPr>
  <p:slideViewPr>
    <p:cSldViewPr>
      <p:cViewPr varScale="1">
        <p:scale>
          <a:sx n="65" d="100"/>
          <a:sy n="65" d="100"/>
        </p:scale>
        <p:origin x="-2874" y="-114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646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282" y="-120"/>
      </p:cViewPr>
      <p:guideLst>
        <p:guide orient="horz" pos="2927"/>
        <p:guide pos="217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Gusek\Documents\My%20files\9-9-11%20Cellular%20Concrete%202010\Costs%20&amp;%20Design\pHoam%20well%20head%20pressu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rgbClr val="008789"/>
                </a:solidFill>
              </a:rPr>
              <a:t>Theoretical pHoam front velocity, ft/min </a:t>
            </a:r>
            <a:r>
              <a:rPr lang="en-US" dirty="0" smtClean="0">
                <a:solidFill>
                  <a:srgbClr val="008789"/>
                </a:solidFill>
              </a:rPr>
              <a:t>vs.</a:t>
            </a:r>
            <a:r>
              <a:rPr lang="en-US" baseline="0" dirty="0" smtClean="0">
                <a:solidFill>
                  <a:srgbClr val="008789"/>
                </a:solidFill>
              </a:rPr>
              <a:t> </a:t>
            </a:r>
          </a:p>
          <a:p>
            <a:pPr>
              <a:defRPr/>
            </a:pPr>
            <a:r>
              <a:rPr lang="en-US" baseline="0" dirty="0" smtClean="0">
                <a:solidFill>
                  <a:srgbClr val="008789"/>
                </a:solidFill>
              </a:rPr>
              <a:t>circular bulb </a:t>
            </a:r>
            <a:r>
              <a:rPr lang="en-US" baseline="0" dirty="0">
                <a:solidFill>
                  <a:srgbClr val="008789"/>
                </a:solidFill>
              </a:rPr>
              <a:t>radius, ft</a:t>
            </a:r>
            <a:endParaRPr lang="en-US" dirty="0">
              <a:solidFill>
                <a:srgbClr val="008789"/>
              </a:solidFill>
            </a:endParaRPr>
          </a:p>
        </c:rich>
      </c:tx>
      <c:layout>
        <c:manualLayout>
          <c:xMode val="edge"/>
          <c:yMode val="edge"/>
          <c:x val="0.1314905807323319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90758232583619"/>
          <c:y val="0.10975918884664149"/>
          <c:w val="0.78130950246452346"/>
          <c:h val="0.75118709020688113"/>
        </c:manualLayout>
      </c:layout>
      <c:scatterChart>
        <c:scatterStyle val="lineMarker"/>
        <c:varyColors val="0"/>
        <c:ser>
          <c:idx val="0"/>
          <c:order val="0"/>
          <c:tx>
            <c:v>pHoam front velocity, ft/min</c:v>
          </c:tx>
          <c:spPr>
            <a:ln w="28575">
              <a:noFill/>
            </a:ln>
          </c:spP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'Bulb Pressure Drops'!$B$11:$M$11</c:f>
              <c:numCache>
                <c:formatCode>General</c:formatCode>
                <c:ptCount val="12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12.5</c:v>
                </c:pt>
                <c:pt idx="5">
                  <c:v>15</c:v>
                </c:pt>
                <c:pt idx="6">
                  <c:v>17.5</c:v>
                </c:pt>
                <c:pt idx="7">
                  <c:v>20</c:v>
                </c:pt>
                <c:pt idx="8">
                  <c:v>22.5</c:v>
                </c:pt>
                <c:pt idx="9">
                  <c:v>25</c:v>
                </c:pt>
                <c:pt idx="10">
                  <c:v>27.5</c:v>
                </c:pt>
                <c:pt idx="11">
                  <c:v>30</c:v>
                </c:pt>
              </c:numCache>
            </c:numRef>
          </c:xVal>
          <c:yVal>
            <c:numRef>
              <c:f>'Bulb Pressure Drops'!$B$25:$M$25</c:f>
              <c:numCache>
                <c:formatCode>0.00</c:formatCode>
                <c:ptCount val="12"/>
                <c:pt idx="0">
                  <c:v>0.88496451525156794</c:v>
                </c:pt>
                <c:pt idx="1">
                  <c:v>0.22124112881289246</c:v>
                </c:pt>
                <c:pt idx="2">
                  <c:v>9.83293905835078E-2</c:v>
                </c:pt>
                <c:pt idx="3">
                  <c:v>5.5310282203223128E-2</c:v>
                </c:pt>
                <c:pt idx="4">
                  <c:v>3.5398580610062735E-2</c:v>
                </c:pt>
                <c:pt idx="5" formatCode="0.000">
                  <c:v>2.458234764587696E-2</c:v>
                </c:pt>
                <c:pt idx="6" formatCode="0.000">
                  <c:v>1.8060500311256538E-2</c:v>
                </c:pt>
                <c:pt idx="7" formatCode="0.000">
                  <c:v>1.3827570550805779E-2</c:v>
                </c:pt>
                <c:pt idx="8" formatCode="0.000">
                  <c:v>1.0925487842611974E-2</c:v>
                </c:pt>
                <c:pt idx="9" formatCode="0.000">
                  <c:v>8.8496451525157012E-3</c:v>
                </c:pt>
                <c:pt idx="10" formatCode="0.000">
                  <c:v>7.3137563243931428E-3</c:v>
                </c:pt>
                <c:pt idx="11" formatCode="0.000">
                  <c:v>6.1455869114692236E-3</c:v>
                </c:pt>
              </c:numCache>
            </c:numRef>
          </c:yVal>
          <c:smooth val="0"/>
        </c:ser>
        <c:ser>
          <c:idx val="1"/>
          <c:order val="1"/>
          <c:tx>
            <c:v>Elapsed time, minutes</c:v>
          </c:tx>
          <c:spPr>
            <a:ln w="28575">
              <a:noFill/>
            </a:ln>
          </c:spP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'Bulb Pressure Drops'!$B$11:$M$11</c:f>
              <c:numCache>
                <c:formatCode>General</c:formatCode>
                <c:ptCount val="12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12.5</c:v>
                </c:pt>
                <c:pt idx="5">
                  <c:v>15</c:v>
                </c:pt>
                <c:pt idx="6">
                  <c:v>17.5</c:v>
                </c:pt>
                <c:pt idx="7">
                  <c:v>20</c:v>
                </c:pt>
                <c:pt idx="8">
                  <c:v>22.5</c:v>
                </c:pt>
                <c:pt idx="9">
                  <c:v>25</c:v>
                </c:pt>
                <c:pt idx="10">
                  <c:v>27.5</c:v>
                </c:pt>
                <c:pt idx="11">
                  <c:v>30</c:v>
                </c:pt>
              </c:numCache>
            </c:numRef>
          </c:xVal>
          <c:yVal>
            <c:numRef>
              <c:f>'Bulb Pressure Drops'!$B$23:$M$23</c:f>
              <c:numCache>
                <c:formatCode>0.0</c:formatCode>
                <c:ptCount val="12"/>
                <c:pt idx="0" formatCode="0.00">
                  <c:v>4.7082867107753119E-2</c:v>
                </c:pt>
                <c:pt idx="1">
                  <c:v>0.37666293686202473</c:v>
                </c:pt>
                <c:pt idx="2" formatCode="0">
                  <c:v>1.2712374119093319</c:v>
                </c:pt>
                <c:pt idx="3" formatCode="0">
                  <c:v>3.0133034948961943</c:v>
                </c:pt>
                <c:pt idx="4" formatCode="0">
                  <c:v>5.8853583884691334</c:v>
                </c:pt>
                <c:pt idx="5" formatCode="0">
                  <c:v>10.169899295274671</c:v>
                </c:pt>
                <c:pt idx="6" formatCode="0">
                  <c:v>16.149423417959287</c:v>
                </c:pt>
                <c:pt idx="7" formatCode="0">
                  <c:v>24.10642795916953</c:v>
                </c:pt>
                <c:pt idx="8" formatCode="0">
                  <c:v>34.323410121552008</c:v>
                </c:pt>
                <c:pt idx="9" formatCode="0">
                  <c:v>47.082867107752939</c:v>
                </c:pt>
                <c:pt idx="10" formatCode="0">
                  <c:v>62.66729612041928</c:v>
                </c:pt>
                <c:pt idx="11" formatCode="0">
                  <c:v>81.359194362197243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052864"/>
        <c:axId val="46054784"/>
      </c:scatterChart>
      <c:valAx>
        <c:axId val="46052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aseline="0"/>
                </a:pPr>
                <a:r>
                  <a:rPr lang="en-US" sz="1400" baseline="0"/>
                  <a:t>pHoam Bulb radius, Ft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46054784"/>
        <c:crossesAt val="1.0000000000000024E-3"/>
        <c:crossBetween val="midCat"/>
      </c:valAx>
      <c:valAx>
        <c:axId val="46054784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aseline="0"/>
                </a:pPr>
                <a:r>
                  <a:rPr lang="en-US" sz="1400" baseline="0" dirty="0"/>
                  <a:t>pHoam front velocity, ft/min or </a:t>
                </a:r>
                <a:r>
                  <a:rPr lang="en-US" sz="1400" baseline="0" dirty="0" smtClean="0"/>
                  <a:t>ET, </a:t>
                </a:r>
                <a:r>
                  <a:rPr lang="en-US" sz="1400" baseline="0" dirty="0"/>
                  <a:t>min.</a:t>
                </a:r>
              </a:p>
            </c:rich>
          </c:tx>
          <c:layout>
            <c:manualLayout>
              <c:xMode val="edge"/>
              <c:yMode val="edge"/>
              <c:x val="2.6193459252602278E-2"/>
              <c:y val="0.13585795212380095"/>
            </c:manualLayout>
          </c:layout>
          <c:overlay val="0"/>
        </c:title>
        <c:numFmt formatCode="0.0000" sourceLinked="0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460528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533098082611283"/>
          <c:y val="0.28949153218965507"/>
          <c:w val="0.25197831579463847"/>
          <c:h val="0.23322455415506521"/>
        </c:manualLayout>
      </c:layout>
      <c:overlay val="0"/>
      <c:txPr>
        <a:bodyPr/>
        <a:lstStyle/>
        <a:p>
          <a:pPr>
            <a:defRPr sz="1200" b="1" i="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91000" cy="464268"/>
          </a:xfrm>
          <a:prstGeom prst="rect">
            <a:avLst/>
          </a:prstGeom>
        </p:spPr>
        <p:txBody>
          <a:bodyPr vert="horz" lIns="90088" tIns="45044" rIns="90088" bIns="45044" rtlCol="0"/>
          <a:lstStyle>
            <a:lvl1pPr algn="l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5799"/>
            <a:ext cx="2991000" cy="464268"/>
          </a:xfrm>
          <a:prstGeom prst="rect">
            <a:avLst/>
          </a:prstGeom>
        </p:spPr>
        <p:txBody>
          <a:bodyPr vert="horz" lIns="90088" tIns="45044" rIns="90088" bIns="45044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8302" y="8825799"/>
            <a:ext cx="2991000" cy="464268"/>
          </a:xfrm>
          <a:prstGeom prst="rect">
            <a:avLst/>
          </a:prstGeom>
        </p:spPr>
        <p:txBody>
          <a:bodyPr vert="horz" lIns="90088" tIns="45044" rIns="90088" bIns="45044" rtlCol="0" anchor="b"/>
          <a:lstStyle>
            <a:lvl1pPr algn="r">
              <a:defRPr sz="1100"/>
            </a:lvl1pPr>
          </a:lstStyle>
          <a:p>
            <a:pPr>
              <a:defRPr/>
            </a:pPr>
            <a:fld id="{B488F26E-32D4-407F-A72F-CC1935DD1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908302" y="1"/>
            <a:ext cx="2991000" cy="464268"/>
          </a:xfrm>
          <a:prstGeom prst="rect">
            <a:avLst/>
          </a:prstGeom>
        </p:spPr>
        <p:txBody>
          <a:bodyPr vert="horz" lIns="90088" tIns="45044" rIns="90088" bIns="45044" rtlCol="0"/>
          <a:lstStyle>
            <a:lvl1pPr algn="r">
              <a:defRPr sz="1100"/>
            </a:lvl1pPr>
          </a:lstStyle>
          <a:p>
            <a:fld id="{796EB919-7BC4-4403-86C7-EDAA956F55C4}" type="datetime1">
              <a:rPr lang="en-US" smtClean="0"/>
              <a:pPr/>
              <a:t>4/3/2012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57714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1000" cy="46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2" tIns="46116" rIns="92232" bIns="4611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8713" y="696913"/>
            <a:ext cx="4643437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430" y="4412898"/>
            <a:ext cx="5060007" cy="418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2" tIns="46116" rIns="92232" bIns="461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7371"/>
            <a:ext cx="2991000" cy="46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2" tIns="46116" rIns="92232" bIns="4611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9864" y="8827371"/>
            <a:ext cx="2991000" cy="46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2" tIns="46116" rIns="92232" bIns="4611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fld id="{AFBB032E-DA02-4D1B-B123-DF9D74E2CD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818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3A39FC-E563-4A30-9576-7F035BD079F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B032E-DA02-4D1B-B123-DF9D74E2CDC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B032E-DA02-4D1B-B123-DF9D74E2CDC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B032E-DA02-4D1B-B123-DF9D74E2CDC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B032E-DA02-4D1B-B123-DF9D74E2CDC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B032E-DA02-4D1B-B123-DF9D74E2CDC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B032E-DA02-4D1B-B123-DF9D74E2CDC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B032E-DA02-4D1B-B123-DF9D74E2CDC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B032E-DA02-4D1B-B123-DF9D74E2CDC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B032E-DA02-4D1B-B123-DF9D74E2CDC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B032E-DA02-4D1B-B123-DF9D74E2CDC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B032E-DA02-4D1B-B123-DF9D74E2CDC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B032E-DA02-4D1B-B123-DF9D74E2CDC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B032E-DA02-4D1B-B123-DF9D74E2CDC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B032E-DA02-4D1B-B123-DF9D74E2CDC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B032E-DA02-4D1B-B123-DF9D74E2CDC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B032E-DA02-4D1B-B123-DF9D74E2CDC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B032E-DA02-4D1B-B123-DF9D74E2CDC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B032E-DA02-4D1B-B123-DF9D74E2CDC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B032E-DA02-4D1B-B123-DF9D74E2CDC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B032E-DA02-4D1B-B123-DF9D74E2CDC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B032E-DA02-4D1B-B123-DF9D74E2CDC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B032E-DA02-4D1B-B123-DF9D74E2CDC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B032E-DA02-4D1B-B123-DF9D74E2CDC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B032E-DA02-4D1B-B123-DF9D74E2CDC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BB032E-DA02-4D1B-B123-DF9D74E2CDC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B032E-DA02-4D1B-B123-DF9D74E2CDC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B032E-DA02-4D1B-B123-DF9D74E2CDC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B032E-DA02-4D1B-B123-DF9D74E2CDC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B032E-DA02-4D1B-B123-DF9D74E2CDC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BB032E-DA02-4D1B-B123-DF9D74E2CDC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BB032E-DA02-4D1B-B123-DF9D74E2CDC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B032E-DA02-4D1B-B123-DF9D74E2CDC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30A37-1BCD-4B46-87C4-84BE85676FC7}" type="slidenum">
              <a:rPr lang="en-US"/>
              <a:pPr/>
              <a:t>5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B032E-DA02-4D1B-B123-DF9D74E2CDC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B032E-DA02-4D1B-B123-DF9D74E2CDC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B032E-DA02-4D1B-B123-DF9D74E2CDC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B032E-DA02-4D1B-B123-DF9D74E2CDC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irts_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48000" y="3886208"/>
            <a:ext cx="8001056" cy="1185866"/>
          </a:xfrm>
        </p:spPr>
        <p:txBody>
          <a:bodyPr anchor="t"/>
          <a:lstStyle>
            <a:lvl1pPr>
              <a:defRPr sz="3200">
                <a:solidFill>
                  <a:srgbClr val="00755C"/>
                </a:solidFill>
              </a:defRPr>
            </a:lvl1pPr>
          </a:lstStyle>
          <a:p>
            <a:r>
              <a:rPr lang="en-GB" smtClean="0"/>
              <a:t>Click </a:t>
            </a:r>
            <a:r>
              <a:rPr lang="en-GB" noProof="0" smtClean="0"/>
              <a:t>to</a:t>
            </a:r>
            <a:r>
              <a:rPr lang="en-GB" smtClean="0"/>
              <a:t> edit Master title style</a:t>
            </a:r>
            <a:endParaRPr lang="en-GB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648000" y="3286124"/>
            <a:ext cx="8001056" cy="43200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rgbClr val="00755C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6" name="Picture 5" descr="CCE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5733256"/>
            <a:ext cx="2630413" cy="8927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56000" y="950400"/>
            <a:ext cx="5436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0399" y="950400"/>
            <a:ext cx="3132000" cy="5022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28600" y="950400"/>
            <a:ext cx="4267200" cy="5022000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half" idx="2"/>
          </p:nvPr>
        </p:nvSpPr>
        <p:spPr>
          <a:xfrm>
            <a:off x="4648200" y="950400"/>
            <a:ext cx="4267200" cy="5022000"/>
          </a:xfrm>
          <a:noFill/>
        </p:spPr>
        <p:txBody>
          <a:bodyPr/>
          <a:lstStyle/>
          <a:p>
            <a:pPr lvl="0"/>
            <a:r>
              <a:rPr lang="en-GB" noProof="0" smtClean="0"/>
              <a:t>Click icon to add chart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4284" y="4800600"/>
            <a:ext cx="5486400" cy="566738"/>
          </a:xfrm>
        </p:spPr>
        <p:txBody>
          <a:bodyPr anchor="t"/>
          <a:lstStyle>
            <a:lvl1pPr algn="l">
              <a:defRPr sz="2000" b="1">
                <a:solidFill>
                  <a:srgbClr val="4C4C4C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04284" y="1447200"/>
            <a:ext cx="5486400" cy="3294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04284" y="5367338"/>
            <a:ext cx="5486400" cy="490554"/>
          </a:xfrm>
        </p:spPr>
        <p:txBody>
          <a:bodyPr/>
          <a:lstStyle>
            <a:lvl1pPr marL="0" indent="0">
              <a:buNone/>
              <a:defRPr sz="1800">
                <a:solidFill>
                  <a:srgbClr val="4C4C4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9537" y="2786058"/>
            <a:ext cx="6912000" cy="1440000"/>
          </a:xfrm>
          <a:noFill/>
        </p:spPr>
        <p:txBody>
          <a:bodyPr anchor="t"/>
          <a:lstStyle>
            <a:lvl1pPr algn="l">
              <a:defRPr sz="4000" b="1" cap="none">
                <a:solidFill>
                  <a:srgbClr val="00755C"/>
                </a:solidFill>
                <a:latin typeface="+mn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 descr="CCE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6165304"/>
            <a:ext cx="1694309" cy="5750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9537" y="3500438"/>
            <a:ext cx="6912000" cy="714380"/>
          </a:xfrm>
          <a:noFill/>
        </p:spPr>
        <p:txBody>
          <a:bodyPr anchor="t"/>
          <a:lstStyle>
            <a:lvl1pPr algn="l">
              <a:defRPr sz="2000" b="0" cap="none">
                <a:solidFill>
                  <a:srgbClr val="00755C"/>
                </a:solidFill>
                <a:latin typeface="+mn-lt"/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98000" y="4286267"/>
            <a:ext cx="6912000" cy="1500187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rgbClr val="00755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</p:txBody>
      </p:sp>
      <p:pic>
        <p:nvPicPr>
          <p:cNvPr id="4" name="Picture 3" descr="CCE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6093296"/>
            <a:ext cx="1584176" cy="5376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pic>
        <p:nvPicPr>
          <p:cNvPr id="4" name="Picture 3" descr="CCE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6165304"/>
            <a:ext cx="1478285" cy="5016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30400" y="950400"/>
            <a:ext cx="4248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50400"/>
            <a:ext cx="4248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pic>
        <p:nvPicPr>
          <p:cNvPr id="5" name="Picture 4" descr="CCE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6093296"/>
            <a:ext cx="1766317" cy="5994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0400" y="950400"/>
            <a:ext cx="4248000" cy="639762"/>
          </a:xfrm>
          <a:noFill/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30400" y="1643050"/>
            <a:ext cx="4248000" cy="428628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4" y="950400"/>
            <a:ext cx="4248000" cy="639762"/>
          </a:xfrm>
          <a:noFill/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4" y="1643050"/>
            <a:ext cx="4248000" cy="428628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right) 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071670" y="950400"/>
            <a:ext cx="684373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0400" y="950400"/>
            <a:ext cx="1746000" cy="1440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Click icon to add picture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bottom) 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0400" y="2285992"/>
            <a:ext cx="8686800" cy="3643338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30400" y="950400"/>
            <a:ext cx="8686800" cy="1296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pic>
        <p:nvPicPr>
          <p:cNvPr id="4" name="Picture 3" descr="CCE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6093296"/>
            <a:ext cx="1622301" cy="5505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content_slide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28600"/>
            <a:ext cx="693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50913"/>
            <a:ext cx="8686800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44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40" r:id="rId14"/>
    <p:sldLayoutId id="2147483841" r:id="rId15"/>
    <p:sldLayoutId id="2147483842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pitchFamily="-32" charset="-128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pitchFamily="-32" charset="-128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pitchFamily="-32" charset="-128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pitchFamily="-32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2" charset="2"/>
        <a:buChar char="n"/>
        <a:defRPr sz="2000">
          <a:solidFill>
            <a:srgbClr val="4C4C4C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2" charset="2"/>
        <a:buChar char="n"/>
        <a:defRPr sz="2000">
          <a:solidFill>
            <a:srgbClr val="4C4C4C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2" charset="2"/>
        <a:buChar char="n"/>
        <a:defRPr>
          <a:solidFill>
            <a:srgbClr val="4C4C4C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2" charset="2"/>
        <a:buChar char="n"/>
        <a:defRPr>
          <a:solidFill>
            <a:srgbClr val="4C4C4C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2" charset="2"/>
        <a:buChar char="n"/>
        <a:defRPr>
          <a:solidFill>
            <a:srgbClr val="4C4C4C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hyperlink" Target="http://www.itrcweb.org/miningwaste-guidance/cs31_sequatchie.ht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001000" cy="2088232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An Innovative Method for Mitigating Impacts from </a:t>
            </a:r>
            <a:br>
              <a:rPr lang="en-US" sz="4000" dirty="0" smtClean="0"/>
            </a:br>
            <a:r>
              <a:rPr lang="en-US" sz="4000" dirty="0" smtClean="0"/>
              <a:t>Acid-Producing Rock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642910" y="3643314"/>
            <a:ext cx="7215238" cy="158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44000"/>
          <a:lstStyle/>
          <a:p>
            <a:pPr>
              <a:spcBef>
                <a:spcPct val="20000"/>
              </a:spcBef>
              <a:buClr>
                <a:srgbClr val="0C8164"/>
              </a:buClr>
              <a:buSzPct val="80000"/>
              <a:buFont typeface="Wingdings" pitchFamily="2" charset="2"/>
              <a:buNone/>
              <a:defRPr/>
            </a:pPr>
            <a:r>
              <a:rPr lang="en-US" sz="2800" kern="0" dirty="0">
                <a:solidFill>
                  <a:srgbClr val="00755C"/>
                </a:solidFill>
                <a:latin typeface="+mn-lt"/>
                <a:ea typeface="+mn-ea"/>
              </a:rPr>
              <a:t>By Jim Gusek, P.E. Golder </a:t>
            </a:r>
            <a:r>
              <a:rPr lang="en-US" sz="2800" kern="0" dirty="0" smtClean="0">
                <a:solidFill>
                  <a:srgbClr val="00755C"/>
                </a:solidFill>
                <a:latin typeface="+mn-lt"/>
                <a:ea typeface="+mn-ea"/>
              </a:rPr>
              <a:t>Associates Inc. </a:t>
            </a:r>
          </a:p>
          <a:p>
            <a:pPr>
              <a:spcBef>
                <a:spcPct val="20000"/>
              </a:spcBef>
              <a:buClr>
                <a:srgbClr val="0C8164"/>
              </a:buClr>
              <a:buSzPct val="80000"/>
              <a:buFont typeface="Wingdings" pitchFamily="2" charset="2"/>
              <a:buNone/>
              <a:defRPr/>
            </a:pPr>
            <a:r>
              <a:rPr lang="en-US" sz="2800" kern="0" dirty="0" smtClean="0">
                <a:solidFill>
                  <a:srgbClr val="00755C"/>
                </a:solidFill>
                <a:latin typeface="+mn-lt"/>
                <a:ea typeface="+mn-ea"/>
              </a:rPr>
              <a:t>Brian Masloff &amp; John Fodor, Cellular Concrete Solutions LLC </a:t>
            </a:r>
            <a:endParaRPr lang="en-US" sz="2800" kern="0" dirty="0">
              <a:solidFill>
                <a:srgbClr val="00755C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Known bactericides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80728"/>
            <a:ext cx="8496944" cy="4392488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Sodium lauryl sulfate  (EPA-endorsed)</a:t>
            </a:r>
          </a:p>
          <a:p>
            <a:pPr eaLnBrk="1" hangingPunct="1"/>
            <a:r>
              <a:rPr lang="en-US" sz="3200" dirty="0" smtClean="0"/>
              <a:t>Alkyl-benzene sulfonate (laundry soap)</a:t>
            </a:r>
          </a:p>
          <a:p>
            <a:pPr eaLnBrk="1" hangingPunct="1"/>
            <a:r>
              <a:rPr lang="en-US" sz="3200" b="1" dirty="0" smtClean="0"/>
              <a:t> </a:t>
            </a:r>
            <a:r>
              <a:rPr lang="en-US" sz="3200" dirty="0" smtClean="0"/>
              <a:t>Waste milk  (bacteria out-complete </a:t>
            </a:r>
            <a:r>
              <a:rPr lang="en-US" sz="3200" i="1" dirty="0" err="1" smtClean="0"/>
              <a:t>acido-thiobacillus</a:t>
            </a:r>
            <a:r>
              <a:rPr lang="en-US" sz="3200" i="1" dirty="0" smtClean="0"/>
              <a:t>)</a:t>
            </a:r>
          </a:p>
          <a:p>
            <a:pPr eaLnBrk="1" hangingPunct="1"/>
            <a:r>
              <a:rPr lang="en-US" sz="3200" dirty="0" smtClean="0"/>
              <a:t>Sodium </a:t>
            </a:r>
            <a:r>
              <a:rPr lang="en-US" sz="3200" dirty="0" err="1" smtClean="0"/>
              <a:t>Thiocyanate</a:t>
            </a:r>
            <a:r>
              <a:rPr lang="en-US" sz="3200" dirty="0" smtClean="0"/>
              <a:t> (</a:t>
            </a:r>
            <a:r>
              <a:rPr lang="en-US" sz="3200" dirty="0" err="1" smtClean="0"/>
              <a:t>NaSCN</a:t>
            </a:r>
            <a:r>
              <a:rPr lang="en-US" sz="3200" dirty="0" smtClean="0"/>
              <a:t>)</a:t>
            </a:r>
          </a:p>
          <a:p>
            <a:pPr eaLnBrk="1" hangingPunct="1"/>
            <a:r>
              <a:rPr lang="en-US" sz="3200" dirty="0" smtClean="0"/>
              <a:t>Bi-Polar Lipids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3528" y="4653136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 We need to consider the </a:t>
            </a:r>
            <a:r>
              <a:rPr lang="en-US" i="1" dirty="0" smtClean="0"/>
              <a:t>physics</a:t>
            </a:r>
            <a:r>
              <a:rPr lang="en-US" dirty="0" smtClean="0"/>
              <a:t> of delivering and distributing a weak bactericide solution into a porous, </a:t>
            </a:r>
            <a:r>
              <a:rPr lang="en-US" dirty="0" smtClean="0">
                <a:solidFill>
                  <a:srgbClr val="FF0000"/>
                </a:solidFill>
              </a:rPr>
              <a:t>unsaturated</a:t>
            </a:r>
            <a:r>
              <a:rPr lang="en-US" dirty="0" smtClean="0"/>
              <a:t> medium (it’s been done, but it wasn’t easy)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Cheap alkalinity (</a:t>
            </a:r>
            <a:r>
              <a:rPr lang="en-US" sz="3600" strike="dblStrike" dirty="0" smtClean="0"/>
              <a:t>acidity</a:t>
            </a:r>
            <a:r>
              <a:rPr lang="en-US" sz="3600" dirty="0" smtClean="0"/>
              <a:t>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7848600" cy="396044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Limestone (quarried) – crusher fines?</a:t>
            </a:r>
          </a:p>
          <a:p>
            <a:pPr eaLnBrk="1" hangingPunct="1"/>
            <a:r>
              <a:rPr lang="en-US" sz="3600" dirty="0" smtClean="0"/>
              <a:t>Dolomite</a:t>
            </a:r>
          </a:p>
          <a:p>
            <a:pPr eaLnBrk="1" hangingPunct="1"/>
            <a:r>
              <a:rPr lang="en-US" sz="3600" dirty="0" smtClean="0"/>
              <a:t>Lime kiln dust or cement kiln dust</a:t>
            </a:r>
          </a:p>
          <a:p>
            <a:pPr eaLnBrk="1" hangingPunct="1"/>
            <a:r>
              <a:rPr lang="en-US" sz="3600" dirty="0" smtClean="0"/>
              <a:t>Steel slag</a:t>
            </a:r>
          </a:p>
          <a:p>
            <a:pPr eaLnBrk="1" hangingPunct="1"/>
            <a:r>
              <a:rPr lang="en-US" sz="3600" dirty="0" smtClean="0"/>
              <a:t>Sodium bicarbonate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3528" y="5085184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 We need to consider the </a:t>
            </a:r>
            <a:r>
              <a:rPr lang="en-US" i="1" dirty="0" smtClean="0"/>
              <a:t>physics</a:t>
            </a:r>
            <a:r>
              <a:rPr lang="en-US" dirty="0" smtClean="0"/>
              <a:t> of delivering and distributing a solid into a porous </a:t>
            </a:r>
            <a:r>
              <a:rPr lang="en-US" dirty="0" smtClean="0">
                <a:solidFill>
                  <a:srgbClr val="FF0000"/>
                </a:solidFill>
              </a:rPr>
              <a:t>unsaturated</a:t>
            </a:r>
            <a:r>
              <a:rPr lang="en-US" dirty="0" smtClean="0"/>
              <a:t> medium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Cheap organics (</a:t>
            </a:r>
            <a:r>
              <a:rPr lang="en-US" sz="3600" strike="dblStrike" dirty="0" smtClean="0"/>
              <a:t>oxygen</a:t>
            </a:r>
            <a:r>
              <a:rPr lang="en-US" sz="3600" dirty="0" smtClean="0"/>
              <a:t>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7848600" cy="394811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Sawdust (the finer, the better)</a:t>
            </a:r>
          </a:p>
          <a:p>
            <a:pPr eaLnBrk="1" hangingPunct="1"/>
            <a:r>
              <a:rPr lang="en-US" sz="3600" dirty="0" smtClean="0"/>
              <a:t>Paper (newsprint, office waste [shredded])</a:t>
            </a:r>
          </a:p>
          <a:p>
            <a:pPr eaLnBrk="1" hangingPunct="1"/>
            <a:r>
              <a:rPr lang="en-US" sz="3600" dirty="0" smtClean="0"/>
              <a:t>De-inking residue</a:t>
            </a:r>
          </a:p>
          <a:p>
            <a:pPr eaLnBrk="1" hangingPunct="1"/>
            <a:r>
              <a:rPr lang="en-US" sz="3600" dirty="0" smtClean="0"/>
              <a:t>Biosolids</a:t>
            </a:r>
          </a:p>
          <a:p>
            <a:pPr eaLnBrk="1" hangingPunct="1"/>
            <a:r>
              <a:rPr lang="en-US" sz="3600" dirty="0" err="1" smtClean="0"/>
              <a:t>MicroCg</a:t>
            </a:r>
            <a:r>
              <a:rPr lang="en-US" sz="3600" baseline="30000" dirty="0" err="1" smtClean="0"/>
              <a:t>TM</a:t>
            </a:r>
            <a:r>
              <a:rPr lang="en-US" sz="3600" dirty="0" smtClean="0"/>
              <a:t>, </a:t>
            </a:r>
            <a:r>
              <a:rPr lang="en-US" sz="3600" dirty="0" err="1" smtClean="0"/>
              <a:t>Lactoil</a:t>
            </a:r>
            <a:r>
              <a:rPr lang="en-US" sz="3600" baseline="30000" dirty="0" err="1" smtClean="0"/>
              <a:t>TM</a:t>
            </a:r>
            <a:r>
              <a:rPr lang="en-US" sz="3600" dirty="0" smtClean="0"/>
              <a:t>, others?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9512" y="4941168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 We need to consider the </a:t>
            </a:r>
            <a:r>
              <a:rPr lang="en-US" i="1" dirty="0" smtClean="0"/>
              <a:t>physics</a:t>
            </a:r>
            <a:r>
              <a:rPr lang="en-US" dirty="0" smtClean="0"/>
              <a:t> of delivering and distributing a solid into a porous, </a:t>
            </a:r>
            <a:r>
              <a:rPr lang="en-US" dirty="0" smtClean="0">
                <a:solidFill>
                  <a:srgbClr val="FF0000"/>
                </a:solidFill>
              </a:rPr>
              <a:t>unsaturated</a:t>
            </a:r>
            <a:r>
              <a:rPr lang="en-US" dirty="0" smtClean="0"/>
              <a:t> medium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err="1" smtClean="0"/>
              <a:t>Passivation</a:t>
            </a:r>
            <a:r>
              <a:rPr lang="en-US" sz="3600" dirty="0" smtClean="0"/>
              <a:t> coatings (</a:t>
            </a:r>
            <a:r>
              <a:rPr lang="en-US" sz="3600" strike="dblStrike" dirty="0" smtClean="0"/>
              <a:t>oxygen</a:t>
            </a:r>
            <a:r>
              <a:rPr lang="en-US" sz="3600" dirty="0" smtClean="0"/>
              <a:t>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80728"/>
            <a:ext cx="8424936" cy="3960440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Keeco</a:t>
            </a:r>
            <a:r>
              <a:rPr lang="en-US" sz="3200" dirty="0" smtClean="0"/>
              <a:t> Mix (micro-silica)</a:t>
            </a:r>
          </a:p>
          <a:p>
            <a:pPr eaLnBrk="1" hangingPunct="1"/>
            <a:r>
              <a:rPr lang="en-US" sz="3200" dirty="0" smtClean="0"/>
              <a:t>Potassium permanganate (Glen Miller, UNR)</a:t>
            </a:r>
          </a:p>
          <a:p>
            <a:pPr eaLnBrk="1" hangingPunct="1"/>
            <a:r>
              <a:rPr lang="en-US" sz="3200" dirty="0" smtClean="0"/>
              <a:t>Oil and latex based paint </a:t>
            </a:r>
          </a:p>
          <a:p>
            <a:pPr eaLnBrk="1" hangingPunct="1"/>
            <a:r>
              <a:rPr lang="en-US" sz="3200" dirty="0" smtClean="0"/>
              <a:t>Potassium </a:t>
            </a:r>
            <a:r>
              <a:rPr lang="en-US" sz="3200" dirty="0" err="1" smtClean="0"/>
              <a:t>humate</a:t>
            </a:r>
            <a:r>
              <a:rPr lang="en-US" sz="3200" dirty="0" smtClean="0"/>
              <a:t> (commercial agricultural amendment)</a:t>
            </a:r>
          </a:p>
          <a:p>
            <a:pPr eaLnBrk="1" hangingPunct="1"/>
            <a:r>
              <a:rPr lang="en-US" sz="3200" dirty="0" smtClean="0"/>
              <a:t>Others?</a:t>
            </a:r>
          </a:p>
          <a:p>
            <a:pPr eaLnBrk="1" hangingPunct="1"/>
            <a:endParaRPr 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11560" y="508518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 We need to consider the </a:t>
            </a:r>
            <a:r>
              <a:rPr lang="en-US" i="1" dirty="0" smtClean="0"/>
              <a:t>physics</a:t>
            </a:r>
            <a:r>
              <a:rPr lang="en-US" dirty="0" smtClean="0"/>
              <a:t> of delivering and distributing a coating into an </a:t>
            </a:r>
            <a:r>
              <a:rPr lang="en-US" dirty="0" smtClean="0">
                <a:solidFill>
                  <a:srgbClr val="FF0000"/>
                </a:solidFill>
              </a:rPr>
              <a:t>unsaturated</a:t>
            </a:r>
            <a:r>
              <a:rPr lang="en-US" dirty="0" smtClean="0"/>
              <a:t> porous medium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7162800" cy="685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One Particular  Problem</a:t>
            </a: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700808"/>
            <a:ext cx="7988424" cy="430564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Deliver bactericides without complete flooding of waste rock mass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Focus the delivery of alkalinity in the “hot zones”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Deliver organics in hot zones and without complete flooding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980728"/>
            <a:ext cx="8820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Treating existing waste rock dumps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 it been done before?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50913"/>
            <a:ext cx="8686800" cy="2982143"/>
          </a:xfrm>
        </p:spPr>
        <p:txBody>
          <a:bodyPr/>
          <a:lstStyle/>
          <a:p>
            <a:r>
              <a:rPr lang="en-US" b="1" dirty="0" smtClean="0"/>
              <a:t>Fisher Coal Mine, PA – 1995 </a:t>
            </a:r>
            <a:r>
              <a:rPr lang="en-US" b="1" dirty="0" err="1" smtClean="0"/>
              <a:t>Vapco</a:t>
            </a:r>
            <a:r>
              <a:rPr lang="en-US" b="1" dirty="0" smtClean="0"/>
              <a:t> Engineering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Geophysics targets  3 ARD–generating zones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Multiple injection boreholes on a tight spacing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Injection of 20% </a:t>
            </a:r>
            <a:r>
              <a:rPr lang="en-US" dirty="0" err="1" smtClean="0"/>
              <a:t>NaOH</a:t>
            </a:r>
            <a:r>
              <a:rPr lang="en-US" dirty="0" smtClean="0"/>
              <a:t> solution simultaneously into 12 shallow (3 m deep) boreholes with packers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Injection of 2% sodium lauryl sulfate bactericide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Seepage continues to be net alkaline 16 years later, bond release is reportedly imminent</a:t>
            </a:r>
          </a:p>
          <a:p>
            <a:pPr lvl="1">
              <a:buFont typeface="Wingdings" pitchFamily="2" charset="2"/>
              <a:buChar char="q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3" y="3835226"/>
            <a:ext cx="5400600" cy="302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 bwMode="auto">
          <a:xfrm>
            <a:off x="3563888" y="4293096"/>
            <a:ext cx="1296144" cy="648072"/>
          </a:xfrm>
          <a:prstGeom prst="roundRect">
            <a:avLst/>
          </a:prstGeom>
          <a:noFill/>
          <a:ln w="444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 it been done before?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1052736"/>
            <a:ext cx="453650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4400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8164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Sesquatchie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 Coal Mine, TN – 2008 Western Research Institute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8164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Geophysics used to target ARD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8164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Two doses - drip application of waste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milk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 and biosolids (as inoculant)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8164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Seepage reportedly net alkaline after </a:t>
            </a:r>
            <a:r>
              <a:rPr lang="en-US" sz="2000" kern="0" dirty="0" smtClean="0">
                <a:solidFill>
                  <a:srgbClr val="4C4C4C"/>
                </a:solidFill>
                <a:latin typeface="+mn-lt"/>
                <a:ea typeface="+mn-ea"/>
              </a:rPr>
              <a:t>four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 years.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8164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lang="en-US" sz="2000" kern="0" dirty="0" smtClean="0">
                <a:solidFill>
                  <a:srgbClr val="4C4C4C"/>
                </a:solidFill>
                <a:latin typeface="+mn-lt"/>
                <a:ea typeface="+mn-ea"/>
              </a:rPr>
              <a:t>Patent issued January, 2012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+mn-lt"/>
              <a:ea typeface="+mn-ea"/>
              <a:cs typeface="ヒラギノ角ゴ Pro W3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8164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Check out ITRC website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3728" y="616530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THERE HAS TO BE A BETTER WAY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692696"/>
            <a:ext cx="25202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9512" y="4941168"/>
            <a:ext cx="4304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hlinkClick r:id="rId4"/>
              </a:rPr>
              <a:t>http://www.itrcweb.org/miningwaste-guidance/cs31_sequatchie.htm</a:t>
            </a:r>
            <a:endParaRPr lang="en-US" sz="1000" b="1" dirty="0" smtClean="0"/>
          </a:p>
          <a:p>
            <a:endParaRPr lang="en-US" sz="1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469498"/>
            <a:ext cx="2160240" cy="249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804248" y="364502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Ref: Jin et al., 2007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6026150" y="4833938"/>
            <a:ext cx="2363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800">
              <a:latin typeface="Comic Sans MS" pitchFamily="66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Perhaps a better way:</a:t>
            </a: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395536" y="2276872"/>
            <a:ext cx="842493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4400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C8164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Use waste milk (biocide)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in the liquid phase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C8164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lang="en-US" sz="3200" kern="0" dirty="0" smtClean="0">
                <a:solidFill>
                  <a:srgbClr val="4C4C4C"/>
                </a:solidFill>
                <a:latin typeface="+mn-lt"/>
                <a:ea typeface="+mn-ea"/>
              </a:rPr>
              <a:t>Use sodium lauryl sulfate (bactericide) as part of the surfactant mix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C8164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lang="en-US" sz="3200" kern="0" dirty="0" smtClean="0">
                <a:solidFill>
                  <a:srgbClr val="4C4C4C"/>
                </a:solidFill>
                <a:latin typeface="+mn-lt"/>
                <a:ea typeface="+mn-ea"/>
              </a:rPr>
              <a:t>Add powdered limestone for alkalinity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C8164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lang="en-US" sz="3200" kern="0" dirty="0" smtClean="0">
                <a:solidFill>
                  <a:srgbClr val="4C4C4C"/>
                </a:solidFill>
                <a:latin typeface="+mn-lt"/>
                <a:ea typeface="+mn-ea"/>
              </a:rPr>
              <a:t>Add paper, sawdust, or </a:t>
            </a:r>
            <a:r>
              <a:rPr lang="en-US" sz="3200" b="1" kern="0" dirty="0" smtClean="0">
                <a:solidFill>
                  <a:srgbClr val="4C4C4C"/>
                </a:solidFill>
                <a:latin typeface="+mn-lt"/>
                <a:ea typeface="+mn-ea"/>
              </a:rPr>
              <a:t>biosolids</a:t>
            </a:r>
            <a:r>
              <a:rPr lang="en-US" sz="3200" kern="0" dirty="0" smtClean="0">
                <a:solidFill>
                  <a:srgbClr val="4C4C4C"/>
                </a:solidFill>
                <a:latin typeface="+mn-lt"/>
                <a:ea typeface="+mn-ea"/>
              </a:rPr>
              <a:t> as the organic (hoof &amp; horn protein surfactant too)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+mn-lt"/>
              <a:ea typeface="+mn-ea"/>
              <a:cs typeface="ヒラギノ角ゴ Pro W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8367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engineered 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FOAM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a delivery medium for bactericide “cocktail”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6026150" y="4833938"/>
            <a:ext cx="2363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800">
              <a:latin typeface="Comic Sans MS" pitchFamily="66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Perhaps a better way: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8367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engineered 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FOAM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a delivery medium for bactericide “cocktail”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184" y="2276872"/>
            <a:ext cx="8892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1">
                    <a:lumMod val="50000"/>
                  </a:schemeClr>
                </a:solidFill>
              </a:rPr>
              <a:t>This process is very similar to pressurized grouting, only the grout mass is mostly gaseous, engineered to be </a:t>
            </a:r>
            <a:r>
              <a:rPr lang="en-US" sz="3600" i="1" dirty="0" smtClean="0">
                <a:solidFill>
                  <a:srgbClr val="FF0000"/>
                </a:solidFill>
              </a:rPr>
              <a:t>temporary</a:t>
            </a:r>
            <a:r>
              <a:rPr lang="en-US" sz="3600" i="1" dirty="0" smtClean="0">
                <a:solidFill>
                  <a:schemeClr val="accent1">
                    <a:lumMod val="50000"/>
                  </a:schemeClr>
                </a:solidFill>
              </a:rPr>
              <a:t>, and designed to deposit a coating of active ingredients</a:t>
            </a:r>
            <a:endParaRPr lang="en-US" sz="36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Foam Characteristics</a:t>
            </a:r>
            <a:br>
              <a:rPr lang="en-US" dirty="0" smtClean="0"/>
            </a:br>
            <a:r>
              <a:rPr lang="en-US" dirty="0" smtClean="0"/>
              <a:t>(Think shaving cream – a LOT of it)</a:t>
            </a:r>
            <a:endParaRPr lang="en-US" dirty="0"/>
          </a:p>
        </p:txBody>
      </p:sp>
      <p:pic>
        <p:nvPicPr>
          <p:cNvPr id="3" name="Picture 2" descr="Hand fo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140968"/>
            <a:ext cx="4176464" cy="2739823"/>
          </a:xfrm>
          <a:prstGeom prst="rect">
            <a:avLst/>
          </a:prstGeom>
        </p:spPr>
      </p:pic>
      <p:pic>
        <p:nvPicPr>
          <p:cNvPr id="4" name="Picture 3" descr="Foam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052736"/>
            <a:ext cx="4261668" cy="26628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340768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Two-phase “colloid”, the gas phase is separated by a liquid phase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4008" y="378904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Foam can contain a third phase – </a:t>
            </a:r>
            <a:r>
              <a:rPr lang="en-US" b="1" i="1" dirty="0" smtClean="0">
                <a:solidFill>
                  <a:srgbClr val="FF0000"/>
                </a:solidFill>
              </a:rPr>
              <a:t>suspended solids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4869160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/>
              <a:t>“Dry” foam (e.g., shaving cream)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“Wet” foam (e.g., hand soap)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 Rock Drainage </a:t>
            </a:r>
            <a:endParaRPr lang="en-US" dirty="0"/>
          </a:p>
        </p:txBody>
      </p:sp>
      <p:pic>
        <p:nvPicPr>
          <p:cNvPr id="4" name="Content Placeholder 3" descr="Poopo Mining Community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187" b="11868"/>
          <a:stretch>
            <a:fillRect/>
          </a:stretch>
        </p:blipFill>
        <p:spPr>
          <a:xfrm>
            <a:off x="2411760" y="1052736"/>
            <a:ext cx="4628381" cy="51957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pHoam</a:t>
            </a:r>
            <a:r>
              <a:rPr lang="en-US" baseline="30000" dirty="0" smtClean="0"/>
              <a:t>TM</a:t>
            </a:r>
            <a:r>
              <a:rPr lang="en-US" dirty="0" smtClean="0"/>
              <a:t> containing powdered limestone to gravel in the lab</a:t>
            </a:r>
            <a:endParaRPr lang="en-US" dirty="0"/>
          </a:p>
        </p:txBody>
      </p:sp>
      <p:pic>
        <p:nvPicPr>
          <p:cNvPr id="5" name="Content Placeholder 4" descr="Foam applied to gravel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267744" y="3356992"/>
            <a:ext cx="4248150" cy="3186113"/>
          </a:xfrm>
        </p:spPr>
      </p:pic>
      <p:pic>
        <p:nvPicPr>
          <p:cNvPr id="9" name="Content Placeholder 8" descr="Gravel coated with fines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04048" y="1052736"/>
            <a:ext cx="3936437" cy="2952328"/>
          </a:xfrm>
        </p:spPr>
      </p:pic>
      <p:pic>
        <p:nvPicPr>
          <p:cNvPr id="10" name="Picture 9" descr="Foam mixed with dry rock powd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980728"/>
            <a:ext cx="3611893" cy="2708920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 bwMode="auto">
          <a:xfrm rot="19499921">
            <a:off x="2922681" y="3128871"/>
            <a:ext cx="504056" cy="93610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12" name="Down Arrow 11"/>
          <p:cNvSpPr/>
          <p:nvPr/>
        </p:nvSpPr>
        <p:spPr bwMode="auto">
          <a:xfrm rot="13277181">
            <a:off x="5034207" y="3622962"/>
            <a:ext cx="504056" cy="93610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Experiments in the Laboratory</a:t>
            </a:r>
            <a:endParaRPr lang="en-US" dirty="0"/>
          </a:p>
        </p:txBody>
      </p:sp>
      <p:pic>
        <p:nvPicPr>
          <p:cNvPr id="5" name="Content Placeholder 4" descr="Gravel rock fresh 10x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30188" y="1762284"/>
            <a:ext cx="4248150" cy="3398520"/>
          </a:xfrm>
        </p:spPr>
      </p:pic>
      <p:pic>
        <p:nvPicPr>
          <p:cNvPr id="6" name="Content Placeholder 5" descr="Gravel rock with coating ~10x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762284"/>
            <a:ext cx="4248150" cy="3398520"/>
          </a:xfrm>
        </p:spPr>
      </p:pic>
      <p:sp>
        <p:nvSpPr>
          <p:cNvPr id="7" name="TextBox 6"/>
          <p:cNvSpPr txBox="1"/>
          <p:nvPr/>
        </p:nvSpPr>
        <p:spPr>
          <a:xfrm>
            <a:off x="4932040" y="5301208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Limestone-Coated Gravel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Experiments in the Laboratory</a:t>
            </a:r>
            <a:endParaRPr lang="en-US" dirty="0"/>
          </a:p>
        </p:txBody>
      </p:sp>
      <p:pic>
        <p:nvPicPr>
          <p:cNvPr id="6" name="Content Placeholder 5" descr="0 Column end initia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1052736"/>
            <a:ext cx="3168352" cy="2376264"/>
          </a:xfrm>
        </p:spPr>
      </p:pic>
      <p:pic>
        <p:nvPicPr>
          <p:cNvPr id="7" name="Picture 6" descr="11 Column ~22 secs.jpg"/>
          <p:cNvPicPr>
            <a:picLocks noChangeAspect="1"/>
          </p:cNvPicPr>
          <p:nvPr/>
        </p:nvPicPr>
        <p:blipFill>
          <a:blip r:embed="rId4" cstate="print"/>
          <a:srcRect l="20131" t="19164"/>
          <a:stretch>
            <a:fillRect/>
          </a:stretch>
        </p:blipFill>
        <p:spPr>
          <a:xfrm>
            <a:off x="251520" y="3501008"/>
            <a:ext cx="3168352" cy="240608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563888" y="1556792"/>
            <a:ext cx="2232248" cy="3695907"/>
            <a:chOff x="3563888" y="1556792"/>
            <a:chExt cx="2232248" cy="3695907"/>
          </a:xfrm>
        </p:grpSpPr>
        <p:pic>
          <p:nvPicPr>
            <p:cNvPr id="8" name="Picture 7" descr="5 Column ~10 secs.jpg"/>
            <p:cNvPicPr>
              <a:picLocks noChangeAspect="1"/>
            </p:cNvPicPr>
            <p:nvPr/>
          </p:nvPicPr>
          <p:blipFill>
            <a:blip r:embed="rId5" cstate="print"/>
            <a:srcRect t="7788" b="11681"/>
            <a:stretch>
              <a:fillRect/>
            </a:stretch>
          </p:blipFill>
          <p:spPr>
            <a:xfrm rot="5400000">
              <a:off x="2832058" y="2288622"/>
              <a:ext cx="3695907" cy="2232248"/>
            </a:xfrm>
            <a:prstGeom prst="rect">
              <a:avLst/>
            </a:prstGeom>
          </p:spPr>
        </p:pic>
        <p:sp>
          <p:nvSpPr>
            <p:cNvPr id="9" name="Down Arrow 8"/>
            <p:cNvSpPr/>
            <p:nvPr/>
          </p:nvSpPr>
          <p:spPr bwMode="auto">
            <a:xfrm rot="10422433">
              <a:off x="4614109" y="3450292"/>
              <a:ext cx="432048" cy="792088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32" charset="-128"/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 bwMode="auto">
          <a:xfrm rot="10800000" flipV="1">
            <a:off x="1403648" y="1196752"/>
            <a:ext cx="2376264" cy="165618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851920" y="980728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Garden hose tremmie pipe</a:t>
            </a:r>
            <a:endParaRPr lang="en-US" dirty="0"/>
          </a:p>
        </p:txBody>
      </p:sp>
      <p:pic>
        <p:nvPicPr>
          <p:cNvPr id="5" name="Content Placeholder 4" descr="12 Column ~30 secs.jp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5412093" y="2420888"/>
            <a:ext cx="3552395" cy="266429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difference between</a:t>
            </a:r>
            <a:r>
              <a:rPr lang="en-US" dirty="0" smtClean="0">
                <a:solidFill>
                  <a:srgbClr val="FFC000"/>
                </a:solidFill>
              </a:rPr>
              <a:t> foam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pHoam</a:t>
            </a:r>
            <a:r>
              <a:rPr lang="en-US" baseline="30000" dirty="0" smtClean="0">
                <a:solidFill>
                  <a:srgbClr val="FF0000"/>
                </a:solidFill>
              </a:rPr>
              <a:t>TM</a:t>
            </a:r>
            <a:r>
              <a:rPr lang="en-US" baseline="30000" dirty="0" smtClean="0"/>
              <a:t> </a:t>
            </a:r>
            <a:r>
              <a:rPr lang="en-US" dirty="0" smtClean="0"/>
              <a:t>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7992888" cy="4176464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pHoam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TM</a:t>
            </a:r>
            <a:r>
              <a:rPr lang="en-US" sz="3200" dirty="0" smtClean="0"/>
              <a:t> is a mixture of traditional foam </a:t>
            </a:r>
            <a:r>
              <a:rPr lang="en-US" sz="3200" u="sng" dirty="0" smtClean="0"/>
              <a:t>plus</a:t>
            </a:r>
            <a:r>
              <a:rPr lang="en-US" sz="3200" dirty="0" smtClean="0"/>
              <a:t> one or more “active ingredients” that </a:t>
            </a:r>
            <a:r>
              <a:rPr lang="en-US" sz="3200" b="1" i="1" dirty="0" smtClean="0"/>
              <a:t>induce</a:t>
            </a:r>
            <a:r>
              <a:rPr lang="en-US" sz="3200" dirty="0" smtClean="0"/>
              <a:t> a desirable biological, geochemical, or process-related reaction </a:t>
            </a:r>
          </a:p>
          <a:p>
            <a:pPr algn="ctr">
              <a:buNone/>
            </a:pPr>
            <a:r>
              <a:rPr lang="en-US" sz="3200" b="1" dirty="0" smtClean="0"/>
              <a:t>or </a:t>
            </a: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Foam + active ingredients that </a:t>
            </a:r>
            <a:r>
              <a:rPr lang="en-US" sz="3200" u="sng" dirty="0" smtClean="0"/>
              <a:t>suppress</a:t>
            </a:r>
            <a:r>
              <a:rPr lang="en-US" sz="3200" dirty="0" smtClean="0"/>
              <a:t> an undesirable reaction.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Potential Application Concepts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251520" y="980728"/>
          <a:ext cx="8712968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/>
                <a:gridCol w="3960440"/>
              </a:tblGrid>
              <a:tr h="50074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789"/>
                          </a:solidFill>
                        </a:rPr>
                        <a:t>Vaccination  (Prevention)</a:t>
                      </a:r>
                      <a:endParaRPr lang="en-US" dirty="0">
                        <a:solidFill>
                          <a:srgbClr val="00878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789"/>
                          </a:solidFill>
                        </a:rPr>
                        <a:t>Medication (Mitigation)</a:t>
                      </a:r>
                      <a:endParaRPr lang="en-US" dirty="0">
                        <a:solidFill>
                          <a:srgbClr val="008789"/>
                        </a:solidFill>
                      </a:endParaRPr>
                    </a:p>
                  </a:txBody>
                  <a:tcPr/>
                </a:tc>
              </a:tr>
              <a:tr h="10913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Waste rock dumps at active mines </a:t>
                      </a:r>
                      <a:r>
                        <a:rPr lang="en-US" dirty="0" smtClean="0"/>
                        <a:t>(“sterilize” ARD rock by the truckload before it is placed in the dump)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 smtClean="0"/>
                        <a:t>Small-scale </a:t>
                      </a:r>
                      <a:r>
                        <a:rPr lang="en-US" dirty="0" smtClean="0"/>
                        <a:t>“dog hole” </a:t>
                      </a:r>
                      <a:r>
                        <a:rPr lang="en-US" b="1" dirty="0" smtClean="0"/>
                        <a:t>abandoned underground mines </a:t>
                      </a:r>
                      <a:r>
                        <a:rPr lang="en-US" dirty="0" smtClean="0"/>
                        <a:t>that produce ARD</a:t>
                      </a:r>
                      <a:endParaRPr lang="en-US" dirty="0"/>
                    </a:p>
                  </a:txBody>
                  <a:tcPr/>
                </a:tc>
              </a:tr>
              <a:tr h="10640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Active coarse coal refuse piles </a:t>
                      </a:r>
                      <a:r>
                        <a:rPr lang="en-US" dirty="0" smtClean="0"/>
                        <a:t>(sterilize refuse by adding a “wet” pHoam</a:t>
                      </a:r>
                      <a:r>
                        <a:rPr lang="en-US" baseline="30000" dirty="0" smtClean="0"/>
                        <a:t>TM</a:t>
                      </a:r>
                      <a:r>
                        <a:rPr lang="en-US" dirty="0" smtClean="0"/>
                        <a:t> in the feed hopper of a conveyor belt)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Waste rock dumps or coarse coal refuse facilities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at abandoned mines </a:t>
                      </a:r>
                      <a:r>
                        <a:rPr lang="en-US" dirty="0" smtClean="0"/>
                        <a:t>(even if they are capped)</a:t>
                      </a:r>
                      <a:endParaRPr lang="en-US" dirty="0"/>
                    </a:p>
                  </a:txBody>
                  <a:tcPr/>
                </a:tc>
              </a:tr>
              <a:tr h="14954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Active tailings storage facilities </a:t>
                      </a:r>
                      <a:r>
                        <a:rPr lang="en-US" dirty="0" smtClean="0"/>
                        <a:t>(sterilize  the cycloned coarse tails in the embankment – the material most likely to form ARD before capping and revegetation)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Abandoned underground mine stopes </a:t>
                      </a:r>
                      <a:r>
                        <a:rPr lang="en-US" dirty="0" smtClean="0"/>
                        <a:t>(use geophysics for targeting and inject pHoam</a:t>
                      </a:r>
                      <a:r>
                        <a:rPr lang="en-US" baseline="30000" dirty="0" smtClean="0"/>
                        <a:t>TM</a:t>
                      </a:r>
                      <a:r>
                        <a:rPr lang="en-US" dirty="0" smtClean="0"/>
                        <a:t> through bore holes) – use mine fire/foam</a:t>
                      </a:r>
                      <a:r>
                        <a:rPr lang="en-US" baseline="0" dirty="0" smtClean="0"/>
                        <a:t> equipment?</a:t>
                      </a:r>
                      <a:endParaRPr lang="en-US" dirty="0"/>
                    </a:p>
                  </a:txBody>
                  <a:tcPr/>
                </a:tc>
              </a:tr>
              <a:tr h="744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Active underground mine stope </a:t>
                      </a:r>
                      <a:r>
                        <a:rPr lang="en-US" dirty="0" smtClean="0"/>
                        <a:t>backfill 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Backfilled pits </a:t>
                      </a:r>
                      <a:r>
                        <a:rPr lang="en-US" dirty="0" smtClean="0"/>
                        <a:t>(coal or metal)</a:t>
                      </a:r>
                      <a:r>
                        <a:rPr lang="en-US" baseline="0" dirty="0" smtClean="0"/>
                        <a:t> that are poorly capped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Application Concept: Mine Dumps</a:t>
            </a:r>
            <a:endParaRPr lang="en-US" sz="2800" dirty="0"/>
          </a:p>
        </p:txBody>
      </p:sp>
      <p:pic>
        <p:nvPicPr>
          <p:cNvPr id="4" name="Content Placeholder 3" descr="Mine waste dum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052736"/>
            <a:ext cx="8686800" cy="4137140"/>
          </a:xfrm>
        </p:spPr>
      </p:pic>
      <p:sp>
        <p:nvSpPr>
          <p:cNvPr id="5" name="TextBox 4"/>
          <p:cNvSpPr txBox="1"/>
          <p:nvPr/>
        </p:nvSpPr>
        <p:spPr>
          <a:xfrm>
            <a:off x="611560" y="515719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Waste Rock Dump = Big Humidity Cell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Application Concept: Mine Dumps</a:t>
            </a:r>
            <a:endParaRPr lang="en-US" sz="2800" dirty="0"/>
          </a:p>
        </p:txBody>
      </p:sp>
      <p:pic>
        <p:nvPicPr>
          <p:cNvPr id="4" name="Content Placeholder 3" descr="Mine waste dum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095592"/>
            <a:ext cx="8686800" cy="4051427"/>
          </a:xfrm>
        </p:spPr>
      </p:pic>
      <p:sp>
        <p:nvSpPr>
          <p:cNvPr id="5" name="TextBox 4"/>
          <p:cNvSpPr txBox="1"/>
          <p:nvPr/>
        </p:nvSpPr>
        <p:spPr>
          <a:xfrm>
            <a:off x="539552" y="530120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Waste Rock Dump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pHoam injection kinetics - theory</a:t>
            </a:r>
            <a:endParaRPr lang="en-US" sz="28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179512" y="980728"/>
          <a:ext cx="7272808" cy="501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 descr="pHoam bul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0099" y="2060848"/>
            <a:ext cx="2623901" cy="1944216"/>
          </a:xfrm>
          <a:prstGeom prst="rect">
            <a:avLst/>
          </a:prstGeom>
        </p:spPr>
      </p:pic>
      <p:sp>
        <p:nvSpPr>
          <p:cNvPr id="9" name="TextBox 1"/>
          <p:cNvSpPr txBox="1"/>
          <p:nvPr/>
        </p:nvSpPr>
        <p:spPr>
          <a:xfrm>
            <a:off x="2483768" y="6093296"/>
            <a:ext cx="4536504" cy="5040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>
                <a:solidFill>
                  <a:srgbClr val="008789"/>
                </a:solidFill>
              </a:rPr>
              <a:t>Assumed injection </a:t>
            </a:r>
            <a:r>
              <a:rPr lang="en-US" sz="1400" b="1" i="1" dirty="0">
                <a:solidFill>
                  <a:srgbClr val="008789"/>
                </a:solidFill>
              </a:rPr>
              <a:t>conditions:   29% voids, pHoam injected at  3.7 cy/min (100 </a:t>
            </a:r>
            <a:r>
              <a:rPr lang="en-US" sz="1400" b="1" i="1" dirty="0" err="1">
                <a:solidFill>
                  <a:srgbClr val="008789"/>
                </a:solidFill>
              </a:rPr>
              <a:t>cfm</a:t>
            </a:r>
            <a:r>
              <a:rPr lang="en-US" sz="1400" b="1" i="1" dirty="0">
                <a:solidFill>
                  <a:srgbClr val="008789"/>
                </a:solidFill>
              </a:rPr>
              <a:t>)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6300192" y="1700808"/>
            <a:ext cx="0" cy="35283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1403648" y="1600225"/>
            <a:ext cx="482453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1475656" y="4725144"/>
            <a:ext cx="482453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Application Concept: Mine Dumps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500" t="38438" r="7500" b="14063"/>
          <a:stretch>
            <a:fillRect/>
          </a:stretch>
        </p:blipFill>
        <p:spPr bwMode="auto">
          <a:xfrm>
            <a:off x="395536" y="1556792"/>
            <a:ext cx="8297875" cy="384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9"/>
          <p:cNvSpPr/>
          <p:nvPr/>
        </p:nvSpPr>
        <p:spPr bwMode="auto">
          <a:xfrm>
            <a:off x="4508206" y="2939438"/>
            <a:ext cx="3856776" cy="1439501"/>
          </a:xfrm>
          <a:custGeom>
            <a:avLst/>
            <a:gdLst>
              <a:gd name="connsiteX0" fmla="*/ 434566 w 3856776"/>
              <a:gd name="connsiteY0" fmla="*/ 307818 h 1439501"/>
              <a:gd name="connsiteX1" fmla="*/ 697117 w 3856776"/>
              <a:gd name="connsiteY1" fmla="*/ 588475 h 1439501"/>
              <a:gd name="connsiteX2" fmla="*/ 941560 w 3856776"/>
              <a:gd name="connsiteY2" fmla="*/ 715224 h 1439501"/>
              <a:gd name="connsiteX3" fmla="*/ 1204111 w 3856776"/>
              <a:gd name="connsiteY3" fmla="*/ 751438 h 1439501"/>
              <a:gd name="connsiteX4" fmla="*/ 1403287 w 3856776"/>
              <a:gd name="connsiteY4" fmla="*/ 733331 h 1439501"/>
              <a:gd name="connsiteX5" fmla="*/ 1602463 w 3856776"/>
              <a:gd name="connsiteY5" fmla="*/ 860079 h 1439501"/>
              <a:gd name="connsiteX6" fmla="*/ 1837853 w 3856776"/>
              <a:gd name="connsiteY6" fmla="*/ 977774 h 1439501"/>
              <a:gd name="connsiteX7" fmla="*/ 2127564 w 3856776"/>
              <a:gd name="connsiteY7" fmla="*/ 1095469 h 1439501"/>
              <a:gd name="connsiteX8" fmla="*/ 2408222 w 3856776"/>
              <a:gd name="connsiteY8" fmla="*/ 1167897 h 1439501"/>
              <a:gd name="connsiteX9" fmla="*/ 2661719 w 3856776"/>
              <a:gd name="connsiteY9" fmla="*/ 1167897 h 1439501"/>
              <a:gd name="connsiteX10" fmla="*/ 2969537 w 3856776"/>
              <a:gd name="connsiteY10" fmla="*/ 1176951 h 1439501"/>
              <a:gd name="connsiteX11" fmla="*/ 3259248 w 3856776"/>
              <a:gd name="connsiteY11" fmla="*/ 1176951 h 1439501"/>
              <a:gd name="connsiteX12" fmla="*/ 3612333 w 3856776"/>
              <a:gd name="connsiteY12" fmla="*/ 1140737 h 1439501"/>
              <a:gd name="connsiteX13" fmla="*/ 3757188 w 3856776"/>
              <a:gd name="connsiteY13" fmla="*/ 1176951 h 1439501"/>
              <a:gd name="connsiteX14" fmla="*/ 3856776 w 3856776"/>
              <a:gd name="connsiteY14" fmla="*/ 1294646 h 1439501"/>
              <a:gd name="connsiteX15" fmla="*/ 3820562 w 3856776"/>
              <a:gd name="connsiteY15" fmla="*/ 1385180 h 1439501"/>
              <a:gd name="connsiteX16" fmla="*/ 3766242 w 3856776"/>
              <a:gd name="connsiteY16" fmla="*/ 1439501 h 1439501"/>
              <a:gd name="connsiteX17" fmla="*/ 3666653 w 3856776"/>
              <a:gd name="connsiteY17" fmla="*/ 1394234 h 1439501"/>
              <a:gd name="connsiteX18" fmla="*/ 3503691 w 3856776"/>
              <a:gd name="connsiteY18" fmla="*/ 1321806 h 1439501"/>
              <a:gd name="connsiteX19" fmla="*/ 3159659 w 3856776"/>
              <a:gd name="connsiteY19" fmla="*/ 1339913 h 1439501"/>
              <a:gd name="connsiteX20" fmla="*/ 3060071 w 3856776"/>
              <a:gd name="connsiteY20" fmla="*/ 1285592 h 1439501"/>
              <a:gd name="connsiteX21" fmla="*/ 3060071 w 3856776"/>
              <a:gd name="connsiteY21" fmla="*/ 1285592 h 1439501"/>
              <a:gd name="connsiteX22" fmla="*/ 2915216 w 3856776"/>
              <a:gd name="connsiteY22" fmla="*/ 1348967 h 1439501"/>
              <a:gd name="connsiteX23" fmla="*/ 2679826 w 3856776"/>
              <a:gd name="connsiteY23" fmla="*/ 1294646 h 1439501"/>
              <a:gd name="connsiteX24" fmla="*/ 2534970 w 3856776"/>
              <a:gd name="connsiteY24" fmla="*/ 1321806 h 1439501"/>
              <a:gd name="connsiteX25" fmla="*/ 2190939 w 3856776"/>
              <a:gd name="connsiteY25" fmla="*/ 1231271 h 1439501"/>
              <a:gd name="connsiteX26" fmla="*/ 1774479 w 3856776"/>
              <a:gd name="connsiteY26" fmla="*/ 1086416 h 1439501"/>
              <a:gd name="connsiteX27" fmla="*/ 1466661 w 3856776"/>
              <a:gd name="connsiteY27" fmla="*/ 1004935 h 1439501"/>
              <a:gd name="connsiteX28" fmla="*/ 1249378 w 3856776"/>
              <a:gd name="connsiteY28" fmla="*/ 977774 h 1439501"/>
              <a:gd name="connsiteX29" fmla="*/ 1050202 w 3856776"/>
              <a:gd name="connsiteY29" fmla="*/ 851026 h 1439501"/>
              <a:gd name="connsiteX30" fmla="*/ 896293 w 3856776"/>
              <a:gd name="connsiteY30" fmla="*/ 851026 h 1439501"/>
              <a:gd name="connsiteX31" fmla="*/ 597529 w 3856776"/>
              <a:gd name="connsiteY31" fmla="*/ 669957 h 1439501"/>
              <a:gd name="connsiteX32" fmla="*/ 452673 w 3856776"/>
              <a:gd name="connsiteY32" fmla="*/ 561315 h 1439501"/>
              <a:gd name="connsiteX33" fmla="*/ 289711 w 3856776"/>
              <a:gd name="connsiteY33" fmla="*/ 398353 h 1439501"/>
              <a:gd name="connsiteX34" fmla="*/ 190123 w 3856776"/>
              <a:gd name="connsiteY34" fmla="*/ 298765 h 1439501"/>
              <a:gd name="connsiteX35" fmla="*/ 117695 w 3856776"/>
              <a:gd name="connsiteY35" fmla="*/ 262551 h 1439501"/>
              <a:gd name="connsiteX36" fmla="*/ 27160 w 3856776"/>
              <a:gd name="connsiteY36" fmla="*/ 72428 h 1439501"/>
              <a:gd name="connsiteX37" fmla="*/ 0 w 3856776"/>
              <a:gd name="connsiteY37" fmla="*/ 0 h 1439501"/>
              <a:gd name="connsiteX38" fmla="*/ 181069 w 3856776"/>
              <a:gd name="connsiteY38" fmla="*/ 0 h 1439501"/>
              <a:gd name="connsiteX39" fmla="*/ 298764 w 3856776"/>
              <a:gd name="connsiteY39" fmla="*/ 108642 h 1439501"/>
              <a:gd name="connsiteX40" fmla="*/ 307818 w 3856776"/>
              <a:gd name="connsiteY40" fmla="*/ 253497 h 1439501"/>
              <a:gd name="connsiteX41" fmla="*/ 434566 w 3856776"/>
              <a:gd name="connsiteY41" fmla="*/ 30781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856776" h="1439501">
                <a:moveTo>
                  <a:pt x="434566" y="307818"/>
                </a:moveTo>
                <a:lnTo>
                  <a:pt x="697117" y="588475"/>
                </a:lnTo>
                <a:lnTo>
                  <a:pt x="941560" y="715224"/>
                </a:lnTo>
                <a:lnTo>
                  <a:pt x="1204111" y="751438"/>
                </a:lnTo>
                <a:lnTo>
                  <a:pt x="1403287" y="733331"/>
                </a:lnTo>
                <a:lnTo>
                  <a:pt x="1602463" y="860079"/>
                </a:lnTo>
                <a:lnTo>
                  <a:pt x="1837853" y="977774"/>
                </a:lnTo>
                <a:lnTo>
                  <a:pt x="2127564" y="1095469"/>
                </a:lnTo>
                <a:lnTo>
                  <a:pt x="2408222" y="1167897"/>
                </a:lnTo>
                <a:lnTo>
                  <a:pt x="2661719" y="1167897"/>
                </a:lnTo>
                <a:lnTo>
                  <a:pt x="2969537" y="1176951"/>
                </a:lnTo>
                <a:lnTo>
                  <a:pt x="3259248" y="1176951"/>
                </a:lnTo>
                <a:lnTo>
                  <a:pt x="3612333" y="1140737"/>
                </a:lnTo>
                <a:lnTo>
                  <a:pt x="3757188" y="1176951"/>
                </a:lnTo>
                <a:lnTo>
                  <a:pt x="3856776" y="1294646"/>
                </a:lnTo>
                <a:lnTo>
                  <a:pt x="3820562" y="1385180"/>
                </a:lnTo>
                <a:lnTo>
                  <a:pt x="3766242" y="1439501"/>
                </a:lnTo>
                <a:lnTo>
                  <a:pt x="3666653" y="1394234"/>
                </a:lnTo>
                <a:lnTo>
                  <a:pt x="3503691" y="1321806"/>
                </a:lnTo>
                <a:lnTo>
                  <a:pt x="3159659" y="1339913"/>
                </a:lnTo>
                <a:lnTo>
                  <a:pt x="3060071" y="1285592"/>
                </a:lnTo>
                <a:lnTo>
                  <a:pt x="3060071" y="1285592"/>
                </a:lnTo>
                <a:lnTo>
                  <a:pt x="2915216" y="1348967"/>
                </a:lnTo>
                <a:lnTo>
                  <a:pt x="2679826" y="1294646"/>
                </a:lnTo>
                <a:lnTo>
                  <a:pt x="2534970" y="1321806"/>
                </a:lnTo>
                <a:lnTo>
                  <a:pt x="2190939" y="1231271"/>
                </a:lnTo>
                <a:lnTo>
                  <a:pt x="1774479" y="1086416"/>
                </a:lnTo>
                <a:lnTo>
                  <a:pt x="1466661" y="1004935"/>
                </a:lnTo>
                <a:lnTo>
                  <a:pt x="1249378" y="977774"/>
                </a:lnTo>
                <a:lnTo>
                  <a:pt x="1050202" y="851026"/>
                </a:lnTo>
                <a:lnTo>
                  <a:pt x="896293" y="851026"/>
                </a:lnTo>
                <a:lnTo>
                  <a:pt x="597529" y="669957"/>
                </a:lnTo>
                <a:lnTo>
                  <a:pt x="452673" y="561315"/>
                </a:lnTo>
                <a:lnTo>
                  <a:pt x="289711" y="398353"/>
                </a:lnTo>
                <a:lnTo>
                  <a:pt x="190123" y="298765"/>
                </a:lnTo>
                <a:lnTo>
                  <a:pt x="117695" y="262551"/>
                </a:lnTo>
                <a:lnTo>
                  <a:pt x="27160" y="72428"/>
                </a:lnTo>
                <a:lnTo>
                  <a:pt x="0" y="0"/>
                </a:lnTo>
                <a:lnTo>
                  <a:pt x="181069" y="0"/>
                </a:lnTo>
                <a:lnTo>
                  <a:pt x="298764" y="108642"/>
                </a:lnTo>
                <a:lnTo>
                  <a:pt x="307818" y="253497"/>
                </a:lnTo>
                <a:lnTo>
                  <a:pt x="434566" y="307818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 rot="6584177" flipV="1">
            <a:off x="4529188" y="2637458"/>
            <a:ext cx="1716372" cy="4571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423221" y="1940647"/>
            <a:ext cx="1908125" cy="1627230"/>
            <a:chOff x="4355976" y="1451450"/>
            <a:chExt cx="1908125" cy="1627230"/>
          </a:xfrm>
        </p:grpSpPr>
        <p:sp>
          <p:nvSpPr>
            <p:cNvPr id="39" name="Freeform 38"/>
            <p:cNvSpPr/>
            <p:nvPr/>
          </p:nvSpPr>
          <p:spPr bwMode="auto">
            <a:xfrm>
              <a:off x="4744588" y="1801388"/>
              <a:ext cx="611981" cy="559593"/>
            </a:xfrm>
            <a:custGeom>
              <a:avLst/>
              <a:gdLst>
                <a:gd name="connsiteX0" fmla="*/ 0 w 611981"/>
                <a:gd name="connsiteY0" fmla="*/ 0 h 559593"/>
                <a:gd name="connsiteX1" fmla="*/ 152400 w 611981"/>
                <a:gd name="connsiteY1" fmla="*/ 109537 h 559593"/>
                <a:gd name="connsiteX2" fmla="*/ 242888 w 611981"/>
                <a:gd name="connsiteY2" fmla="*/ 192881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  <a:gd name="connsiteX0" fmla="*/ 0 w 611981"/>
                <a:gd name="connsiteY0" fmla="*/ 0 h 559593"/>
                <a:gd name="connsiteX1" fmla="*/ 72008 w 611981"/>
                <a:gd name="connsiteY1" fmla="*/ 0 h 559593"/>
                <a:gd name="connsiteX2" fmla="*/ 242888 w 611981"/>
                <a:gd name="connsiteY2" fmla="*/ 192881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  <a:gd name="connsiteX0" fmla="*/ 0 w 611981"/>
                <a:gd name="connsiteY0" fmla="*/ 0 h 559593"/>
                <a:gd name="connsiteX1" fmla="*/ 72008 w 611981"/>
                <a:gd name="connsiteY1" fmla="*/ 0 h 559593"/>
                <a:gd name="connsiteX2" fmla="*/ 288032 w 611981"/>
                <a:gd name="connsiteY2" fmla="*/ 216024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981" h="559593">
                  <a:moveTo>
                    <a:pt x="0" y="0"/>
                  </a:moveTo>
                  <a:lnTo>
                    <a:pt x="72008" y="0"/>
                  </a:lnTo>
                  <a:lnTo>
                    <a:pt x="288032" y="216024"/>
                  </a:lnTo>
                  <a:lnTo>
                    <a:pt x="438150" y="378618"/>
                  </a:lnTo>
                  <a:lnTo>
                    <a:pt x="611981" y="550068"/>
                  </a:lnTo>
                  <a:lnTo>
                    <a:pt x="590550" y="559593"/>
                  </a:lnTo>
                  <a:lnTo>
                    <a:pt x="431006" y="416718"/>
                  </a:lnTo>
                  <a:lnTo>
                    <a:pt x="288131" y="278606"/>
                  </a:lnTo>
                  <a:lnTo>
                    <a:pt x="190500" y="1857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latin typeface="Arial" charset="0"/>
                <a:ea typeface="ヒラギノ角ゴ Pro W3" pitchFamily="-32" charset="-128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4991100" y="2100263"/>
              <a:ext cx="611981" cy="559593"/>
            </a:xfrm>
            <a:custGeom>
              <a:avLst/>
              <a:gdLst>
                <a:gd name="connsiteX0" fmla="*/ 0 w 611981"/>
                <a:gd name="connsiteY0" fmla="*/ 0 h 559593"/>
                <a:gd name="connsiteX1" fmla="*/ 152400 w 611981"/>
                <a:gd name="connsiteY1" fmla="*/ 109537 h 559593"/>
                <a:gd name="connsiteX2" fmla="*/ 242888 w 611981"/>
                <a:gd name="connsiteY2" fmla="*/ 192881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981" h="559593">
                  <a:moveTo>
                    <a:pt x="0" y="0"/>
                  </a:moveTo>
                  <a:lnTo>
                    <a:pt x="152400" y="109537"/>
                  </a:lnTo>
                  <a:lnTo>
                    <a:pt x="242888" y="192881"/>
                  </a:lnTo>
                  <a:lnTo>
                    <a:pt x="438150" y="378618"/>
                  </a:lnTo>
                  <a:lnTo>
                    <a:pt x="611981" y="550068"/>
                  </a:lnTo>
                  <a:lnTo>
                    <a:pt x="590550" y="559593"/>
                  </a:lnTo>
                  <a:lnTo>
                    <a:pt x="431006" y="416718"/>
                  </a:lnTo>
                  <a:lnTo>
                    <a:pt x="288131" y="278606"/>
                  </a:lnTo>
                  <a:lnTo>
                    <a:pt x="190500" y="1857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latin typeface="Arial" charset="0"/>
                <a:ea typeface="ヒラギノ角ゴ Pro W3" pitchFamily="-32" charset="-128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5652120" y="2151904"/>
              <a:ext cx="611981" cy="559593"/>
            </a:xfrm>
            <a:custGeom>
              <a:avLst/>
              <a:gdLst>
                <a:gd name="connsiteX0" fmla="*/ 0 w 611981"/>
                <a:gd name="connsiteY0" fmla="*/ 0 h 559593"/>
                <a:gd name="connsiteX1" fmla="*/ 152400 w 611981"/>
                <a:gd name="connsiteY1" fmla="*/ 109537 h 559593"/>
                <a:gd name="connsiteX2" fmla="*/ 242888 w 611981"/>
                <a:gd name="connsiteY2" fmla="*/ 192881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981" h="559593">
                  <a:moveTo>
                    <a:pt x="0" y="0"/>
                  </a:moveTo>
                  <a:lnTo>
                    <a:pt x="152400" y="109537"/>
                  </a:lnTo>
                  <a:lnTo>
                    <a:pt x="242888" y="192881"/>
                  </a:lnTo>
                  <a:lnTo>
                    <a:pt x="438150" y="378618"/>
                  </a:lnTo>
                  <a:lnTo>
                    <a:pt x="611981" y="550068"/>
                  </a:lnTo>
                  <a:lnTo>
                    <a:pt x="590550" y="559593"/>
                  </a:lnTo>
                  <a:lnTo>
                    <a:pt x="431006" y="416718"/>
                  </a:lnTo>
                  <a:lnTo>
                    <a:pt x="288131" y="278606"/>
                  </a:lnTo>
                  <a:lnTo>
                    <a:pt x="190500" y="1857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latin typeface="Arial" charset="0"/>
                <a:ea typeface="ヒラギノ角ゴ Pro W3" pitchFamily="-32" charset="-128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5304563" y="1866831"/>
              <a:ext cx="611981" cy="559593"/>
            </a:xfrm>
            <a:custGeom>
              <a:avLst/>
              <a:gdLst>
                <a:gd name="connsiteX0" fmla="*/ 0 w 611981"/>
                <a:gd name="connsiteY0" fmla="*/ 0 h 559593"/>
                <a:gd name="connsiteX1" fmla="*/ 152400 w 611981"/>
                <a:gd name="connsiteY1" fmla="*/ 109537 h 559593"/>
                <a:gd name="connsiteX2" fmla="*/ 242888 w 611981"/>
                <a:gd name="connsiteY2" fmla="*/ 192881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981" h="559593">
                  <a:moveTo>
                    <a:pt x="0" y="0"/>
                  </a:moveTo>
                  <a:lnTo>
                    <a:pt x="152400" y="109537"/>
                  </a:lnTo>
                  <a:lnTo>
                    <a:pt x="242888" y="192881"/>
                  </a:lnTo>
                  <a:lnTo>
                    <a:pt x="438150" y="378618"/>
                  </a:lnTo>
                  <a:lnTo>
                    <a:pt x="611981" y="550068"/>
                  </a:lnTo>
                  <a:lnTo>
                    <a:pt x="590550" y="559593"/>
                  </a:lnTo>
                  <a:lnTo>
                    <a:pt x="431006" y="416718"/>
                  </a:lnTo>
                  <a:lnTo>
                    <a:pt x="288131" y="278606"/>
                  </a:lnTo>
                  <a:lnTo>
                    <a:pt x="190500" y="1857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latin typeface="Arial" charset="0"/>
                <a:ea typeface="ヒラギノ角ゴ Pro W3" pitchFamily="-32" charset="-128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5220072" y="1484784"/>
              <a:ext cx="611981" cy="559593"/>
            </a:xfrm>
            <a:custGeom>
              <a:avLst/>
              <a:gdLst>
                <a:gd name="connsiteX0" fmla="*/ 0 w 611981"/>
                <a:gd name="connsiteY0" fmla="*/ 0 h 559593"/>
                <a:gd name="connsiteX1" fmla="*/ 152400 w 611981"/>
                <a:gd name="connsiteY1" fmla="*/ 109537 h 559593"/>
                <a:gd name="connsiteX2" fmla="*/ 242888 w 611981"/>
                <a:gd name="connsiteY2" fmla="*/ 192881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  <a:gd name="connsiteX0" fmla="*/ 0 w 611981"/>
                <a:gd name="connsiteY0" fmla="*/ 0 h 559593"/>
                <a:gd name="connsiteX1" fmla="*/ 72008 w 611981"/>
                <a:gd name="connsiteY1" fmla="*/ 0 h 559593"/>
                <a:gd name="connsiteX2" fmla="*/ 242888 w 611981"/>
                <a:gd name="connsiteY2" fmla="*/ 192881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  <a:gd name="connsiteX0" fmla="*/ 0 w 611981"/>
                <a:gd name="connsiteY0" fmla="*/ 0 h 559593"/>
                <a:gd name="connsiteX1" fmla="*/ 72008 w 611981"/>
                <a:gd name="connsiteY1" fmla="*/ 0 h 559593"/>
                <a:gd name="connsiteX2" fmla="*/ 288032 w 611981"/>
                <a:gd name="connsiteY2" fmla="*/ 216024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981" h="559593">
                  <a:moveTo>
                    <a:pt x="0" y="0"/>
                  </a:moveTo>
                  <a:lnTo>
                    <a:pt x="72008" y="0"/>
                  </a:lnTo>
                  <a:lnTo>
                    <a:pt x="288032" y="216024"/>
                  </a:lnTo>
                  <a:lnTo>
                    <a:pt x="438150" y="378618"/>
                  </a:lnTo>
                  <a:lnTo>
                    <a:pt x="611981" y="550068"/>
                  </a:lnTo>
                  <a:lnTo>
                    <a:pt x="590550" y="559593"/>
                  </a:lnTo>
                  <a:lnTo>
                    <a:pt x="431006" y="416718"/>
                  </a:lnTo>
                  <a:lnTo>
                    <a:pt x="288131" y="278606"/>
                  </a:lnTo>
                  <a:lnTo>
                    <a:pt x="190500" y="1857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latin typeface="Arial" charset="0"/>
                <a:ea typeface="ヒラギノ角ゴ Pro W3" pitchFamily="-32" charset="-128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4826698" y="2360785"/>
              <a:ext cx="611981" cy="559593"/>
            </a:xfrm>
            <a:custGeom>
              <a:avLst/>
              <a:gdLst>
                <a:gd name="connsiteX0" fmla="*/ 0 w 611981"/>
                <a:gd name="connsiteY0" fmla="*/ 0 h 559593"/>
                <a:gd name="connsiteX1" fmla="*/ 152400 w 611981"/>
                <a:gd name="connsiteY1" fmla="*/ 109537 h 559593"/>
                <a:gd name="connsiteX2" fmla="*/ 242888 w 611981"/>
                <a:gd name="connsiteY2" fmla="*/ 192881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981" h="559593">
                  <a:moveTo>
                    <a:pt x="0" y="0"/>
                  </a:moveTo>
                  <a:lnTo>
                    <a:pt x="152400" y="109537"/>
                  </a:lnTo>
                  <a:lnTo>
                    <a:pt x="242888" y="192881"/>
                  </a:lnTo>
                  <a:lnTo>
                    <a:pt x="438150" y="378618"/>
                  </a:lnTo>
                  <a:lnTo>
                    <a:pt x="611981" y="550068"/>
                  </a:lnTo>
                  <a:lnTo>
                    <a:pt x="590550" y="559593"/>
                  </a:lnTo>
                  <a:lnTo>
                    <a:pt x="431006" y="416718"/>
                  </a:lnTo>
                  <a:lnTo>
                    <a:pt x="288131" y="278606"/>
                  </a:lnTo>
                  <a:lnTo>
                    <a:pt x="190500" y="1857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latin typeface="Arial" charset="0"/>
                <a:ea typeface="ヒラギノ角ゴ Pro W3" pitchFamily="-32" charset="-128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4639246" y="2358404"/>
              <a:ext cx="611981" cy="559593"/>
            </a:xfrm>
            <a:custGeom>
              <a:avLst/>
              <a:gdLst>
                <a:gd name="connsiteX0" fmla="*/ 0 w 611981"/>
                <a:gd name="connsiteY0" fmla="*/ 0 h 559593"/>
                <a:gd name="connsiteX1" fmla="*/ 152400 w 611981"/>
                <a:gd name="connsiteY1" fmla="*/ 109537 h 559593"/>
                <a:gd name="connsiteX2" fmla="*/ 242888 w 611981"/>
                <a:gd name="connsiteY2" fmla="*/ 192881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  <a:gd name="connsiteX0" fmla="*/ 0 w 611981"/>
                <a:gd name="connsiteY0" fmla="*/ 0 h 559593"/>
                <a:gd name="connsiteX1" fmla="*/ 72008 w 611981"/>
                <a:gd name="connsiteY1" fmla="*/ 0 h 559593"/>
                <a:gd name="connsiteX2" fmla="*/ 242888 w 611981"/>
                <a:gd name="connsiteY2" fmla="*/ 192881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981" h="559593">
                  <a:moveTo>
                    <a:pt x="0" y="0"/>
                  </a:moveTo>
                  <a:lnTo>
                    <a:pt x="72008" y="0"/>
                  </a:lnTo>
                  <a:lnTo>
                    <a:pt x="242888" y="192881"/>
                  </a:lnTo>
                  <a:lnTo>
                    <a:pt x="438150" y="378618"/>
                  </a:lnTo>
                  <a:lnTo>
                    <a:pt x="611981" y="550068"/>
                  </a:lnTo>
                  <a:lnTo>
                    <a:pt x="590550" y="559593"/>
                  </a:lnTo>
                  <a:lnTo>
                    <a:pt x="431006" y="416718"/>
                  </a:lnTo>
                  <a:lnTo>
                    <a:pt x="288131" y="278606"/>
                  </a:lnTo>
                  <a:lnTo>
                    <a:pt x="190500" y="1857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latin typeface="Arial" charset="0"/>
                <a:ea typeface="ヒラギノ角ゴ Pro W3" pitchFamily="-32" charset="-128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 rot="10800000">
              <a:off x="4355976" y="1873974"/>
              <a:ext cx="648072" cy="618922"/>
            </a:xfrm>
            <a:custGeom>
              <a:avLst/>
              <a:gdLst>
                <a:gd name="connsiteX0" fmla="*/ 0 w 611981"/>
                <a:gd name="connsiteY0" fmla="*/ 0 h 559593"/>
                <a:gd name="connsiteX1" fmla="*/ 152400 w 611981"/>
                <a:gd name="connsiteY1" fmla="*/ 109537 h 559593"/>
                <a:gd name="connsiteX2" fmla="*/ 242888 w 611981"/>
                <a:gd name="connsiteY2" fmla="*/ 192881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  <a:gd name="connsiteX0" fmla="*/ 0 w 576064"/>
                <a:gd name="connsiteY0" fmla="*/ 0 h 546914"/>
                <a:gd name="connsiteX1" fmla="*/ 116483 w 576064"/>
                <a:gd name="connsiteY1" fmla="*/ 96858 h 546914"/>
                <a:gd name="connsiteX2" fmla="*/ 206971 w 576064"/>
                <a:gd name="connsiteY2" fmla="*/ 180202 h 546914"/>
                <a:gd name="connsiteX3" fmla="*/ 402233 w 576064"/>
                <a:gd name="connsiteY3" fmla="*/ 365939 h 546914"/>
                <a:gd name="connsiteX4" fmla="*/ 576064 w 576064"/>
                <a:gd name="connsiteY4" fmla="*/ 537389 h 546914"/>
                <a:gd name="connsiteX5" fmla="*/ 554633 w 576064"/>
                <a:gd name="connsiteY5" fmla="*/ 546914 h 546914"/>
                <a:gd name="connsiteX6" fmla="*/ 395089 w 576064"/>
                <a:gd name="connsiteY6" fmla="*/ 404039 h 546914"/>
                <a:gd name="connsiteX7" fmla="*/ 252214 w 576064"/>
                <a:gd name="connsiteY7" fmla="*/ 265927 h 546914"/>
                <a:gd name="connsiteX8" fmla="*/ 154583 w 576064"/>
                <a:gd name="connsiteY8" fmla="*/ 173058 h 546914"/>
                <a:gd name="connsiteX9" fmla="*/ 0 w 576064"/>
                <a:gd name="connsiteY9" fmla="*/ 0 h 546914"/>
                <a:gd name="connsiteX0" fmla="*/ 0 w 576064"/>
                <a:gd name="connsiteY0" fmla="*/ 0 h 546914"/>
                <a:gd name="connsiteX1" fmla="*/ 116483 w 576064"/>
                <a:gd name="connsiteY1" fmla="*/ 96858 h 546914"/>
                <a:gd name="connsiteX2" fmla="*/ 206971 w 576064"/>
                <a:gd name="connsiteY2" fmla="*/ 180202 h 546914"/>
                <a:gd name="connsiteX3" fmla="*/ 402233 w 576064"/>
                <a:gd name="connsiteY3" fmla="*/ 365939 h 546914"/>
                <a:gd name="connsiteX4" fmla="*/ 576064 w 576064"/>
                <a:gd name="connsiteY4" fmla="*/ 537389 h 546914"/>
                <a:gd name="connsiteX5" fmla="*/ 554633 w 576064"/>
                <a:gd name="connsiteY5" fmla="*/ 546914 h 546914"/>
                <a:gd name="connsiteX6" fmla="*/ 395089 w 576064"/>
                <a:gd name="connsiteY6" fmla="*/ 404039 h 546914"/>
                <a:gd name="connsiteX7" fmla="*/ 252214 w 576064"/>
                <a:gd name="connsiteY7" fmla="*/ 265927 h 546914"/>
                <a:gd name="connsiteX8" fmla="*/ 154583 w 576064"/>
                <a:gd name="connsiteY8" fmla="*/ 173058 h 546914"/>
                <a:gd name="connsiteX9" fmla="*/ 0 w 576064"/>
                <a:gd name="connsiteY9" fmla="*/ 0 h 546914"/>
                <a:gd name="connsiteX0" fmla="*/ 0 w 648072"/>
                <a:gd name="connsiteY0" fmla="*/ 0 h 618922"/>
                <a:gd name="connsiteX1" fmla="*/ 188491 w 648072"/>
                <a:gd name="connsiteY1" fmla="*/ 168866 h 618922"/>
                <a:gd name="connsiteX2" fmla="*/ 278979 w 648072"/>
                <a:gd name="connsiteY2" fmla="*/ 252210 h 618922"/>
                <a:gd name="connsiteX3" fmla="*/ 474241 w 648072"/>
                <a:gd name="connsiteY3" fmla="*/ 437947 h 618922"/>
                <a:gd name="connsiteX4" fmla="*/ 648072 w 648072"/>
                <a:gd name="connsiteY4" fmla="*/ 609397 h 618922"/>
                <a:gd name="connsiteX5" fmla="*/ 626641 w 648072"/>
                <a:gd name="connsiteY5" fmla="*/ 618922 h 618922"/>
                <a:gd name="connsiteX6" fmla="*/ 467097 w 648072"/>
                <a:gd name="connsiteY6" fmla="*/ 476047 h 618922"/>
                <a:gd name="connsiteX7" fmla="*/ 324222 w 648072"/>
                <a:gd name="connsiteY7" fmla="*/ 337935 h 618922"/>
                <a:gd name="connsiteX8" fmla="*/ 226591 w 648072"/>
                <a:gd name="connsiteY8" fmla="*/ 245066 h 618922"/>
                <a:gd name="connsiteX9" fmla="*/ 0 w 648072"/>
                <a:gd name="connsiteY9" fmla="*/ 0 h 61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8072" h="618922">
                  <a:moveTo>
                    <a:pt x="0" y="0"/>
                  </a:moveTo>
                  <a:lnTo>
                    <a:pt x="188491" y="168866"/>
                  </a:lnTo>
                  <a:lnTo>
                    <a:pt x="278979" y="252210"/>
                  </a:lnTo>
                  <a:lnTo>
                    <a:pt x="474241" y="437947"/>
                  </a:lnTo>
                  <a:lnTo>
                    <a:pt x="648072" y="609397"/>
                  </a:lnTo>
                  <a:lnTo>
                    <a:pt x="626641" y="618922"/>
                  </a:lnTo>
                  <a:lnTo>
                    <a:pt x="467097" y="476047"/>
                  </a:lnTo>
                  <a:lnTo>
                    <a:pt x="324222" y="337935"/>
                  </a:lnTo>
                  <a:lnTo>
                    <a:pt x="226591" y="2450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latin typeface="Arial" charset="0"/>
                <a:ea typeface="ヒラギノ角ゴ Pro W3" pitchFamily="-32" charset="-128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4723159" y="1451450"/>
              <a:ext cx="611981" cy="559593"/>
            </a:xfrm>
            <a:custGeom>
              <a:avLst/>
              <a:gdLst>
                <a:gd name="connsiteX0" fmla="*/ 0 w 611981"/>
                <a:gd name="connsiteY0" fmla="*/ 0 h 559593"/>
                <a:gd name="connsiteX1" fmla="*/ 152400 w 611981"/>
                <a:gd name="connsiteY1" fmla="*/ 109537 h 559593"/>
                <a:gd name="connsiteX2" fmla="*/ 242888 w 611981"/>
                <a:gd name="connsiteY2" fmla="*/ 192881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  <a:gd name="connsiteX0" fmla="*/ 0 w 611981"/>
                <a:gd name="connsiteY0" fmla="*/ 0 h 559593"/>
                <a:gd name="connsiteX1" fmla="*/ 72008 w 611981"/>
                <a:gd name="connsiteY1" fmla="*/ 0 h 559593"/>
                <a:gd name="connsiteX2" fmla="*/ 242888 w 611981"/>
                <a:gd name="connsiteY2" fmla="*/ 192881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  <a:gd name="connsiteX0" fmla="*/ 0 w 611981"/>
                <a:gd name="connsiteY0" fmla="*/ 0 h 559593"/>
                <a:gd name="connsiteX1" fmla="*/ 72008 w 611981"/>
                <a:gd name="connsiteY1" fmla="*/ 0 h 559593"/>
                <a:gd name="connsiteX2" fmla="*/ 288032 w 611981"/>
                <a:gd name="connsiteY2" fmla="*/ 216024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981" h="559593">
                  <a:moveTo>
                    <a:pt x="0" y="0"/>
                  </a:moveTo>
                  <a:lnTo>
                    <a:pt x="72008" y="0"/>
                  </a:lnTo>
                  <a:lnTo>
                    <a:pt x="288032" y="216024"/>
                  </a:lnTo>
                  <a:lnTo>
                    <a:pt x="438150" y="378618"/>
                  </a:lnTo>
                  <a:lnTo>
                    <a:pt x="611981" y="550068"/>
                  </a:lnTo>
                  <a:lnTo>
                    <a:pt x="590550" y="559593"/>
                  </a:lnTo>
                  <a:lnTo>
                    <a:pt x="431006" y="416718"/>
                  </a:lnTo>
                  <a:lnTo>
                    <a:pt x="288131" y="278606"/>
                  </a:lnTo>
                  <a:lnTo>
                    <a:pt x="190500" y="1857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latin typeface="Arial" charset="0"/>
                <a:ea typeface="ヒラギノ角ゴ Pro W3" pitchFamily="-32" charset="-128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5345040" y="1983584"/>
              <a:ext cx="611981" cy="613047"/>
            </a:xfrm>
            <a:custGeom>
              <a:avLst/>
              <a:gdLst>
                <a:gd name="connsiteX0" fmla="*/ 0 w 611981"/>
                <a:gd name="connsiteY0" fmla="*/ 0 h 559593"/>
                <a:gd name="connsiteX1" fmla="*/ 152400 w 611981"/>
                <a:gd name="connsiteY1" fmla="*/ 109537 h 559593"/>
                <a:gd name="connsiteX2" fmla="*/ 242888 w 611981"/>
                <a:gd name="connsiteY2" fmla="*/ 192881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  <a:gd name="connsiteX0" fmla="*/ 0 w 611981"/>
                <a:gd name="connsiteY0" fmla="*/ 0 h 559593"/>
                <a:gd name="connsiteX1" fmla="*/ 72008 w 611981"/>
                <a:gd name="connsiteY1" fmla="*/ 0 h 559593"/>
                <a:gd name="connsiteX2" fmla="*/ 242888 w 611981"/>
                <a:gd name="connsiteY2" fmla="*/ 192881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  <a:gd name="connsiteX0" fmla="*/ 0 w 611981"/>
                <a:gd name="connsiteY0" fmla="*/ 0 h 559593"/>
                <a:gd name="connsiteX1" fmla="*/ 72008 w 611981"/>
                <a:gd name="connsiteY1" fmla="*/ 0 h 559593"/>
                <a:gd name="connsiteX2" fmla="*/ 288032 w 611981"/>
                <a:gd name="connsiteY2" fmla="*/ 216024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  <a:gd name="connsiteX0" fmla="*/ 0 w 611981"/>
                <a:gd name="connsiteY0" fmla="*/ 0 h 559593"/>
                <a:gd name="connsiteX1" fmla="*/ 72008 w 611981"/>
                <a:gd name="connsiteY1" fmla="*/ 0 h 559593"/>
                <a:gd name="connsiteX2" fmla="*/ 288032 w 611981"/>
                <a:gd name="connsiteY2" fmla="*/ 216024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  <a:gd name="connsiteX0" fmla="*/ 0 w 611981"/>
                <a:gd name="connsiteY0" fmla="*/ 53454 h 613047"/>
                <a:gd name="connsiteX1" fmla="*/ 72008 w 611981"/>
                <a:gd name="connsiteY1" fmla="*/ 53454 h 613047"/>
                <a:gd name="connsiteX2" fmla="*/ 288032 w 611981"/>
                <a:gd name="connsiteY2" fmla="*/ 269478 h 613047"/>
                <a:gd name="connsiteX3" fmla="*/ 438150 w 611981"/>
                <a:gd name="connsiteY3" fmla="*/ 432072 h 613047"/>
                <a:gd name="connsiteX4" fmla="*/ 611981 w 611981"/>
                <a:gd name="connsiteY4" fmla="*/ 603522 h 613047"/>
                <a:gd name="connsiteX5" fmla="*/ 590550 w 611981"/>
                <a:gd name="connsiteY5" fmla="*/ 613047 h 613047"/>
                <a:gd name="connsiteX6" fmla="*/ 431006 w 611981"/>
                <a:gd name="connsiteY6" fmla="*/ 470172 h 613047"/>
                <a:gd name="connsiteX7" fmla="*/ 288131 w 611981"/>
                <a:gd name="connsiteY7" fmla="*/ 332060 h 613047"/>
                <a:gd name="connsiteX8" fmla="*/ 190500 w 611981"/>
                <a:gd name="connsiteY8" fmla="*/ 239191 h 613047"/>
                <a:gd name="connsiteX9" fmla="*/ 0 w 611981"/>
                <a:gd name="connsiteY9" fmla="*/ 53454 h 613047"/>
                <a:gd name="connsiteX0" fmla="*/ 0 w 611981"/>
                <a:gd name="connsiteY0" fmla="*/ 53454 h 613047"/>
                <a:gd name="connsiteX1" fmla="*/ 72008 w 611981"/>
                <a:gd name="connsiteY1" fmla="*/ 53454 h 613047"/>
                <a:gd name="connsiteX2" fmla="*/ 288032 w 611981"/>
                <a:gd name="connsiteY2" fmla="*/ 269478 h 613047"/>
                <a:gd name="connsiteX3" fmla="*/ 438150 w 611981"/>
                <a:gd name="connsiteY3" fmla="*/ 432072 h 613047"/>
                <a:gd name="connsiteX4" fmla="*/ 611981 w 611981"/>
                <a:gd name="connsiteY4" fmla="*/ 603522 h 613047"/>
                <a:gd name="connsiteX5" fmla="*/ 590550 w 611981"/>
                <a:gd name="connsiteY5" fmla="*/ 613047 h 613047"/>
                <a:gd name="connsiteX6" fmla="*/ 431006 w 611981"/>
                <a:gd name="connsiteY6" fmla="*/ 470172 h 613047"/>
                <a:gd name="connsiteX7" fmla="*/ 288131 w 611981"/>
                <a:gd name="connsiteY7" fmla="*/ 332060 h 613047"/>
                <a:gd name="connsiteX8" fmla="*/ 190500 w 611981"/>
                <a:gd name="connsiteY8" fmla="*/ 239191 h 613047"/>
                <a:gd name="connsiteX9" fmla="*/ 0 w 611981"/>
                <a:gd name="connsiteY9" fmla="*/ 53454 h 61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981" h="613047">
                  <a:moveTo>
                    <a:pt x="0" y="53454"/>
                  </a:moveTo>
                  <a:cubicBezTo>
                    <a:pt x="10584" y="0"/>
                    <a:pt x="48005" y="53454"/>
                    <a:pt x="72008" y="53454"/>
                  </a:cubicBezTo>
                  <a:lnTo>
                    <a:pt x="288032" y="269478"/>
                  </a:lnTo>
                  <a:lnTo>
                    <a:pt x="438150" y="432072"/>
                  </a:lnTo>
                  <a:lnTo>
                    <a:pt x="611981" y="603522"/>
                  </a:lnTo>
                  <a:lnTo>
                    <a:pt x="590550" y="613047"/>
                  </a:lnTo>
                  <a:lnTo>
                    <a:pt x="431006" y="470172"/>
                  </a:lnTo>
                  <a:lnTo>
                    <a:pt x="288131" y="332060"/>
                  </a:lnTo>
                  <a:lnTo>
                    <a:pt x="190500" y="239191"/>
                  </a:lnTo>
                  <a:lnTo>
                    <a:pt x="0" y="53454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latin typeface="Arial" charset="0"/>
                <a:ea typeface="ヒラギノ角ゴ Pro W3" pitchFamily="-32" charset="-128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4610096" y="1614514"/>
              <a:ext cx="611981" cy="559593"/>
            </a:xfrm>
            <a:custGeom>
              <a:avLst/>
              <a:gdLst>
                <a:gd name="connsiteX0" fmla="*/ 0 w 611981"/>
                <a:gd name="connsiteY0" fmla="*/ 0 h 559593"/>
                <a:gd name="connsiteX1" fmla="*/ 152400 w 611981"/>
                <a:gd name="connsiteY1" fmla="*/ 109537 h 559593"/>
                <a:gd name="connsiteX2" fmla="*/ 242888 w 611981"/>
                <a:gd name="connsiteY2" fmla="*/ 192881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  <a:gd name="connsiteX0" fmla="*/ 0 w 611981"/>
                <a:gd name="connsiteY0" fmla="*/ 0 h 559593"/>
                <a:gd name="connsiteX1" fmla="*/ 72008 w 611981"/>
                <a:gd name="connsiteY1" fmla="*/ 0 h 559593"/>
                <a:gd name="connsiteX2" fmla="*/ 242888 w 611981"/>
                <a:gd name="connsiteY2" fmla="*/ 192881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  <a:gd name="connsiteX0" fmla="*/ 0 w 611981"/>
                <a:gd name="connsiteY0" fmla="*/ 0 h 559593"/>
                <a:gd name="connsiteX1" fmla="*/ 72008 w 611981"/>
                <a:gd name="connsiteY1" fmla="*/ 0 h 559593"/>
                <a:gd name="connsiteX2" fmla="*/ 288032 w 611981"/>
                <a:gd name="connsiteY2" fmla="*/ 216024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981" h="559593">
                  <a:moveTo>
                    <a:pt x="0" y="0"/>
                  </a:moveTo>
                  <a:lnTo>
                    <a:pt x="72008" y="0"/>
                  </a:lnTo>
                  <a:lnTo>
                    <a:pt x="288032" y="216024"/>
                  </a:lnTo>
                  <a:lnTo>
                    <a:pt x="438150" y="378618"/>
                  </a:lnTo>
                  <a:lnTo>
                    <a:pt x="611981" y="550068"/>
                  </a:lnTo>
                  <a:lnTo>
                    <a:pt x="590550" y="559593"/>
                  </a:lnTo>
                  <a:lnTo>
                    <a:pt x="431006" y="416718"/>
                  </a:lnTo>
                  <a:lnTo>
                    <a:pt x="288131" y="278606"/>
                  </a:lnTo>
                  <a:lnTo>
                    <a:pt x="190500" y="1857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latin typeface="Arial" charset="0"/>
                <a:ea typeface="ヒラギノ角ゴ Pro W3" pitchFamily="-32" charset="-128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5231977" y="2146648"/>
              <a:ext cx="611981" cy="613047"/>
            </a:xfrm>
            <a:custGeom>
              <a:avLst/>
              <a:gdLst>
                <a:gd name="connsiteX0" fmla="*/ 0 w 611981"/>
                <a:gd name="connsiteY0" fmla="*/ 0 h 559593"/>
                <a:gd name="connsiteX1" fmla="*/ 152400 w 611981"/>
                <a:gd name="connsiteY1" fmla="*/ 109537 h 559593"/>
                <a:gd name="connsiteX2" fmla="*/ 242888 w 611981"/>
                <a:gd name="connsiteY2" fmla="*/ 192881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  <a:gd name="connsiteX0" fmla="*/ 0 w 611981"/>
                <a:gd name="connsiteY0" fmla="*/ 0 h 559593"/>
                <a:gd name="connsiteX1" fmla="*/ 72008 w 611981"/>
                <a:gd name="connsiteY1" fmla="*/ 0 h 559593"/>
                <a:gd name="connsiteX2" fmla="*/ 242888 w 611981"/>
                <a:gd name="connsiteY2" fmla="*/ 192881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  <a:gd name="connsiteX0" fmla="*/ 0 w 611981"/>
                <a:gd name="connsiteY0" fmla="*/ 0 h 559593"/>
                <a:gd name="connsiteX1" fmla="*/ 72008 w 611981"/>
                <a:gd name="connsiteY1" fmla="*/ 0 h 559593"/>
                <a:gd name="connsiteX2" fmla="*/ 288032 w 611981"/>
                <a:gd name="connsiteY2" fmla="*/ 216024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  <a:gd name="connsiteX0" fmla="*/ 0 w 611981"/>
                <a:gd name="connsiteY0" fmla="*/ 0 h 559593"/>
                <a:gd name="connsiteX1" fmla="*/ 72008 w 611981"/>
                <a:gd name="connsiteY1" fmla="*/ 0 h 559593"/>
                <a:gd name="connsiteX2" fmla="*/ 288032 w 611981"/>
                <a:gd name="connsiteY2" fmla="*/ 216024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  <a:gd name="connsiteX0" fmla="*/ 0 w 611981"/>
                <a:gd name="connsiteY0" fmla="*/ 53454 h 613047"/>
                <a:gd name="connsiteX1" fmla="*/ 72008 w 611981"/>
                <a:gd name="connsiteY1" fmla="*/ 53454 h 613047"/>
                <a:gd name="connsiteX2" fmla="*/ 288032 w 611981"/>
                <a:gd name="connsiteY2" fmla="*/ 269478 h 613047"/>
                <a:gd name="connsiteX3" fmla="*/ 438150 w 611981"/>
                <a:gd name="connsiteY3" fmla="*/ 432072 h 613047"/>
                <a:gd name="connsiteX4" fmla="*/ 611981 w 611981"/>
                <a:gd name="connsiteY4" fmla="*/ 603522 h 613047"/>
                <a:gd name="connsiteX5" fmla="*/ 590550 w 611981"/>
                <a:gd name="connsiteY5" fmla="*/ 613047 h 613047"/>
                <a:gd name="connsiteX6" fmla="*/ 431006 w 611981"/>
                <a:gd name="connsiteY6" fmla="*/ 470172 h 613047"/>
                <a:gd name="connsiteX7" fmla="*/ 288131 w 611981"/>
                <a:gd name="connsiteY7" fmla="*/ 332060 h 613047"/>
                <a:gd name="connsiteX8" fmla="*/ 190500 w 611981"/>
                <a:gd name="connsiteY8" fmla="*/ 239191 h 613047"/>
                <a:gd name="connsiteX9" fmla="*/ 0 w 611981"/>
                <a:gd name="connsiteY9" fmla="*/ 53454 h 613047"/>
                <a:gd name="connsiteX0" fmla="*/ 0 w 611981"/>
                <a:gd name="connsiteY0" fmla="*/ 53454 h 613047"/>
                <a:gd name="connsiteX1" fmla="*/ 72008 w 611981"/>
                <a:gd name="connsiteY1" fmla="*/ 53454 h 613047"/>
                <a:gd name="connsiteX2" fmla="*/ 288032 w 611981"/>
                <a:gd name="connsiteY2" fmla="*/ 269478 h 613047"/>
                <a:gd name="connsiteX3" fmla="*/ 438150 w 611981"/>
                <a:gd name="connsiteY3" fmla="*/ 432072 h 613047"/>
                <a:gd name="connsiteX4" fmla="*/ 611981 w 611981"/>
                <a:gd name="connsiteY4" fmla="*/ 603522 h 613047"/>
                <a:gd name="connsiteX5" fmla="*/ 590550 w 611981"/>
                <a:gd name="connsiteY5" fmla="*/ 613047 h 613047"/>
                <a:gd name="connsiteX6" fmla="*/ 431006 w 611981"/>
                <a:gd name="connsiteY6" fmla="*/ 470172 h 613047"/>
                <a:gd name="connsiteX7" fmla="*/ 288131 w 611981"/>
                <a:gd name="connsiteY7" fmla="*/ 332060 h 613047"/>
                <a:gd name="connsiteX8" fmla="*/ 190500 w 611981"/>
                <a:gd name="connsiteY8" fmla="*/ 239191 h 613047"/>
                <a:gd name="connsiteX9" fmla="*/ 0 w 611981"/>
                <a:gd name="connsiteY9" fmla="*/ 53454 h 61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981" h="613047">
                  <a:moveTo>
                    <a:pt x="0" y="53454"/>
                  </a:moveTo>
                  <a:cubicBezTo>
                    <a:pt x="10584" y="0"/>
                    <a:pt x="48005" y="53454"/>
                    <a:pt x="72008" y="53454"/>
                  </a:cubicBezTo>
                  <a:lnTo>
                    <a:pt x="288032" y="269478"/>
                  </a:lnTo>
                  <a:lnTo>
                    <a:pt x="438150" y="432072"/>
                  </a:lnTo>
                  <a:lnTo>
                    <a:pt x="611981" y="603522"/>
                  </a:lnTo>
                  <a:lnTo>
                    <a:pt x="590550" y="613047"/>
                  </a:lnTo>
                  <a:lnTo>
                    <a:pt x="431006" y="470172"/>
                  </a:lnTo>
                  <a:lnTo>
                    <a:pt x="288131" y="332060"/>
                  </a:lnTo>
                  <a:lnTo>
                    <a:pt x="190500" y="239191"/>
                  </a:lnTo>
                  <a:lnTo>
                    <a:pt x="0" y="53454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latin typeface="Arial" charset="0"/>
                <a:ea typeface="ヒラギノ角ゴ Pro W3" pitchFamily="-32" charset="-128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5560344" y="2420888"/>
              <a:ext cx="667840" cy="657792"/>
            </a:xfrm>
            <a:custGeom>
              <a:avLst/>
              <a:gdLst>
                <a:gd name="connsiteX0" fmla="*/ 0 w 611981"/>
                <a:gd name="connsiteY0" fmla="*/ 0 h 559593"/>
                <a:gd name="connsiteX1" fmla="*/ 152400 w 611981"/>
                <a:gd name="connsiteY1" fmla="*/ 109537 h 559593"/>
                <a:gd name="connsiteX2" fmla="*/ 242888 w 611981"/>
                <a:gd name="connsiteY2" fmla="*/ 192881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  <a:gd name="connsiteX0" fmla="*/ 36091 w 648072"/>
                <a:gd name="connsiteY0" fmla="*/ 98199 h 657792"/>
                <a:gd name="connsiteX1" fmla="*/ 0 w 648072"/>
                <a:gd name="connsiteY1" fmla="*/ 0 h 657792"/>
                <a:gd name="connsiteX2" fmla="*/ 278979 w 648072"/>
                <a:gd name="connsiteY2" fmla="*/ 291080 h 657792"/>
                <a:gd name="connsiteX3" fmla="*/ 474241 w 648072"/>
                <a:gd name="connsiteY3" fmla="*/ 476817 h 657792"/>
                <a:gd name="connsiteX4" fmla="*/ 648072 w 648072"/>
                <a:gd name="connsiteY4" fmla="*/ 648267 h 657792"/>
                <a:gd name="connsiteX5" fmla="*/ 626641 w 648072"/>
                <a:gd name="connsiteY5" fmla="*/ 657792 h 657792"/>
                <a:gd name="connsiteX6" fmla="*/ 467097 w 648072"/>
                <a:gd name="connsiteY6" fmla="*/ 514917 h 657792"/>
                <a:gd name="connsiteX7" fmla="*/ 324222 w 648072"/>
                <a:gd name="connsiteY7" fmla="*/ 376805 h 657792"/>
                <a:gd name="connsiteX8" fmla="*/ 226591 w 648072"/>
                <a:gd name="connsiteY8" fmla="*/ 283936 h 657792"/>
                <a:gd name="connsiteX9" fmla="*/ 36091 w 648072"/>
                <a:gd name="connsiteY9" fmla="*/ 98199 h 657792"/>
                <a:gd name="connsiteX0" fmla="*/ 55860 w 667841"/>
                <a:gd name="connsiteY0" fmla="*/ 98199 h 657792"/>
                <a:gd name="connsiteX1" fmla="*/ 19769 w 667841"/>
                <a:gd name="connsiteY1" fmla="*/ 0 h 657792"/>
                <a:gd name="connsiteX2" fmla="*/ 298748 w 667841"/>
                <a:gd name="connsiteY2" fmla="*/ 291080 h 657792"/>
                <a:gd name="connsiteX3" fmla="*/ 494010 w 667841"/>
                <a:gd name="connsiteY3" fmla="*/ 476817 h 657792"/>
                <a:gd name="connsiteX4" fmla="*/ 667841 w 667841"/>
                <a:gd name="connsiteY4" fmla="*/ 648267 h 657792"/>
                <a:gd name="connsiteX5" fmla="*/ 646410 w 667841"/>
                <a:gd name="connsiteY5" fmla="*/ 657792 h 657792"/>
                <a:gd name="connsiteX6" fmla="*/ 486866 w 667841"/>
                <a:gd name="connsiteY6" fmla="*/ 514917 h 657792"/>
                <a:gd name="connsiteX7" fmla="*/ 343991 w 667841"/>
                <a:gd name="connsiteY7" fmla="*/ 376805 h 657792"/>
                <a:gd name="connsiteX8" fmla="*/ 246360 w 667841"/>
                <a:gd name="connsiteY8" fmla="*/ 283936 h 657792"/>
                <a:gd name="connsiteX9" fmla="*/ 55860 w 667841"/>
                <a:gd name="connsiteY9" fmla="*/ 98199 h 657792"/>
                <a:gd name="connsiteX0" fmla="*/ 55859 w 667840"/>
                <a:gd name="connsiteY0" fmla="*/ 98199 h 657792"/>
                <a:gd name="connsiteX1" fmla="*/ 19769 w 667840"/>
                <a:gd name="connsiteY1" fmla="*/ 0 h 657792"/>
                <a:gd name="connsiteX2" fmla="*/ 298747 w 667840"/>
                <a:gd name="connsiteY2" fmla="*/ 291080 h 657792"/>
                <a:gd name="connsiteX3" fmla="*/ 494009 w 667840"/>
                <a:gd name="connsiteY3" fmla="*/ 476817 h 657792"/>
                <a:gd name="connsiteX4" fmla="*/ 667840 w 667840"/>
                <a:gd name="connsiteY4" fmla="*/ 648267 h 657792"/>
                <a:gd name="connsiteX5" fmla="*/ 646409 w 667840"/>
                <a:gd name="connsiteY5" fmla="*/ 657792 h 657792"/>
                <a:gd name="connsiteX6" fmla="*/ 486865 w 667840"/>
                <a:gd name="connsiteY6" fmla="*/ 514917 h 657792"/>
                <a:gd name="connsiteX7" fmla="*/ 343990 w 667840"/>
                <a:gd name="connsiteY7" fmla="*/ 376805 h 657792"/>
                <a:gd name="connsiteX8" fmla="*/ 246359 w 667840"/>
                <a:gd name="connsiteY8" fmla="*/ 283936 h 657792"/>
                <a:gd name="connsiteX9" fmla="*/ 55859 w 667840"/>
                <a:gd name="connsiteY9" fmla="*/ 98199 h 65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7840" h="657792">
                  <a:moveTo>
                    <a:pt x="55859" y="98199"/>
                  </a:moveTo>
                  <a:cubicBezTo>
                    <a:pt x="43829" y="65466"/>
                    <a:pt x="0" y="59770"/>
                    <a:pt x="19769" y="0"/>
                  </a:cubicBezTo>
                  <a:lnTo>
                    <a:pt x="298747" y="291080"/>
                  </a:lnTo>
                  <a:lnTo>
                    <a:pt x="494009" y="476817"/>
                  </a:lnTo>
                  <a:lnTo>
                    <a:pt x="667840" y="648267"/>
                  </a:lnTo>
                  <a:lnTo>
                    <a:pt x="646409" y="657792"/>
                  </a:lnTo>
                  <a:lnTo>
                    <a:pt x="486865" y="514917"/>
                  </a:lnTo>
                  <a:lnTo>
                    <a:pt x="343990" y="376805"/>
                  </a:lnTo>
                  <a:lnTo>
                    <a:pt x="246359" y="283936"/>
                  </a:lnTo>
                  <a:lnTo>
                    <a:pt x="55859" y="98199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latin typeface="Arial" charset="0"/>
                <a:ea typeface="ヒラギノ角ゴ Pro W3" pitchFamily="-32" charset="-128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4860032" y="2060848"/>
              <a:ext cx="611981" cy="613047"/>
            </a:xfrm>
            <a:custGeom>
              <a:avLst/>
              <a:gdLst>
                <a:gd name="connsiteX0" fmla="*/ 0 w 611981"/>
                <a:gd name="connsiteY0" fmla="*/ 0 h 559593"/>
                <a:gd name="connsiteX1" fmla="*/ 152400 w 611981"/>
                <a:gd name="connsiteY1" fmla="*/ 109537 h 559593"/>
                <a:gd name="connsiteX2" fmla="*/ 242888 w 611981"/>
                <a:gd name="connsiteY2" fmla="*/ 192881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  <a:gd name="connsiteX0" fmla="*/ 0 w 611981"/>
                <a:gd name="connsiteY0" fmla="*/ 0 h 559593"/>
                <a:gd name="connsiteX1" fmla="*/ 72008 w 611981"/>
                <a:gd name="connsiteY1" fmla="*/ 0 h 559593"/>
                <a:gd name="connsiteX2" fmla="*/ 242888 w 611981"/>
                <a:gd name="connsiteY2" fmla="*/ 192881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  <a:gd name="connsiteX0" fmla="*/ 0 w 611981"/>
                <a:gd name="connsiteY0" fmla="*/ 0 h 559593"/>
                <a:gd name="connsiteX1" fmla="*/ 72008 w 611981"/>
                <a:gd name="connsiteY1" fmla="*/ 0 h 559593"/>
                <a:gd name="connsiteX2" fmla="*/ 288032 w 611981"/>
                <a:gd name="connsiteY2" fmla="*/ 216024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  <a:gd name="connsiteX0" fmla="*/ 0 w 611981"/>
                <a:gd name="connsiteY0" fmla="*/ 0 h 559593"/>
                <a:gd name="connsiteX1" fmla="*/ 72008 w 611981"/>
                <a:gd name="connsiteY1" fmla="*/ 0 h 559593"/>
                <a:gd name="connsiteX2" fmla="*/ 288032 w 611981"/>
                <a:gd name="connsiteY2" fmla="*/ 216024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  <a:gd name="connsiteX0" fmla="*/ 0 w 611981"/>
                <a:gd name="connsiteY0" fmla="*/ 53454 h 613047"/>
                <a:gd name="connsiteX1" fmla="*/ 72008 w 611981"/>
                <a:gd name="connsiteY1" fmla="*/ 53454 h 613047"/>
                <a:gd name="connsiteX2" fmla="*/ 288032 w 611981"/>
                <a:gd name="connsiteY2" fmla="*/ 269478 h 613047"/>
                <a:gd name="connsiteX3" fmla="*/ 438150 w 611981"/>
                <a:gd name="connsiteY3" fmla="*/ 432072 h 613047"/>
                <a:gd name="connsiteX4" fmla="*/ 611981 w 611981"/>
                <a:gd name="connsiteY4" fmla="*/ 603522 h 613047"/>
                <a:gd name="connsiteX5" fmla="*/ 590550 w 611981"/>
                <a:gd name="connsiteY5" fmla="*/ 613047 h 613047"/>
                <a:gd name="connsiteX6" fmla="*/ 431006 w 611981"/>
                <a:gd name="connsiteY6" fmla="*/ 470172 h 613047"/>
                <a:gd name="connsiteX7" fmla="*/ 288131 w 611981"/>
                <a:gd name="connsiteY7" fmla="*/ 332060 h 613047"/>
                <a:gd name="connsiteX8" fmla="*/ 190500 w 611981"/>
                <a:gd name="connsiteY8" fmla="*/ 239191 h 613047"/>
                <a:gd name="connsiteX9" fmla="*/ 0 w 611981"/>
                <a:gd name="connsiteY9" fmla="*/ 53454 h 613047"/>
                <a:gd name="connsiteX0" fmla="*/ 0 w 611981"/>
                <a:gd name="connsiteY0" fmla="*/ 53454 h 613047"/>
                <a:gd name="connsiteX1" fmla="*/ 72008 w 611981"/>
                <a:gd name="connsiteY1" fmla="*/ 53454 h 613047"/>
                <a:gd name="connsiteX2" fmla="*/ 288032 w 611981"/>
                <a:gd name="connsiteY2" fmla="*/ 269478 h 613047"/>
                <a:gd name="connsiteX3" fmla="*/ 438150 w 611981"/>
                <a:gd name="connsiteY3" fmla="*/ 432072 h 613047"/>
                <a:gd name="connsiteX4" fmla="*/ 611981 w 611981"/>
                <a:gd name="connsiteY4" fmla="*/ 603522 h 613047"/>
                <a:gd name="connsiteX5" fmla="*/ 590550 w 611981"/>
                <a:gd name="connsiteY5" fmla="*/ 613047 h 613047"/>
                <a:gd name="connsiteX6" fmla="*/ 431006 w 611981"/>
                <a:gd name="connsiteY6" fmla="*/ 470172 h 613047"/>
                <a:gd name="connsiteX7" fmla="*/ 288131 w 611981"/>
                <a:gd name="connsiteY7" fmla="*/ 332060 h 613047"/>
                <a:gd name="connsiteX8" fmla="*/ 190500 w 611981"/>
                <a:gd name="connsiteY8" fmla="*/ 239191 h 613047"/>
                <a:gd name="connsiteX9" fmla="*/ 0 w 611981"/>
                <a:gd name="connsiteY9" fmla="*/ 53454 h 61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981" h="613047">
                  <a:moveTo>
                    <a:pt x="0" y="53454"/>
                  </a:moveTo>
                  <a:cubicBezTo>
                    <a:pt x="10584" y="0"/>
                    <a:pt x="48005" y="53454"/>
                    <a:pt x="72008" y="53454"/>
                  </a:cubicBezTo>
                  <a:lnTo>
                    <a:pt x="288032" y="269478"/>
                  </a:lnTo>
                  <a:lnTo>
                    <a:pt x="438150" y="432072"/>
                  </a:lnTo>
                  <a:lnTo>
                    <a:pt x="611981" y="603522"/>
                  </a:lnTo>
                  <a:lnTo>
                    <a:pt x="590550" y="613047"/>
                  </a:lnTo>
                  <a:lnTo>
                    <a:pt x="431006" y="470172"/>
                  </a:lnTo>
                  <a:lnTo>
                    <a:pt x="288131" y="332060"/>
                  </a:lnTo>
                  <a:lnTo>
                    <a:pt x="190500" y="239191"/>
                  </a:lnTo>
                  <a:lnTo>
                    <a:pt x="0" y="53454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latin typeface="Arial" charset="0"/>
                <a:ea typeface="ヒラギノ角ゴ Pro W3" pitchFamily="-32" charset="-128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5004048" y="1484784"/>
              <a:ext cx="611981" cy="559593"/>
            </a:xfrm>
            <a:custGeom>
              <a:avLst/>
              <a:gdLst>
                <a:gd name="connsiteX0" fmla="*/ 0 w 611981"/>
                <a:gd name="connsiteY0" fmla="*/ 0 h 559593"/>
                <a:gd name="connsiteX1" fmla="*/ 152400 w 611981"/>
                <a:gd name="connsiteY1" fmla="*/ 109537 h 559593"/>
                <a:gd name="connsiteX2" fmla="*/ 242888 w 611981"/>
                <a:gd name="connsiteY2" fmla="*/ 192881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  <a:gd name="connsiteX0" fmla="*/ 0 w 611981"/>
                <a:gd name="connsiteY0" fmla="*/ 0 h 559593"/>
                <a:gd name="connsiteX1" fmla="*/ 72008 w 611981"/>
                <a:gd name="connsiteY1" fmla="*/ 0 h 559593"/>
                <a:gd name="connsiteX2" fmla="*/ 242888 w 611981"/>
                <a:gd name="connsiteY2" fmla="*/ 192881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  <a:gd name="connsiteX0" fmla="*/ 0 w 611981"/>
                <a:gd name="connsiteY0" fmla="*/ 0 h 559593"/>
                <a:gd name="connsiteX1" fmla="*/ 72008 w 611981"/>
                <a:gd name="connsiteY1" fmla="*/ 0 h 559593"/>
                <a:gd name="connsiteX2" fmla="*/ 288032 w 611981"/>
                <a:gd name="connsiteY2" fmla="*/ 216024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981" h="559593">
                  <a:moveTo>
                    <a:pt x="0" y="0"/>
                  </a:moveTo>
                  <a:lnTo>
                    <a:pt x="72008" y="0"/>
                  </a:lnTo>
                  <a:lnTo>
                    <a:pt x="288032" y="216024"/>
                  </a:lnTo>
                  <a:lnTo>
                    <a:pt x="438150" y="378618"/>
                  </a:lnTo>
                  <a:lnTo>
                    <a:pt x="611981" y="550068"/>
                  </a:lnTo>
                  <a:lnTo>
                    <a:pt x="590550" y="559593"/>
                  </a:lnTo>
                  <a:lnTo>
                    <a:pt x="431006" y="416718"/>
                  </a:lnTo>
                  <a:lnTo>
                    <a:pt x="288131" y="278606"/>
                  </a:lnTo>
                  <a:lnTo>
                    <a:pt x="190500" y="1857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latin typeface="Arial" charset="0"/>
                <a:ea typeface="ヒラギノ角ゴ Pro W3" pitchFamily="-32" charset="-128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 rot="10800000">
              <a:off x="5436096" y="1772816"/>
              <a:ext cx="611981" cy="559593"/>
            </a:xfrm>
            <a:custGeom>
              <a:avLst/>
              <a:gdLst>
                <a:gd name="connsiteX0" fmla="*/ 0 w 611981"/>
                <a:gd name="connsiteY0" fmla="*/ 0 h 559593"/>
                <a:gd name="connsiteX1" fmla="*/ 152400 w 611981"/>
                <a:gd name="connsiteY1" fmla="*/ 109537 h 559593"/>
                <a:gd name="connsiteX2" fmla="*/ 242888 w 611981"/>
                <a:gd name="connsiteY2" fmla="*/ 192881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  <a:gd name="connsiteX0" fmla="*/ 0 w 611981"/>
                <a:gd name="connsiteY0" fmla="*/ 0 h 559593"/>
                <a:gd name="connsiteX1" fmla="*/ 72008 w 611981"/>
                <a:gd name="connsiteY1" fmla="*/ 0 h 559593"/>
                <a:gd name="connsiteX2" fmla="*/ 242888 w 611981"/>
                <a:gd name="connsiteY2" fmla="*/ 192881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  <a:gd name="connsiteX0" fmla="*/ 0 w 611981"/>
                <a:gd name="connsiteY0" fmla="*/ 0 h 559593"/>
                <a:gd name="connsiteX1" fmla="*/ 72008 w 611981"/>
                <a:gd name="connsiteY1" fmla="*/ 0 h 559593"/>
                <a:gd name="connsiteX2" fmla="*/ 288032 w 611981"/>
                <a:gd name="connsiteY2" fmla="*/ 216024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981" h="559593">
                  <a:moveTo>
                    <a:pt x="0" y="0"/>
                  </a:moveTo>
                  <a:lnTo>
                    <a:pt x="72008" y="0"/>
                  </a:lnTo>
                  <a:lnTo>
                    <a:pt x="288032" y="216024"/>
                  </a:lnTo>
                  <a:lnTo>
                    <a:pt x="438150" y="378618"/>
                  </a:lnTo>
                  <a:lnTo>
                    <a:pt x="611981" y="550068"/>
                  </a:lnTo>
                  <a:lnTo>
                    <a:pt x="590550" y="559593"/>
                  </a:lnTo>
                  <a:lnTo>
                    <a:pt x="431006" y="416718"/>
                  </a:lnTo>
                  <a:lnTo>
                    <a:pt x="288131" y="278606"/>
                  </a:lnTo>
                  <a:lnTo>
                    <a:pt x="190500" y="1857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latin typeface="Arial" charset="0"/>
                <a:ea typeface="ヒラギノ角ゴ Pro W3" pitchFamily="-32" charset="-128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5652120" y="1513934"/>
              <a:ext cx="611981" cy="559593"/>
            </a:xfrm>
            <a:custGeom>
              <a:avLst/>
              <a:gdLst>
                <a:gd name="connsiteX0" fmla="*/ 0 w 611981"/>
                <a:gd name="connsiteY0" fmla="*/ 0 h 559593"/>
                <a:gd name="connsiteX1" fmla="*/ 152400 w 611981"/>
                <a:gd name="connsiteY1" fmla="*/ 109537 h 559593"/>
                <a:gd name="connsiteX2" fmla="*/ 242888 w 611981"/>
                <a:gd name="connsiteY2" fmla="*/ 192881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  <a:gd name="connsiteX0" fmla="*/ 0 w 611981"/>
                <a:gd name="connsiteY0" fmla="*/ 0 h 559593"/>
                <a:gd name="connsiteX1" fmla="*/ 72008 w 611981"/>
                <a:gd name="connsiteY1" fmla="*/ 0 h 559593"/>
                <a:gd name="connsiteX2" fmla="*/ 242888 w 611981"/>
                <a:gd name="connsiteY2" fmla="*/ 192881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  <a:gd name="connsiteX0" fmla="*/ 0 w 611981"/>
                <a:gd name="connsiteY0" fmla="*/ 0 h 559593"/>
                <a:gd name="connsiteX1" fmla="*/ 72008 w 611981"/>
                <a:gd name="connsiteY1" fmla="*/ 0 h 559593"/>
                <a:gd name="connsiteX2" fmla="*/ 288032 w 611981"/>
                <a:gd name="connsiteY2" fmla="*/ 216024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981" h="559593">
                  <a:moveTo>
                    <a:pt x="0" y="0"/>
                  </a:moveTo>
                  <a:lnTo>
                    <a:pt x="72008" y="0"/>
                  </a:lnTo>
                  <a:lnTo>
                    <a:pt x="288032" y="216024"/>
                  </a:lnTo>
                  <a:lnTo>
                    <a:pt x="438150" y="378618"/>
                  </a:lnTo>
                  <a:lnTo>
                    <a:pt x="611981" y="550068"/>
                  </a:lnTo>
                  <a:lnTo>
                    <a:pt x="590550" y="559593"/>
                  </a:lnTo>
                  <a:lnTo>
                    <a:pt x="431006" y="416718"/>
                  </a:lnTo>
                  <a:lnTo>
                    <a:pt x="288131" y="278606"/>
                  </a:lnTo>
                  <a:lnTo>
                    <a:pt x="190500" y="1857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latin typeface="Arial" charset="0"/>
                <a:ea typeface="ヒラギノ角ゴ Pro W3" pitchFamily="-32" charset="-128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5508104" y="1484784"/>
              <a:ext cx="611981" cy="559593"/>
            </a:xfrm>
            <a:custGeom>
              <a:avLst/>
              <a:gdLst>
                <a:gd name="connsiteX0" fmla="*/ 0 w 611981"/>
                <a:gd name="connsiteY0" fmla="*/ 0 h 559593"/>
                <a:gd name="connsiteX1" fmla="*/ 152400 w 611981"/>
                <a:gd name="connsiteY1" fmla="*/ 109537 h 559593"/>
                <a:gd name="connsiteX2" fmla="*/ 242888 w 611981"/>
                <a:gd name="connsiteY2" fmla="*/ 192881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  <a:gd name="connsiteX0" fmla="*/ 0 w 611981"/>
                <a:gd name="connsiteY0" fmla="*/ 0 h 559593"/>
                <a:gd name="connsiteX1" fmla="*/ 72008 w 611981"/>
                <a:gd name="connsiteY1" fmla="*/ 0 h 559593"/>
                <a:gd name="connsiteX2" fmla="*/ 242888 w 611981"/>
                <a:gd name="connsiteY2" fmla="*/ 192881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  <a:gd name="connsiteX0" fmla="*/ 0 w 611981"/>
                <a:gd name="connsiteY0" fmla="*/ 0 h 559593"/>
                <a:gd name="connsiteX1" fmla="*/ 72008 w 611981"/>
                <a:gd name="connsiteY1" fmla="*/ 0 h 559593"/>
                <a:gd name="connsiteX2" fmla="*/ 288032 w 611981"/>
                <a:gd name="connsiteY2" fmla="*/ 216024 h 559593"/>
                <a:gd name="connsiteX3" fmla="*/ 438150 w 611981"/>
                <a:gd name="connsiteY3" fmla="*/ 378618 h 559593"/>
                <a:gd name="connsiteX4" fmla="*/ 611981 w 611981"/>
                <a:gd name="connsiteY4" fmla="*/ 550068 h 559593"/>
                <a:gd name="connsiteX5" fmla="*/ 590550 w 611981"/>
                <a:gd name="connsiteY5" fmla="*/ 559593 h 559593"/>
                <a:gd name="connsiteX6" fmla="*/ 431006 w 611981"/>
                <a:gd name="connsiteY6" fmla="*/ 416718 h 559593"/>
                <a:gd name="connsiteX7" fmla="*/ 288131 w 611981"/>
                <a:gd name="connsiteY7" fmla="*/ 278606 h 559593"/>
                <a:gd name="connsiteX8" fmla="*/ 190500 w 611981"/>
                <a:gd name="connsiteY8" fmla="*/ 185737 h 559593"/>
                <a:gd name="connsiteX9" fmla="*/ 0 w 611981"/>
                <a:gd name="connsiteY9" fmla="*/ 0 h 55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981" h="559593">
                  <a:moveTo>
                    <a:pt x="0" y="0"/>
                  </a:moveTo>
                  <a:lnTo>
                    <a:pt x="72008" y="0"/>
                  </a:lnTo>
                  <a:lnTo>
                    <a:pt x="288032" y="216024"/>
                  </a:lnTo>
                  <a:lnTo>
                    <a:pt x="438150" y="378618"/>
                  </a:lnTo>
                  <a:lnTo>
                    <a:pt x="611981" y="550068"/>
                  </a:lnTo>
                  <a:lnTo>
                    <a:pt x="590550" y="559593"/>
                  </a:lnTo>
                  <a:lnTo>
                    <a:pt x="431006" y="416718"/>
                  </a:lnTo>
                  <a:lnTo>
                    <a:pt x="288131" y="278606"/>
                  </a:lnTo>
                  <a:lnTo>
                    <a:pt x="190500" y="1857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latin typeface="Arial" charset="0"/>
                <a:ea typeface="ヒラギノ角ゴ Pro W3" pitchFamily="-32" charset="-128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724128" y="1340768"/>
            <a:ext cx="2185750" cy="830997"/>
            <a:chOff x="5842634" y="908720"/>
            <a:chExt cx="2185750" cy="830997"/>
          </a:xfrm>
        </p:grpSpPr>
        <p:sp>
          <p:nvSpPr>
            <p:cNvPr id="29" name="TextBox 28"/>
            <p:cNvSpPr txBox="1"/>
            <p:nvPr/>
          </p:nvSpPr>
          <p:spPr>
            <a:xfrm>
              <a:off x="6516216" y="908720"/>
              <a:ext cx="15121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Injection Borehole</a:t>
              </a:r>
              <a:endParaRPr lang="en-US" dirty="0"/>
            </a:p>
          </p:txBody>
        </p:sp>
        <p:sp>
          <p:nvSpPr>
            <p:cNvPr id="30" name="Down Arrow 29"/>
            <p:cNvSpPr/>
            <p:nvPr/>
          </p:nvSpPr>
          <p:spPr bwMode="auto">
            <a:xfrm rot="4078028">
              <a:off x="5950646" y="967620"/>
              <a:ext cx="360040" cy="576064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32" charset="-128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907704" y="522920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After G.W. Wilson, 2008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“Heat-Seeking Missile” Effect in ARD Suppression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86800" cy="4464496"/>
          </a:xfrm>
        </p:spPr>
        <p:txBody>
          <a:bodyPr/>
          <a:lstStyle/>
          <a:p>
            <a:r>
              <a:rPr lang="en-US" sz="2800" dirty="0" smtClean="0"/>
              <a:t>Pyrite oxidation is exothermic</a:t>
            </a:r>
          </a:p>
          <a:p>
            <a:r>
              <a:rPr lang="en-US" sz="2800" dirty="0" smtClean="0"/>
              <a:t>If a pHoam</a:t>
            </a:r>
            <a:r>
              <a:rPr lang="en-US" sz="2800" baseline="30000" dirty="0" smtClean="0"/>
              <a:t>TM</a:t>
            </a:r>
            <a:r>
              <a:rPr lang="en-US" sz="2800" dirty="0" smtClean="0"/>
              <a:t> encounters a “hot zone” with elevated pyrite, the bubbles should collapse and preferentially deposit the “active ingredients”</a:t>
            </a:r>
          </a:p>
          <a:p>
            <a:r>
              <a:rPr lang="en-US" sz="2800" dirty="0" smtClean="0"/>
              <a:t>This feature could potentially give pHoam</a:t>
            </a:r>
            <a:r>
              <a:rPr lang="en-US" sz="2800" baseline="30000" dirty="0" smtClean="0"/>
              <a:t>TM</a:t>
            </a:r>
            <a:r>
              <a:rPr lang="en-US" sz="2800" dirty="0" smtClean="0"/>
              <a:t> a “</a:t>
            </a:r>
            <a:r>
              <a:rPr lang="en-US" sz="2800" b="1" i="1" dirty="0" smtClean="0"/>
              <a:t>heat-seeking missile</a:t>
            </a:r>
            <a:r>
              <a:rPr lang="en-US" sz="2800" dirty="0" smtClean="0"/>
              <a:t>” capability that could automatically deliver more ARD-suppressing active ingredients to a mine waste site in the zones where it is needed the most.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Best Practice Methods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92275" y="2781300"/>
            <a:ext cx="7058942" cy="3357563"/>
            <a:chOff x="476" y="1559"/>
            <a:chExt cx="5020" cy="2761"/>
          </a:xfrm>
        </p:grpSpPr>
        <p:sp>
          <p:nvSpPr>
            <p:cNvPr id="210951" name="AutoShape 7"/>
            <p:cNvSpPr>
              <a:spLocks noChangeArrowheads="1"/>
            </p:cNvSpPr>
            <p:nvPr/>
          </p:nvSpPr>
          <p:spPr bwMode="auto">
            <a:xfrm>
              <a:off x="476" y="1559"/>
              <a:ext cx="1008" cy="72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Sources</a:t>
              </a:r>
            </a:p>
          </p:txBody>
        </p:sp>
        <p:sp>
          <p:nvSpPr>
            <p:cNvPr id="210952" name="AutoShape 8"/>
            <p:cNvSpPr>
              <a:spLocks noChangeArrowheads="1"/>
            </p:cNvSpPr>
            <p:nvPr/>
          </p:nvSpPr>
          <p:spPr bwMode="auto">
            <a:xfrm>
              <a:off x="476" y="3600"/>
              <a:ext cx="2976" cy="72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/>
                <a:t>Pathways</a:t>
              </a:r>
            </a:p>
          </p:txBody>
        </p:sp>
        <p:sp>
          <p:nvSpPr>
            <p:cNvPr id="210953" name="AutoShape 9"/>
            <p:cNvSpPr>
              <a:spLocks noChangeArrowheads="1"/>
            </p:cNvSpPr>
            <p:nvPr/>
          </p:nvSpPr>
          <p:spPr bwMode="auto">
            <a:xfrm>
              <a:off x="3980" y="3216"/>
              <a:ext cx="1056" cy="1104"/>
            </a:xfrm>
            <a:prstGeom prst="cube">
              <a:avLst>
                <a:gd name="adj" fmla="val 25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Receptors</a:t>
              </a:r>
            </a:p>
          </p:txBody>
        </p:sp>
        <p:sp>
          <p:nvSpPr>
            <p:cNvPr id="210954" name="AutoShape 10"/>
            <p:cNvSpPr>
              <a:spLocks noChangeArrowheads="1"/>
            </p:cNvSpPr>
            <p:nvPr/>
          </p:nvSpPr>
          <p:spPr bwMode="auto">
            <a:xfrm>
              <a:off x="716" y="3328"/>
              <a:ext cx="336" cy="17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955" name="AutoShape 11"/>
            <p:cNvSpPr>
              <a:spLocks noChangeArrowheads="1"/>
            </p:cNvSpPr>
            <p:nvPr/>
          </p:nvSpPr>
          <p:spPr bwMode="auto">
            <a:xfrm rot="16200000">
              <a:off x="3524" y="3768"/>
              <a:ext cx="336" cy="28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956" name="Text Box 12"/>
            <p:cNvSpPr txBox="1">
              <a:spLocks noChangeArrowheads="1"/>
            </p:cNvSpPr>
            <p:nvPr/>
          </p:nvSpPr>
          <p:spPr bwMode="auto">
            <a:xfrm>
              <a:off x="1004" y="3550"/>
              <a:ext cx="216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Groundwater Perspective</a:t>
              </a:r>
            </a:p>
          </p:txBody>
        </p:sp>
        <p:sp>
          <p:nvSpPr>
            <p:cNvPr id="210957" name="Text Box 13"/>
            <p:cNvSpPr txBox="1">
              <a:spLocks noChangeArrowheads="1"/>
            </p:cNvSpPr>
            <p:nvPr/>
          </p:nvSpPr>
          <p:spPr bwMode="auto">
            <a:xfrm>
              <a:off x="4111" y="2328"/>
              <a:ext cx="1385" cy="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dirty="0" smtClean="0"/>
                <a:t>Measure</a:t>
              </a:r>
            </a:p>
            <a:p>
              <a:r>
                <a:rPr lang="en-GB" dirty="0" smtClean="0"/>
                <a:t>Performance</a:t>
              </a:r>
              <a:endParaRPr lang="en-GB" dirty="0"/>
            </a:p>
          </p:txBody>
        </p:sp>
        <p:sp>
          <p:nvSpPr>
            <p:cNvPr id="210958" name="Line 14"/>
            <p:cNvSpPr>
              <a:spLocks noChangeShapeType="1"/>
            </p:cNvSpPr>
            <p:nvPr/>
          </p:nvSpPr>
          <p:spPr bwMode="auto">
            <a:xfrm>
              <a:off x="4554" y="2953"/>
              <a:ext cx="1" cy="4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59" name="AutoShape 15"/>
            <p:cNvSpPr>
              <a:spLocks noChangeArrowheads="1"/>
            </p:cNvSpPr>
            <p:nvPr/>
          </p:nvSpPr>
          <p:spPr bwMode="auto">
            <a:xfrm>
              <a:off x="703" y="2330"/>
              <a:ext cx="336" cy="17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960" name="AutoShape 16"/>
            <p:cNvSpPr>
              <a:spLocks noChangeArrowheads="1"/>
            </p:cNvSpPr>
            <p:nvPr/>
          </p:nvSpPr>
          <p:spPr bwMode="auto">
            <a:xfrm>
              <a:off x="567" y="2557"/>
              <a:ext cx="726" cy="720"/>
            </a:xfrm>
            <a:prstGeom prst="cube">
              <a:avLst>
                <a:gd name="adj" fmla="val 250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Vertical Pathway</a:t>
              </a:r>
            </a:p>
          </p:txBody>
        </p:sp>
        <p:sp>
          <p:nvSpPr>
            <p:cNvPr id="210961" name="Text Box 17"/>
            <p:cNvSpPr txBox="1">
              <a:spLocks noChangeArrowheads="1"/>
            </p:cNvSpPr>
            <p:nvPr/>
          </p:nvSpPr>
          <p:spPr bwMode="auto">
            <a:xfrm>
              <a:off x="2880" y="1831"/>
              <a:ext cx="1271" cy="3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ZA"/>
                <a:t>Intervention</a:t>
              </a:r>
              <a:endParaRPr lang="en-US"/>
            </a:p>
          </p:txBody>
        </p:sp>
        <p:sp>
          <p:nvSpPr>
            <p:cNvPr id="210962" name="Line 18"/>
            <p:cNvSpPr>
              <a:spLocks noChangeShapeType="1"/>
            </p:cNvSpPr>
            <p:nvPr/>
          </p:nvSpPr>
          <p:spPr bwMode="auto">
            <a:xfrm>
              <a:off x="3561" y="2194"/>
              <a:ext cx="726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63" name="Line 19"/>
            <p:cNvSpPr>
              <a:spLocks noChangeShapeType="1"/>
            </p:cNvSpPr>
            <p:nvPr/>
          </p:nvSpPr>
          <p:spPr bwMode="auto">
            <a:xfrm flipH="1">
              <a:off x="2291" y="2194"/>
              <a:ext cx="952" cy="1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64" name="Line 20"/>
            <p:cNvSpPr>
              <a:spLocks noChangeShapeType="1"/>
            </p:cNvSpPr>
            <p:nvPr/>
          </p:nvSpPr>
          <p:spPr bwMode="auto">
            <a:xfrm flipH="1">
              <a:off x="1429" y="2148"/>
              <a:ext cx="1361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65" name="Line 21"/>
            <p:cNvSpPr>
              <a:spLocks noChangeShapeType="1"/>
            </p:cNvSpPr>
            <p:nvPr/>
          </p:nvSpPr>
          <p:spPr bwMode="auto">
            <a:xfrm flipH="1" flipV="1">
              <a:off x="1565" y="1922"/>
              <a:ext cx="1089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67544" y="1196752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REF: GARD Guide 2010</a:t>
            </a:r>
          </a:p>
          <a:p>
            <a:r>
              <a:rPr lang="en-US" b="1" i="1" dirty="0" smtClean="0">
                <a:solidFill>
                  <a:srgbClr val="048C9A"/>
                </a:solidFill>
              </a:rPr>
              <a:t>www.gardguide.com</a:t>
            </a:r>
            <a:endParaRPr lang="en-US" b="1" i="1" dirty="0">
              <a:solidFill>
                <a:srgbClr val="048C9A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980728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Early avoidance </a:t>
            </a:r>
            <a:r>
              <a:rPr lang="en-US" dirty="0" smtClean="0"/>
              <a:t>of ARD problems is a </a:t>
            </a:r>
            <a:r>
              <a:rPr lang="en-US" u="sng" dirty="0" smtClean="0"/>
              <a:t>best practice </a:t>
            </a:r>
            <a:r>
              <a:rPr lang="en-US" dirty="0" smtClean="0"/>
              <a:t>technique that is integrated into mine planning, design and waste mgt strategies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Implementation Concepts</a:t>
            </a:r>
            <a:endParaRPr lang="en-US" sz="3200" dirty="0"/>
          </a:p>
        </p:txBody>
      </p:sp>
      <p:pic>
        <p:nvPicPr>
          <p:cNvPr id="4" name="Content Placeholder 3" descr="Mine waste dum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956597"/>
            <a:ext cx="7344816" cy="4898179"/>
          </a:xfrm>
        </p:spPr>
      </p:pic>
      <p:sp>
        <p:nvSpPr>
          <p:cNvPr id="5" name="TextBox 4"/>
          <p:cNvSpPr txBox="1"/>
          <p:nvPr/>
        </p:nvSpPr>
        <p:spPr>
          <a:xfrm>
            <a:off x="2051720" y="6027003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pHoam injection system layout is simple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260648"/>
            <a:ext cx="6912000" cy="71438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Teaming Partners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23528" y="836712"/>
            <a:ext cx="842493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4400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C8164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Golder Associates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 Inc.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rgbClr val="0C8164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800" b="1" kern="0" dirty="0" smtClean="0">
                <a:solidFill>
                  <a:srgbClr val="4C4C4C"/>
                </a:solidFill>
                <a:latin typeface="+mn-lt"/>
                <a:ea typeface="+mn-ea"/>
              </a:rPr>
              <a:t>Water Treatment and Geochemistry Groups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rgbClr val="0C8164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800" b="1" kern="0" dirty="0" smtClean="0">
                <a:solidFill>
                  <a:srgbClr val="4C4C4C"/>
                </a:solidFill>
                <a:latin typeface="+mn-lt"/>
                <a:ea typeface="+mn-ea"/>
              </a:rPr>
              <a:t>Colorado School of Mines Chemistry Dept.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rgbClr val="0C8164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800" b="1" kern="0" dirty="0" smtClean="0">
                <a:solidFill>
                  <a:srgbClr val="4C4C4C"/>
                </a:solidFill>
                <a:latin typeface="+mn-lt"/>
                <a:ea typeface="+mn-ea"/>
              </a:rPr>
              <a:t>Golder Construction Division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C8164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lang="en-US" sz="2800" b="1" kern="0" baseline="0" dirty="0" smtClean="0">
                <a:solidFill>
                  <a:srgbClr val="4C4C4C"/>
                </a:solidFill>
                <a:latin typeface="+mn-lt"/>
                <a:ea typeface="+mn-ea"/>
              </a:rPr>
              <a:t>Cellular</a:t>
            </a:r>
            <a:r>
              <a:rPr lang="en-US" sz="2800" b="1" kern="0" dirty="0" smtClean="0">
                <a:solidFill>
                  <a:srgbClr val="4C4C4C"/>
                </a:solidFill>
                <a:latin typeface="+mn-lt"/>
                <a:ea typeface="+mn-ea"/>
              </a:rPr>
              <a:t> Concrete Solutions LLC (CCS)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C8164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lang="en-US" sz="2800" b="1" kern="0" dirty="0" smtClean="0">
                <a:solidFill>
                  <a:srgbClr val="4C4C4C"/>
                </a:solidFill>
                <a:latin typeface="+mn-lt"/>
                <a:ea typeface="+mn-ea"/>
              </a:rPr>
              <a:t>Site owner/operator or interested entities like watershed groups</a:t>
            </a: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C8164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+mn-lt"/>
              <a:ea typeface="+mn-ea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Development Steps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640960" cy="4824536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Initial patent filing (16 August 2011)</a:t>
            </a:r>
          </a:p>
          <a:p>
            <a:pPr eaLnBrk="1" hangingPunct="1"/>
            <a:r>
              <a:rPr lang="en-US" sz="2400" dirty="0" smtClean="0"/>
              <a:t>Initial demo – injecting into a gravel-filled pipe (done)</a:t>
            </a:r>
          </a:p>
          <a:p>
            <a:pPr eaLnBrk="1" hangingPunct="1"/>
            <a:r>
              <a:rPr lang="en-US" sz="2400" dirty="0" smtClean="0"/>
              <a:t>Lab Testing (4Q 2011 to 2Q 2012)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sz="2400" dirty="0" smtClean="0"/>
              <a:t>Entity provides pyrite waste rock dump samples (done)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sz="2400" dirty="0" smtClean="0"/>
              <a:t>CCS treats samples with foam &amp; amendments (done)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sz="2400" dirty="0" smtClean="0"/>
              <a:t>Golder/CCS conducts humidity cell tests                        in-house (ongoing)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sz="2400" dirty="0" smtClean="0"/>
              <a:t>CCS evaluates foam flow through porous                          medium (gravel)  [planned]</a:t>
            </a:r>
          </a:p>
          <a:p>
            <a:pPr eaLnBrk="1" hangingPunct="1"/>
            <a:r>
              <a:rPr lang="en-US" sz="2400" dirty="0" smtClean="0"/>
              <a:t>Demonstration Site (injecting into a real dump) 3Q 2012</a:t>
            </a:r>
          </a:p>
          <a:p>
            <a:pPr eaLnBrk="1" hangingPunct="1"/>
            <a:r>
              <a:rPr lang="en-US" sz="2400" dirty="0" smtClean="0"/>
              <a:t>Monitor demo site Q4 2012 and beyond</a:t>
            </a:r>
          </a:p>
        </p:txBody>
      </p:sp>
      <p:pic>
        <p:nvPicPr>
          <p:cNvPr id="4" name="Picture 3" descr="Humidity cells inl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3429000"/>
            <a:ext cx="1993400" cy="1488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CO$T$????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Need to do comparison with perpetual ARD treatment (either active or passive technologies) or other remedies</a:t>
            </a:r>
          </a:p>
          <a:p>
            <a:r>
              <a:rPr lang="en-US" sz="2400" dirty="0" smtClean="0"/>
              <a:t>We have a cost model but it has </a:t>
            </a:r>
            <a:r>
              <a:rPr lang="en-US" sz="2400" b="1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/>
              <a:t> been validated/ calibrated, </a:t>
            </a:r>
            <a:r>
              <a:rPr lang="en-US" sz="2400" b="1" u="sng" dirty="0" smtClean="0"/>
              <a:t>so we need demonstration sites</a:t>
            </a:r>
          </a:p>
          <a:p>
            <a:r>
              <a:rPr lang="en-US" sz="2400" dirty="0" smtClean="0"/>
              <a:t>Example:  to perpetually treat ARD from a 73 hectare waste rock dump in Western USA would cost about $US 30 million.  If one assumes that only 25% of the total dump volume would accept or require pHoam</a:t>
            </a:r>
            <a:r>
              <a:rPr lang="en-US" sz="2400" baseline="30000" dirty="0" smtClean="0"/>
              <a:t>TM</a:t>
            </a:r>
            <a:r>
              <a:rPr lang="en-US" sz="2400" dirty="0" smtClean="0"/>
              <a:t>, the treatment cost is on the order of $US 15 million.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Longevity of the treatment is a big issue.  The non-pHoam</a:t>
            </a:r>
            <a:r>
              <a:rPr lang="en-US" sz="2400" baseline="30000" dirty="0" smtClean="0">
                <a:solidFill>
                  <a:srgbClr val="FF0000"/>
                </a:solidFill>
              </a:rPr>
              <a:t>TM</a:t>
            </a:r>
            <a:r>
              <a:rPr lang="en-US" sz="2400" dirty="0" smtClean="0">
                <a:solidFill>
                  <a:srgbClr val="FF0000"/>
                </a:solidFill>
              </a:rPr>
              <a:t> treatment at the Fisher Coal Mine in 1995 with NaOH and bactericide is still effective after 16 years. 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CO$T$????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Our cost model is appears to be most sensitive to the cost of solid active ingredients and the surfactant.</a:t>
            </a:r>
          </a:p>
          <a:p>
            <a:r>
              <a:rPr lang="en-US" sz="2400" dirty="0" smtClean="0"/>
              <a:t>Even a minor credit for disposal of a local waste (e.g., </a:t>
            </a:r>
            <a:r>
              <a:rPr lang="en-US" sz="2400" dirty="0" err="1" smtClean="0"/>
              <a:t>biosolids</a:t>
            </a:r>
            <a:r>
              <a:rPr lang="en-US" sz="2400" dirty="0" smtClean="0"/>
              <a:t>) could result in a break-even condition.</a:t>
            </a:r>
          </a:p>
          <a:p>
            <a:r>
              <a:rPr lang="en-US" sz="2400" dirty="0" smtClean="0"/>
              <a:t>Without the credit, cost of treatment might be less than $1.00 per ton of rock to a fraction of that, depending on whether the rock is “vaccinated” or “medicated”.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pHoam</a:t>
            </a:r>
            <a:r>
              <a:rPr lang="en-US" baseline="30000" dirty="0" smtClean="0"/>
              <a:t>TM</a:t>
            </a:r>
            <a:r>
              <a:rPr lang="en-US" dirty="0" smtClean="0"/>
              <a:t> Demonstration Site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980728"/>
            <a:ext cx="8686800" cy="5021262"/>
          </a:xfrm>
        </p:spPr>
        <p:txBody>
          <a:bodyPr/>
          <a:lstStyle/>
          <a:p>
            <a:r>
              <a:rPr lang="en-US" sz="2400" dirty="0" smtClean="0"/>
              <a:t>Has </a:t>
            </a:r>
            <a:r>
              <a:rPr lang="en-US" sz="2400" dirty="0" err="1" smtClean="0"/>
              <a:t>re</a:t>
            </a:r>
            <a:r>
              <a:rPr lang="en-US" dirty="0" err="1" smtClean="0"/>
              <a:t>$</a:t>
            </a:r>
            <a:r>
              <a:rPr lang="en-US" sz="2400" dirty="0" err="1" smtClean="0"/>
              <a:t>earch</a:t>
            </a:r>
            <a:r>
              <a:rPr lang="en-US" sz="2400" dirty="0" smtClean="0"/>
              <a:t> funding available</a:t>
            </a:r>
          </a:p>
          <a:p>
            <a:r>
              <a:rPr lang="en-US" sz="2400" dirty="0" smtClean="0"/>
              <a:t>Contains mine waste that is fully characterized, mapped, and is acid-generating</a:t>
            </a:r>
          </a:p>
          <a:p>
            <a:r>
              <a:rPr lang="en-US" sz="2400" dirty="0" smtClean="0"/>
              <a:t>Is relatively small in scale (1 to 2 acres) (&lt;1Ha)</a:t>
            </a:r>
          </a:p>
          <a:p>
            <a:r>
              <a:rPr lang="en-US" sz="2400" dirty="0" smtClean="0"/>
              <a:t>Is relatively accessible  by conventional construction equipment</a:t>
            </a:r>
          </a:p>
          <a:p>
            <a:r>
              <a:rPr lang="en-US" sz="2400" dirty="0" smtClean="0"/>
              <a:t>Is amenable to “dissection” after pHoam application</a:t>
            </a:r>
          </a:p>
          <a:p>
            <a:r>
              <a:rPr lang="en-US" sz="2400" dirty="0" smtClean="0"/>
              <a:t>Has documented ARD impact</a:t>
            </a:r>
          </a:p>
          <a:p>
            <a:r>
              <a:rPr lang="en-US" sz="2400" dirty="0" smtClean="0"/>
              <a:t>Is on publicly-owned  land (USFS, USBLM, USEPA Superfund)</a:t>
            </a:r>
          </a:p>
          <a:p>
            <a:r>
              <a:rPr lang="en-US" sz="2400" dirty="0" smtClean="0"/>
              <a:t> Is not a part of or contingent upon ongoing litigation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 IS </a:t>
            </a:r>
            <a:r>
              <a:rPr lang="en-US" dirty="0" err="1" smtClean="0"/>
              <a:t>pHOAM</a:t>
            </a:r>
            <a:r>
              <a:rPr lang="en-US" baseline="50000" dirty="0" err="1" smtClean="0"/>
              <a:t>TM</a:t>
            </a:r>
            <a:r>
              <a:rPr lang="en-US" dirty="0" smtClean="0"/>
              <a:t>  SO SPECIAL?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6712"/>
            <a:ext cx="8915400" cy="5021262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Uses very little water</a:t>
            </a:r>
          </a:p>
          <a:p>
            <a:r>
              <a:rPr lang="en-US" sz="2400" b="1" dirty="0" smtClean="0"/>
              <a:t>Flexible design (wet/dry/stiff/flow-able)</a:t>
            </a:r>
          </a:p>
          <a:p>
            <a:r>
              <a:rPr lang="en-US" sz="2400" b="1" dirty="0" smtClean="0"/>
              <a:t>Flexible longevity (hours to days)</a:t>
            </a:r>
          </a:p>
          <a:p>
            <a:r>
              <a:rPr lang="en-US" sz="2400" b="1" dirty="0" smtClean="0"/>
              <a:t>Flexible active ingredients for suppressing ARD – whatever is inexpensive locally</a:t>
            </a:r>
          </a:p>
          <a:p>
            <a:r>
              <a:rPr lang="en-US" sz="2400" b="1" dirty="0" smtClean="0"/>
              <a:t>Easy to manufacture with traditional equipment</a:t>
            </a:r>
          </a:p>
          <a:p>
            <a:r>
              <a:rPr lang="en-US" sz="2400" b="1" dirty="0" smtClean="0"/>
              <a:t>Heat-seeking missile effect</a:t>
            </a:r>
          </a:p>
          <a:p>
            <a:r>
              <a:rPr lang="en-US" sz="2400" b="1" dirty="0" smtClean="0"/>
              <a:t>Pumpable or flow-able</a:t>
            </a:r>
          </a:p>
          <a:p>
            <a:r>
              <a:rPr lang="en-US" sz="2400" b="1" dirty="0" smtClean="0"/>
              <a:t>Biodegradable surfactants can double as bactericides</a:t>
            </a:r>
          </a:p>
          <a:p>
            <a:r>
              <a:rPr lang="en-US" sz="2400" b="1" dirty="0" smtClean="0"/>
              <a:t>Permeates unsaturated zones of mine waste to deliver anti-ARD “cocktail” that could last for decades, maybe longer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 descr="figi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000125"/>
            <a:ext cx="3387725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3851920" y="4509120"/>
            <a:ext cx="4963988" cy="1323439"/>
          </a:xfrm>
          <a:prstGeom prst="rect">
            <a:avLst/>
          </a:prstGeom>
          <a:solidFill>
            <a:srgbClr val="00FF00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u="sng" dirty="0" smtClean="0"/>
              <a:t>jgusek@golder.com </a:t>
            </a:r>
          </a:p>
          <a:p>
            <a:pPr algn="ctr">
              <a:spcBef>
                <a:spcPct val="50000"/>
              </a:spcBef>
            </a:pPr>
            <a:r>
              <a:rPr lang="en-US" sz="2000" dirty="0" smtClean="0"/>
              <a:t>or</a:t>
            </a:r>
          </a:p>
          <a:p>
            <a:pPr algn="ctr">
              <a:spcBef>
                <a:spcPct val="50000"/>
              </a:spcBef>
            </a:pPr>
            <a:r>
              <a:rPr lang="en-US" sz="2000" i="1" u="sng" dirty="0" smtClean="0"/>
              <a:t>ddunham@cellularconcretesolutions.com</a:t>
            </a:r>
            <a:endParaRPr lang="en-US" sz="2000" i="1" u="sng" dirty="0"/>
          </a:p>
        </p:txBody>
      </p:sp>
      <p:sp>
        <p:nvSpPr>
          <p:cNvPr id="57349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Thank You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995936" y="1412776"/>
            <a:ext cx="47502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48C9A"/>
                </a:solidFill>
                <a:effectLst/>
                <a:uLnTx/>
                <a:uFillTx/>
                <a:latin typeface="Book Antiqua" pitchFamily="18" charset="0"/>
                <a:ea typeface="+mj-ea"/>
                <a:cs typeface="ヒラギノ角ゴ Pro W3"/>
              </a:rPr>
              <a:t>Nihil</a:t>
            </a:r>
            <a:r>
              <a:rPr kumimoji="0" lang="en-US" sz="5400" b="1" i="1" u="none" strike="noStrike" kern="0" cap="none" spc="0" normalizeH="0" baseline="0" noProof="0" dirty="0" smtClean="0">
                <a:ln>
                  <a:noFill/>
                </a:ln>
                <a:solidFill>
                  <a:srgbClr val="048C9A"/>
                </a:solidFill>
                <a:effectLst/>
                <a:uLnTx/>
                <a:uFillTx/>
                <a:latin typeface="Book Antiqua" pitchFamily="18" charset="0"/>
                <a:ea typeface="+mj-ea"/>
                <a:cs typeface="ヒラギノ角ゴ Pro W3"/>
              </a:rPr>
              <a:t> </a:t>
            </a:r>
            <a:r>
              <a:rPr kumimoji="0" lang="en-US" sz="5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48C9A"/>
                </a:solidFill>
                <a:effectLst/>
                <a:uLnTx/>
                <a:uFillTx/>
                <a:latin typeface="Book Antiqua" pitchFamily="18" charset="0"/>
                <a:ea typeface="+mj-ea"/>
                <a:cs typeface="ヒラギノ角ゴ Pro W3"/>
              </a:rPr>
              <a:t>simul</a:t>
            </a:r>
            <a:r>
              <a:rPr kumimoji="0" lang="en-US" sz="5400" b="1" i="1" u="none" strike="noStrike" kern="0" cap="none" spc="0" normalizeH="0" baseline="0" noProof="0" dirty="0" smtClean="0">
                <a:ln>
                  <a:noFill/>
                </a:ln>
                <a:solidFill>
                  <a:srgbClr val="048C9A"/>
                </a:solidFill>
                <a:effectLst/>
                <a:uLnTx/>
                <a:uFillTx/>
                <a:latin typeface="Book Antiqua" pitchFamily="18" charset="0"/>
                <a:ea typeface="+mj-ea"/>
                <a:cs typeface="ヒラギノ角ゴ Pro W3"/>
              </a:rPr>
              <a:t> </a:t>
            </a:r>
            <a:r>
              <a:rPr kumimoji="0" lang="en-US" sz="5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48C9A"/>
                </a:solidFill>
                <a:effectLst/>
                <a:uLnTx/>
                <a:uFillTx/>
                <a:latin typeface="Book Antiqua" pitchFamily="18" charset="0"/>
                <a:ea typeface="+mj-ea"/>
                <a:cs typeface="ヒラギノ角ゴ Pro W3"/>
              </a:rPr>
              <a:t>inventum</a:t>
            </a:r>
            <a:r>
              <a:rPr kumimoji="0" lang="en-US" sz="5400" b="1" i="1" u="none" strike="noStrike" kern="0" cap="none" spc="0" normalizeH="0" baseline="0" noProof="0" dirty="0" smtClean="0">
                <a:ln>
                  <a:noFill/>
                </a:ln>
                <a:solidFill>
                  <a:srgbClr val="048C9A"/>
                </a:solidFill>
                <a:effectLst/>
                <a:uLnTx/>
                <a:uFillTx/>
                <a:latin typeface="Book Antiqua" pitchFamily="18" charset="0"/>
                <a:ea typeface="+mj-ea"/>
                <a:cs typeface="ヒラギノ角ゴ Pro W3"/>
              </a:rPr>
              <a:t> </a:t>
            </a:r>
            <a:r>
              <a:rPr kumimoji="0" lang="en-US" sz="5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48C9A"/>
                </a:solidFill>
                <a:effectLst/>
                <a:uLnTx/>
                <a:uFillTx/>
                <a:latin typeface="Book Antiqua" pitchFamily="18" charset="0"/>
                <a:ea typeface="+mj-ea"/>
                <a:cs typeface="ヒラギノ角ゴ Pro W3"/>
              </a:rPr>
              <a:t>est</a:t>
            </a:r>
            <a:r>
              <a:rPr kumimoji="0" lang="en-US" sz="5400" b="1" i="1" u="none" strike="noStrike" kern="0" cap="none" spc="0" normalizeH="0" baseline="0" noProof="0" dirty="0" smtClean="0">
                <a:ln>
                  <a:noFill/>
                </a:ln>
                <a:solidFill>
                  <a:srgbClr val="048C9A"/>
                </a:solidFill>
                <a:effectLst/>
                <a:uLnTx/>
                <a:uFillTx/>
                <a:latin typeface="Book Antiqua" pitchFamily="18" charset="0"/>
                <a:ea typeface="+mj-ea"/>
                <a:cs typeface="ヒラギノ角ゴ Pro W3"/>
              </a:rPr>
              <a:t> et </a:t>
            </a:r>
            <a:r>
              <a:rPr kumimoji="0" lang="en-US" sz="5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48C9A"/>
                </a:solidFill>
                <a:effectLst/>
                <a:uLnTx/>
                <a:uFillTx/>
                <a:latin typeface="Book Antiqua" pitchFamily="18" charset="0"/>
                <a:ea typeface="+mj-ea"/>
                <a:cs typeface="ヒラギノ角ゴ Pro W3"/>
              </a:rPr>
              <a:t>perfectum</a:t>
            </a:r>
            <a:endParaRPr kumimoji="0" lang="en-US" sz="5400" b="1" i="1" u="none" strike="noStrike" kern="0" cap="none" spc="0" normalizeH="0" baseline="0" noProof="0" dirty="0">
              <a:ln>
                <a:noFill/>
              </a:ln>
              <a:solidFill>
                <a:srgbClr val="048C9A"/>
              </a:solidFill>
              <a:effectLst/>
              <a:uLnTx/>
              <a:uFillTx/>
              <a:latin typeface="Book Antiqua" pitchFamily="18" charset="0"/>
              <a:ea typeface="+mj-ea"/>
              <a:cs typeface="ヒラギノ角ゴ Pro W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3861048"/>
            <a:ext cx="2468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Latin Proverb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3851920" y="980728"/>
            <a:ext cx="4536504" cy="27363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8164"/>
              </a:buClr>
              <a:buSzPct val="80000"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+mn-ea"/>
                <a:cs typeface="ヒラギノ角ゴ Pro W3"/>
              </a:rPr>
              <a:t>Nothing is invented and perfected at the same time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+mn-lt"/>
              <a:ea typeface="+mn-ea"/>
              <a:cs typeface="ヒラギノ角ゴ Pro W3"/>
            </a:endParaRPr>
          </a:p>
        </p:txBody>
      </p:sp>
      <p:pic>
        <p:nvPicPr>
          <p:cNvPr id="57346" name="Picture 3" descr="figi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000125"/>
            <a:ext cx="3387725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3851920" y="4509120"/>
            <a:ext cx="4963988" cy="1323439"/>
          </a:xfrm>
          <a:prstGeom prst="rect">
            <a:avLst/>
          </a:prstGeom>
          <a:solidFill>
            <a:srgbClr val="00FF00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u="sng" dirty="0" smtClean="0"/>
              <a:t>jgusek@golder.com </a:t>
            </a:r>
          </a:p>
          <a:p>
            <a:pPr algn="ctr">
              <a:spcBef>
                <a:spcPct val="50000"/>
              </a:spcBef>
            </a:pPr>
            <a:r>
              <a:rPr lang="en-US" sz="2000" dirty="0" smtClean="0"/>
              <a:t>or</a:t>
            </a:r>
          </a:p>
          <a:p>
            <a:pPr algn="ctr">
              <a:spcBef>
                <a:spcPct val="50000"/>
              </a:spcBef>
            </a:pPr>
            <a:r>
              <a:rPr lang="en-US" sz="2000" i="1" u="sng" dirty="0" smtClean="0"/>
              <a:t>ddunham@cellularconcretesolutions.com</a:t>
            </a:r>
            <a:endParaRPr lang="en-US" sz="2000" i="1" u="sng" dirty="0"/>
          </a:p>
        </p:txBody>
      </p:sp>
      <p:sp>
        <p:nvSpPr>
          <p:cNvPr id="57349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Thank You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8184" y="3861048"/>
            <a:ext cx="2468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Latin Proverb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52400"/>
            <a:ext cx="6840760" cy="756320"/>
          </a:xfrm>
          <a:ln/>
        </p:spPr>
        <p:txBody>
          <a:bodyPr/>
          <a:lstStyle/>
          <a:p>
            <a:r>
              <a:rPr lang="en-US" sz="3200" dirty="0"/>
              <a:t>Acid Rock Drainage </a:t>
            </a:r>
            <a:r>
              <a:rPr lang="en-US" sz="3200" dirty="0" smtClean="0"/>
              <a:t>Tetrahedron</a:t>
            </a:r>
            <a:endParaRPr lang="en-US" sz="3200" dirty="0"/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27584" y="1052736"/>
            <a:ext cx="7694116" cy="5460751"/>
            <a:chOff x="827584" y="1052736"/>
            <a:chExt cx="7694116" cy="5460751"/>
          </a:xfrm>
        </p:grpSpPr>
        <p:grpSp>
          <p:nvGrpSpPr>
            <p:cNvPr id="18" name="Group 17"/>
            <p:cNvGrpSpPr/>
            <p:nvPr/>
          </p:nvGrpSpPr>
          <p:grpSpPr>
            <a:xfrm>
              <a:off x="2987824" y="2132856"/>
              <a:ext cx="3429000" cy="3124200"/>
              <a:chOff x="2971800" y="2667000"/>
              <a:chExt cx="3429000" cy="3124200"/>
            </a:xfrm>
          </p:grpSpPr>
          <p:sp>
            <p:nvSpPr>
              <p:cNvPr id="442372" name="Line 4"/>
              <p:cNvSpPr>
                <a:spLocks noChangeShapeType="1"/>
              </p:cNvSpPr>
              <p:nvPr/>
            </p:nvSpPr>
            <p:spPr bwMode="auto">
              <a:xfrm flipH="1">
                <a:off x="4114800" y="5410200"/>
                <a:ext cx="2286000" cy="38100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373" name="Line 5"/>
              <p:cNvSpPr>
                <a:spLocks noChangeShapeType="1"/>
              </p:cNvSpPr>
              <p:nvPr/>
            </p:nvSpPr>
            <p:spPr bwMode="auto">
              <a:xfrm flipV="1">
                <a:off x="4114800" y="2667000"/>
                <a:ext cx="698500" cy="3116263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374" name="Line 6"/>
              <p:cNvSpPr>
                <a:spLocks noChangeShapeType="1"/>
              </p:cNvSpPr>
              <p:nvPr/>
            </p:nvSpPr>
            <p:spPr bwMode="auto">
              <a:xfrm>
                <a:off x="4800600" y="2667000"/>
                <a:ext cx="1600200" cy="274320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375" name="Line 7"/>
              <p:cNvSpPr>
                <a:spLocks noChangeShapeType="1"/>
              </p:cNvSpPr>
              <p:nvPr/>
            </p:nvSpPr>
            <p:spPr bwMode="auto">
              <a:xfrm flipH="1" flipV="1">
                <a:off x="2971800" y="4876800"/>
                <a:ext cx="1143000" cy="91440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376" name="Line 8"/>
              <p:cNvSpPr>
                <a:spLocks noChangeShapeType="1"/>
              </p:cNvSpPr>
              <p:nvPr/>
            </p:nvSpPr>
            <p:spPr bwMode="auto">
              <a:xfrm flipV="1">
                <a:off x="2971800" y="2667000"/>
                <a:ext cx="1828800" cy="2220913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377" name="Line 9"/>
              <p:cNvSpPr>
                <a:spLocks noChangeShapeType="1"/>
              </p:cNvSpPr>
              <p:nvPr/>
            </p:nvSpPr>
            <p:spPr bwMode="auto">
              <a:xfrm>
                <a:off x="2971800" y="4876800"/>
                <a:ext cx="342900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2381" name="Rectangle 13"/>
            <p:cNvSpPr>
              <a:spLocks noChangeArrowheads="1"/>
            </p:cNvSpPr>
            <p:nvPr/>
          </p:nvSpPr>
          <p:spPr bwMode="auto">
            <a:xfrm>
              <a:off x="827584" y="4437112"/>
              <a:ext cx="2260600" cy="11858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4400" b="1" dirty="0">
                  <a:latin typeface="Times New Roman" pitchFamily="18" charset="0"/>
                </a:rPr>
                <a:t>Oxidizer</a:t>
              </a:r>
              <a:endParaRPr lang="en-US" sz="4400" dirty="0">
                <a:latin typeface="Times New Roman" pitchFamily="18" charset="0"/>
              </a:endParaRPr>
            </a:p>
            <a:p>
              <a:r>
                <a:rPr lang="en-US" sz="2800" b="1" dirty="0">
                  <a:solidFill>
                    <a:srgbClr val="008000"/>
                  </a:solidFill>
                  <a:latin typeface="Times New Roman" pitchFamily="18" charset="0"/>
                </a:rPr>
                <a:t>(Air, Fe</a:t>
              </a:r>
              <a:r>
                <a:rPr lang="en-US" sz="2800" b="1" baseline="30000" dirty="0">
                  <a:solidFill>
                    <a:srgbClr val="008000"/>
                  </a:solidFill>
                  <a:latin typeface="Times New Roman" pitchFamily="18" charset="0"/>
                </a:rPr>
                <a:t>+3</a:t>
              </a:r>
              <a:r>
                <a:rPr lang="en-US" sz="2800" b="1" dirty="0">
                  <a:solidFill>
                    <a:srgbClr val="008000"/>
                  </a:solidFill>
                  <a:latin typeface="Times New Roman" pitchFamily="18" charset="0"/>
                </a:rPr>
                <a:t>)</a:t>
              </a:r>
              <a:endParaRPr lang="en-US" sz="4400" dirty="0">
                <a:latin typeface="Times New Roman" pitchFamily="18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324600" y="3810000"/>
              <a:ext cx="2197100" cy="1978025"/>
              <a:chOff x="6324600" y="3810000"/>
              <a:chExt cx="2197100" cy="1978025"/>
            </a:xfrm>
          </p:grpSpPr>
          <p:sp>
            <p:nvSpPr>
              <p:cNvPr id="442378" name="Rectangle 10"/>
              <p:cNvSpPr>
                <a:spLocks noChangeArrowheads="1"/>
              </p:cNvSpPr>
              <p:nvPr/>
            </p:nvSpPr>
            <p:spPr bwMode="auto">
              <a:xfrm>
                <a:off x="6324600" y="5029200"/>
                <a:ext cx="2197100" cy="7588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</a:rPr>
                  <a:t>Bacteria</a:t>
                </a:r>
                <a:endParaRPr lang="en-US" sz="4400" dirty="0">
                  <a:latin typeface="Times New Roman" pitchFamily="18" charset="0"/>
                </a:endParaRPr>
              </a:p>
            </p:txBody>
          </p:sp>
          <p:pic>
            <p:nvPicPr>
              <p:cNvPr id="442382" name="Picture 14" descr="T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705600" y="3810000"/>
                <a:ext cx="1662113" cy="1360488"/>
              </a:xfrm>
              <a:prstGeom prst="rect">
                <a:avLst/>
              </a:prstGeom>
              <a:noFill/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3131840" y="5229200"/>
              <a:ext cx="1700213" cy="1284287"/>
              <a:chOff x="3200400" y="5573713"/>
              <a:chExt cx="1700213" cy="1284287"/>
            </a:xfrm>
          </p:grpSpPr>
          <p:pic>
            <p:nvPicPr>
              <p:cNvPr id="442383" name="Picture 15" descr="pyrit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00400" y="5573713"/>
                <a:ext cx="1700213" cy="1284287"/>
              </a:xfrm>
              <a:prstGeom prst="rect">
                <a:avLst/>
              </a:prstGeom>
              <a:noFill/>
            </p:spPr>
          </p:pic>
          <p:sp>
            <p:nvSpPr>
              <p:cNvPr id="442380" name="Rectangle 12"/>
              <p:cNvSpPr>
                <a:spLocks noChangeArrowheads="1"/>
              </p:cNvSpPr>
              <p:nvPr/>
            </p:nvSpPr>
            <p:spPr bwMode="auto">
              <a:xfrm>
                <a:off x="3200400" y="6099175"/>
                <a:ext cx="1638300" cy="7588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4400" b="1">
                    <a:solidFill>
                      <a:srgbClr val="FAFD00"/>
                    </a:solidFill>
                    <a:latin typeface="Times New Roman" pitchFamily="18" charset="0"/>
                  </a:rPr>
                  <a:t>Pyrite</a:t>
                </a:r>
              </a:p>
            </p:txBody>
          </p:sp>
        </p:grpSp>
        <p:pic>
          <p:nvPicPr>
            <p:cNvPr id="442384" name="Picture 16" descr="wat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48064" y="1052736"/>
              <a:ext cx="1219200" cy="882650"/>
            </a:xfrm>
            <a:prstGeom prst="rect">
              <a:avLst/>
            </a:prstGeom>
            <a:noFill/>
          </p:spPr>
        </p:pic>
        <p:sp>
          <p:nvSpPr>
            <p:cNvPr id="442379" name="Rectangle 11"/>
            <p:cNvSpPr>
              <a:spLocks noChangeArrowheads="1"/>
            </p:cNvSpPr>
            <p:nvPr/>
          </p:nvSpPr>
          <p:spPr bwMode="auto">
            <a:xfrm>
              <a:off x="3419872" y="1196752"/>
              <a:ext cx="1700213" cy="7588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4400" b="1" dirty="0">
                  <a:latin typeface="Times New Roman" pitchFamily="18" charset="0"/>
                </a:rPr>
                <a:t>Water</a:t>
              </a:r>
              <a:endParaRPr lang="en-US" sz="4400" dirty="0">
                <a:latin typeface="Times New Roman" pitchFamily="18" charset="0"/>
              </a:endParaRPr>
            </a:p>
          </p:txBody>
        </p:sp>
        <p:pic>
          <p:nvPicPr>
            <p:cNvPr id="442385" name="Picture 17" descr="oxygen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63688" y="3212976"/>
              <a:ext cx="990600" cy="1320800"/>
            </a:xfrm>
            <a:prstGeom prst="rect">
              <a:avLst/>
            </a:prstGeom>
            <a:noFill/>
          </p:spPr>
        </p:pic>
      </p:grpSp>
      <p:sp>
        <p:nvSpPr>
          <p:cNvPr id="21" name="Isosceles Triangle 20"/>
          <p:cNvSpPr/>
          <p:nvPr/>
        </p:nvSpPr>
        <p:spPr bwMode="auto">
          <a:xfrm>
            <a:off x="611560" y="1268760"/>
            <a:ext cx="1296144" cy="1152128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5576" y="90872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Fuel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2204864"/>
            <a:ext cx="6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835696" y="220486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Heat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44441" y="183618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FIRE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07904" y="3429000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ARD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0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260648"/>
            <a:ext cx="6934200" cy="685800"/>
          </a:xfrm>
        </p:spPr>
        <p:txBody>
          <a:bodyPr/>
          <a:lstStyle/>
          <a:p>
            <a:r>
              <a:rPr lang="en-US" dirty="0"/>
              <a:t>ARD Mitigation Framework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/>
            <a:endParaRPr lang="en-ZA" dirty="0"/>
          </a:p>
          <a:p>
            <a:pPr marL="571500" indent="-571500"/>
            <a:endParaRPr lang="en-US" dirty="0"/>
          </a:p>
        </p:txBody>
      </p:sp>
      <p:pic>
        <p:nvPicPr>
          <p:cNvPr id="113685" name="Picture 21" descr="figur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51720" y="980728"/>
            <a:ext cx="6476000" cy="518370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" y="980728"/>
            <a:ext cx="20517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REF: </a:t>
            </a:r>
          </a:p>
          <a:p>
            <a:r>
              <a:rPr lang="en-US" b="1" dirty="0" smtClean="0"/>
              <a:t>GARD Guide</a:t>
            </a:r>
          </a:p>
          <a:p>
            <a:r>
              <a:rPr lang="en-US" b="1" dirty="0" smtClean="0"/>
              <a:t> 2010</a:t>
            </a:r>
          </a:p>
          <a:p>
            <a:endParaRPr lang="en-US" b="1" dirty="0" smtClean="0"/>
          </a:p>
          <a:p>
            <a:r>
              <a:rPr lang="en-US" b="1" dirty="0" smtClean="0"/>
              <a:t>Also see:</a:t>
            </a:r>
          </a:p>
          <a:p>
            <a:endParaRPr lang="en-US" b="1" dirty="0" smtClean="0"/>
          </a:p>
          <a:p>
            <a:r>
              <a:rPr lang="en-US" sz="1800" b="1" i="1" dirty="0" smtClean="0"/>
              <a:t>Coal Mine Drainage Prediction and Pollution Prevention in Pennsylvania;</a:t>
            </a:r>
            <a:br>
              <a:rPr lang="en-US" sz="1800" b="1" i="1" dirty="0" smtClean="0"/>
            </a:br>
            <a:r>
              <a:rPr lang="en-US" sz="1800" b="1" i="1" dirty="0" smtClean="0"/>
              <a:t> Brady et al., 1998</a:t>
            </a:r>
            <a:endParaRPr lang="en-US" sz="1800" b="1" dirty="0" smtClean="0"/>
          </a:p>
          <a:p>
            <a:endParaRPr lang="en-US" b="1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6228184" y="4221088"/>
            <a:ext cx="2016224" cy="57606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275856" y="4437112"/>
            <a:ext cx="2205632" cy="27717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635896" y="1628800"/>
            <a:ext cx="3816424" cy="57606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1700808"/>
            <a:ext cx="3672408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Planning for avoidance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00192" y="4293096"/>
            <a:ext cx="1764704" cy="461665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Passivation</a:t>
            </a:r>
            <a:endParaRPr lang="en-US" dirty="0"/>
          </a:p>
        </p:txBody>
      </p:sp>
      <p:cxnSp>
        <p:nvCxnSpPr>
          <p:cNvPr id="12" name="Straight Arrow Connector 11"/>
          <p:cNvCxnSpPr>
            <a:endCxn id="6" idx="1"/>
          </p:cNvCxnSpPr>
          <p:nvPr/>
        </p:nvCxnSpPr>
        <p:spPr bwMode="auto">
          <a:xfrm>
            <a:off x="5724128" y="4149080"/>
            <a:ext cx="504056" cy="3600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ounded Rectangle 13"/>
          <p:cNvSpPr/>
          <p:nvPr/>
        </p:nvSpPr>
        <p:spPr bwMode="auto">
          <a:xfrm>
            <a:off x="1979712" y="6165304"/>
            <a:ext cx="4968552" cy="69269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9752" y="6273225"/>
            <a:ext cx="4392488" cy="584775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Co-disposal, in-pit disposal… bactericides, alkaline materials, organics</a:t>
            </a:r>
            <a:endParaRPr lang="en-US" sz="1600" b="1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3707904" y="4725144"/>
            <a:ext cx="504056" cy="144016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 Methods (1)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5" y="1052736"/>
            <a:ext cx="3528392" cy="4648200"/>
          </a:xfrm>
        </p:spPr>
        <p:txBody>
          <a:bodyPr/>
          <a:lstStyle/>
          <a:p>
            <a:r>
              <a:rPr lang="en-US" sz="2400" dirty="0"/>
              <a:t>Avoidance</a:t>
            </a:r>
          </a:p>
          <a:p>
            <a:r>
              <a:rPr lang="en-GB" sz="1800" dirty="0"/>
              <a:t>Special handling methods</a:t>
            </a:r>
          </a:p>
          <a:p>
            <a:pPr lvl="1"/>
            <a:r>
              <a:rPr lang="en-GB" sz="1800" dirty="0"/>
              <a:t>Incorporate into mine plan</a:t>
            </a:r>
          </a:p>
          <a:p>
            <a:pPr lvl="1"/>
            <a:r>
              <a:rPr lang="en-GB" sz="1800" dirty="0"/>
              <a:t>Segregation</a:t>
            </a:r>
          </a:p>
          <a:p>
            <a:pPr lvl="1"/>
            <a:r>
              <a:rPr lang="en-GB" sz="1800" dirty="0"/>
              <a:t>Tailings </a:t>
            </a:r>
            <a:r>
              <a:rPr lang="en-GB" sz="1800" dirty="0" smtClean="0"/>
              <a:t>desulphurization</a:t>
            </a:r>
            <a:endParaRPr lang="en-GB" sz="1800" dirty="0"/>
          </a:p>
          <a:p>
            <a:pPr lvl="1"/>
            <a:r>
              <a:rPr lang="en-GB" sz="1800" dirty="0"/>
              <a:t>Compaction and conditioning</a:t>
            </a:r>
          </a:p>
          <a:p>
            <a:pPr lvl="1"/>
            <a:r>
              <a:rPr lang="en-GB" sz="1800" dirty="0"/>
              <a:t>Encapsulation and layering</a:t>
            </a:r>
          </a:p>
          <a:p>
            <a:pPr lvl="1"/>
            <a:r>
              <a:rPr lang="en-GB" sz="1800" dirty="0"/>
              <a:t>Blending</a:t>
            </a:r>
          </a:p>
          <a:p>
            <a:pPr lvl="1"/>
            <a:r>
              <a:rPr lang="en-GB" sz="1800" dirty="0"/>
              <a:t>Co-disposal</a:t>
            </a:r>
          </a:p>
          <a:p>
            <a:pPr lvl="1"/>
            <a:r>
              <a:rPr lang="en-GB" sz="1800" dirty="0"/>
              <a:t>Permafrost and Freezing</a:t>
            </a:r>
            <a:endParaRPr lang="en-US" sz="1800" dirty="0"/>
          </a:p>
        </p:txBody>
      </p:sp>
      <p:pic>
        <p:nvPicPr>
          <p:cNvPr id="211973" name="Picture 5" descr="fig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52" y="836712"/>
            <a:ext cx="5492748" cy="4392488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79712" y="304800"/>
            <a:ext cx="6478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ヒラギノ角ゴ Pro W3"/>
              </a:rPr>
              <a:t>Best Practice Methods  - Avoidance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ヒラギノ角ゴ Pro W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5816" y="6165304"/>
            <a:ext cx="3621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REF: GARD Guide 2010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152405" y="1196752"/>
            <a:ext cx="2088232" cy="36004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6" y="5229200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What about </a:t>
            </a:r>
            <a:r>
              <a:rPr lang="en-US" b="1" i="1" dirty="0" smtClean="0"/>
              <a:t>abandoned </a:t>
            </a:r>
            <a:r>
              <a:rPr lang="en-US" b="1" dirty="0" smtClean="0"/>
              <a:t>mines?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48064" y="3284984"/>
            <a:ext cx="3600400" cy="2308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Re-mining; backfilling; </a:t>
            </a:r>
            <a:r>
              <a:rPr lang="en-US" sz="900" b="1" dirty="0" err="1" smtClean="0"/>
              <a:t>passivation</a:t>
            </a:r>
            <a:r>
              <a:rPr lang="en-US" sz="900" b="1" dirty="0" smtClean="0"/>
              <a:t>; hydrodynamic controls</a:t>
            </a:r>
            <a:endParaRPr lang="en-US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 </a:t>
            </a:r>
            <a:r>
              <a:rPr lang="en-US" dirty="0" smtClean="0"/>
              <a:t>Methods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836712"/>
            <a:ext cx="4824412" cy="5400600"/>
          </a:xfrm>
        </p:spPr>
        <p:txBody>
          <a:bodyPr/>
          <a:lstStyle/>
          <a:p>
            <a:r>
              <a:rPr lang="en-US" sz="2000" dirty="0"/>
              <a:t>Dry Cover Methods</a:t>
            </a:r>
          </a:p>
          <a:p>
            <a:pPr lvl="1"/>
            <a:r>
              <a:rPr lang="en-GB" sz="1800" dirty="0"/>
              <a:t>Soil</a:t>
            </a:r>
          </a:p>
          <a:p>
            <a:pPr lvl="1"/>
            <a:r>
              <a:rPr lang="en-GB" sz="1800" dirty="0"/>
              <a:t>Alkaline</a:t>
            </a:r>
          </a:p>
          <a:p>
            <a:pPr lvl="1"/>
            <a:r>
              <a:rPr lang="en-GB" sz="1800" dirty="0" smtClean="0"/>
              <a:t>Organics</a:t>
            </a:r>
            <a:endParaRPr lang="en-GB" sz="1800" dirty="0"/>
          </a:p>
          <a:p>
            <a:pPr lvl="1"/>
            <a:r>
              <a:rPr lang="en-GB" sz="1800" b="1" dirty="0" smtClean="0"/>
              <a:t>$</a:t>
            </a:r>
            <a:r>
              <a:rPr lang="en-GB" sz="1800" dirty="0" err="1" smtClean="0"/>
              <a:t>ynthetics</a:t>
            </a:r>
            <a:endParaRPr lang="en-GB" sz="1800" dirty="0"/>
          </a:p>
          <a:p>
            <a:pPr lvl="1"/>
            <a:r>
              <a:rPr lang="en-GB" sz="1800" dirty="0"/>
              <a:t>Gas barriers</a:t>
            </a:r>
          </a:p>
          <a:p>
            <a:pPr lvl="1"/>
            <a:r>
              <a:rPr lang="en-GB" sz="1800" dirty="0"/>
              <a:t>Vegetation</a:t>
            </a:r>
          </a:p>
          <a:p>
            <a:pPr lvl="1"/>
            <a:r>
              <a:rPr lang="en-GB" sz="1800" dirty="0"/>
              <a:t>Landform design</a:t>
            </a:r>
          </a:p>
          <a:p>
            <a:r>
              <a:rPr lang="en-GB" sz="2000" dirty="0"/>
              <a:t>Water Cover Methods</a:t>
            </a:r>
          </a:p>
          <a:p>
            <a:pPr lvl="1"/>
            <a:r>
              <a:rPr lang="en-GB" sz="1800" dirty="0"/>
              <a:t>Subaqueous disposal</a:t>
            </a:r>
          </a:p>
          <a:p>
            <a:pPr lvl="1"/>
            <a:r>
              <a:rPr lang="en-GB" sz="1800" dirty="0"/>
              <a:t>Partial water cover</a:t>
            </a:r>
          </a:p>
          <a:p>
            <a:pPr lvl="1"/>
            <a:r>
              <a:rPr lang="en-GB" sz="1800" dirty="0"/>
              <a:t>Wetland covers</a:t>
            </a:r>
          </a:p>
          <a:p>
            <a:pPr lvl="1"/>
            <a:r>
              <a:rPr lang="en-GB" sz="1800" dirty="0"/>
              <a:t>Attenuation</a:t>
            </a:r>
          </a:p>
          <a:p>
            <a:pPr lvl="1"/>
            <a:r>
              <a:rPr lang="en-GB" sz="1800" dirty="0" smtClean="0"/>
              <a:t>Stream flow </a:t>
            </a:r>
            <a:r>
              <a:rPr lang="en-GB" sz="1800" dirty="0"/>
              <a:t>regulation</a:t>
            </a:r>
          </a:p>
          <a:p>
            <a:pPr lvl="1"/>
            <a:r>
              <a:rPr lang="en-GB" sz="1800" dirty="0"/>
              <a:t>Water recycle and reuse</a:t>
            </a:r>
            <a:endParaRPr lang="en-US" sz="1800" dirty="0"/>
          </a:p>
        </p:txBody>
      </p:sp>
      <p:pic>
        <p:nvPicPr>
          <p:cNvPr id="214021" name="Picture 5" descr="fig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2996" y="1268760"/>
            <a:ext cx="4502252" cy="36004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79712" y="304800"/>
            <a:ext cx="6478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ヒラギノ角ゴ Pro W3"/>
              </a:rPr>
              <a:t>Best Practice Methods (Decommissioning)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ヒラギノ角ゴ Pro W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0032" y="5157192"/>
            <a:ext cx="3621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REF: GARD Guide 2010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611560" y="2276872"/>
            <a:ext cx="1728192" cy="36004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11560" y="2924944"/>
            <a:ext cx="1728192" cy="36004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11560" y="1340768"/>
            <a:ext cx="1728192" cy="36004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3284984"/>
            <a:ext cx="3600400" cy="2308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Re-mining; backfilling; </a:t>
            </a:r>
            <a:r>
              <a:rPr lang="en-US" sz="900" b="1" dirty="0" err="1" smtClean="0"/>
              <a:t>passivation</a:t>
            </a:r>
            <a:r>
              <a:rPr lang="en-US" sz="900" b="1" dirty="0" smtClean="0"/>
              <a:t>; hydrodynamic controls</a:t>
            </a:r>
            <a:endParaRPr lang="en-US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Best Practice Methods (2)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980728"/>
            <a:ext cx="4824412" cy="4648200"/>
          </a:xfrm>
        </p:spPr>
        <p:txBody>
          <a:bodyPr/>
          <a:lstStyle/>
          <a:p>
            <a:r>
              <a:rPr lang="en-US" sz="2400" dirty="0"/>
              <a:t>Additions and Amendment Methods</a:t>
            </a:r>
          </a:p>
          <a:p>
            <a:pPr lvl="1"/>
            <a:r>
              <a:rPr lang="en-GB" sz="2000" dirty="0" err="1"/>
              <a:t>Passivation</a:t>
            </a:r>
            <a:endParaRPr lang="en-GB" sz="2000" dirty="0"/>
          </a:p>
          <a:p>
            <a:pPr lvl="1"/>
            <a:r>
              <a:rPr lang="en-GB" sz="2000" dirty="0"/>
              <a:t>Alkaline materials</a:t>
            </a:r>
          </a:p>
          <a:p>
            <a:pPr lvl="1"/>
            <a:r>
              <a:rPr lang="en-GB" sz="2000" dirty="0"/>
              <a:t>Organics</a:t>
            </a:r>
          </a:p>
          <a:p>
            <a:pPr lvl="1"/>
            <a:r>
              <a:rPr lang="en-GB" sz="2000" dirty="0" smtClean="0"/>
              <a:t>Bactericides </a:t>
            </a:r>
            <a:r>
              <a:rPr lang="en-GB" sz="2000" dirty="0" smtClean="0">
                <a:solidFill>
                  <a:srgbClr val="FF0000"/>
                </a:solidFill>
              </a:rPr>
              <a:t>(Brady, Ch. 15)</a:t>
            </a:r>
            <a:endParaRPr lang="en-GB" sz="2000" dirty="0">
              <a:solidFill>
                <a:srgbClr val="FF0000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Water Management Methods</a:t>
            </a:r>
          </a:p>
          <a:p>
            <a:pPr lvl="1"/>
            <a:r>
              <a:rPr lang="en-GB" sz="2000" dirty="0" err="1"/>
              <a:t>Hydrogeological</a:t>
            </a:r>
            <a:r>
              <a:rPr lang="en-GB" sz="2000" dirty="0"/>
              <a:t> &amp; Hydrodynamic Controls</a:t>
            </a:r>
          </a:p>
          <a:p>
            <a:pPr lvl="1"/>
            <a:r>
              <a:rPr lang="en-GB" sz="2000" dirty="0"/>
              <a:t>Dewatering</a:t>
            </a:r>
          </a:p>
          <a:p>
            <a:pPr lvl="1"/>
            <a:r>
              <a:rPr lang="en-GB" sz="2000" dirty="0"/>
              <a:t>Diversion</a:t>
            </a:r>
          </a:p>
          <a:p>
            <a:pPr lvl="1"/>
            <a:r>
              <a:rPr lang="en-GB" sz="2000" dirty="0"/>
              <a:t>Flooding</a:t>
            </a:r>
          </a:p>
          <a:p>
            <a:pPr lvl="1"/>
            <a:r>
              <a:rPr lang="en-GB" sz="2000" dirty="0"/>
              <a:t>Seals</a:t>
            </a:r>
            <a:endParaRPr lang="en-US" sz="2000" dirty="0"/>
          </a:p>
        </p:txBody>
      </p:sp>
      <p:pic>
        <p:nvPicPr>
          <p:cNvPr id="212997" name="Picture 5" descr="fig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052736"/>
            <a:ext cx="4067944" cy="3253088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79712" y="304800"/>
            <a:ext cx="6478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ヒラギノ角ゴ Pro W3"/>
              </a:rPr>
              <a:t>Best Practice Methods-</a:t>
            </a:r>
            <a:r>
              <a:rPr lang="en-US" sz="2800" b="1" kern="0" dirty="0" smtClean="0">
                <a:solidFill>
                  <a:schemeClr val="bg1"/>
                </a:solidFill>
                <a:latin typeface="+mj-lt"/>
                <a:ea typeface="+mj-ea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+mj-lt"/>
                <a:ea typeface="+mj-ea"/>
              </a:rPr>
              <a:t>Passivation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ヒラギノ角ゴ Pro W3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0" y="1052736"/>
            <a:ext cx="4932040" cy="230425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1549447">
            <a:off x="3829664" y="2482014"/>
            <a:ext cx="2016224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191683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???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355976" y="4509120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How do you to implement these methods at abandoned mines?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30040" y="2863025"/>
            <a:ext cx="3313960" cy="21544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Re-mining; backfilling; </a:t>
            </a:r>
            <a:r>
              <a:rPr lang="en-US" sz="800" b="1" dirty="0" err="1" smtClean="0"/>
              <a:t>passivation</a:t>
            </a:r>
            <a:r>
              <a:rPr lang="en-US" sz="800" b="1" dirty="0" smtClean="0"/>
              <a:t>; hydrodynamic controls</a:t>
            </a:r>
            <a:endParaRPr lang="en-US" sz="800" b="1" dirty="0"/>
          </a:p>
        </p:txBody>
      </p:sp>
      <p:sp>
        <p:nvSpPr>
          <p:cNvPr id="7" name="Freeform 6"/>
          <p:cNvSpPr/>
          <p:nvPr/>
        </p:nvSpPr>
        <p:spPr bwMode="auto">
          <a:xfrm>
            <a:off x="5820513" y="2852936"/>
            <a:ext cx="1971751" cy="576064"/>
          </a:xfrm>
          <a:custGeom>
            <a:avLst/>
            <a:gdLst>
              <a:gd name="connsiteX0" fmla="*/ 1182414 w 1560786"/>
              <a:gd name="connsiteY0" fmla="*/ 0 h 520262"/>
              <a:gd name="connsiteX1" fmla="*/ 1560786 w 1560786"/>
              <a:gd name="connsiteY1" fmla="*/ 0 h 520262"/>
              <a:gd name="connsiteX2" fmla="*/ 1529255 w 1560786"/>
              <a:gd name="connsiteY2" fmla="*/ 362607 h 520262"/>
              <a:gd name="connsiteX3" fmla="*/ 1292772 w 1560786"/>
              <a:gd name="connsiteY3" fmla="*/ 346841 h 520262"/>
              <a:gd name="connsiteX4" fmla="*/ 1292772 w 1560786"/>
              <a:gd name="connsiteY4" fmla="*/ 457200 h 520262"/>
              <a:gd name="connsiteX5" fmla="*/ 0 w 1560786"/>
              <a:gd name="connsiteY5" fmla="*/ 520262 h 520262"/>
              <a:gd name="connsiteX6" fmla="*/ 0 w 1560786"/>
              <a:gd name="connsiteY6" fmla="*/ 425669 h 520262"/>
              <a:gd name="connsiteX7" fmla="*/ 1198179 w 1560786"/>
              <a:gd name="connsiteY7" fmla="*/ 378372 h 520262"/>
              <a:gd name="connsiteX8" fmla="*/ 1182414 w 1560786"/>
              <a:gd name="connsiteY8" fmla="*/ 0 h 520262"/>
              <a:gd name="connsiteX0" fmla="*/ 1182414 w 1560786"/>
              <a:gd name="connsiteY0" fmla="*/ 0 h 520262"/>
              <a:gd name="connsiteX1" fmla="*/ 1560786 w 1560786"/>
              <a:gd name="connsiteY1" fmla="*/ 0 h 520262"/>
              <a:gd name="connsiteX2" fmla="*/ 1529255 w 1560786"/>
              <a:gd name="connsiteY2" fmla="*/ 362607 h 520262"/>
              <a:gd name="connsiteX3" fmla="*/ 1292772 w 1560786"/>
              <a:gd name="connsiteY3" fmla="*/ 346841 h 520262"/>
              <a:gd name="connsiteX4" fmla="*/ 1261165 w 1560786"/>
              <a:gd name="connsiteY4" fmla="*/ 471902 h 520262"/>
              <a:gd name="connsiteX5" fmla="*/ 0 w 1560786"/>
              <a:gd name="connsiteY5" fmla="*/ 520262 h 520262"/>
              <a:gd name="connsiteX6" fmla="*/ 0 w 1560786"/>
              <a:gd name="connsiteY6" fmla="*/ 425669 h 520262"/>
              <a:gd name="connsiteX7" fmla="*/ 1198179 w 1560786"/>
              <a:gd name="connsiteY7" fmla="*/ 378372 h 520262"/>
              <a:gd name="connsiteX8" fmla="*/ 1182414 w 1560786"/>
              <a:gd name="connsiteY8" fmla="*/ 0 h 520262"/>
              <a:gd name="connsiteX0" fmla="*/ 1182414 w 1560786"/>
              <a:gd name="connsiteY0" fmla="*/ 0 h 520262"/>
              <a:gd name="connsiteX1" fmla="*/ 1560786 w 1560786"/>
              <a:gd name="connsiteY1" fmla="*/ 0 h 520262"/>
              <a:gd name="connsiteX2" fmla="*/ 1529255 w 1560786"/>
              <a:gd name="connsiteY2" fmla="*/ 362607 h 520262"/>
              <a:gd name="connsiteX3" fmla="*/ 1292772 w 1560786"/>
              <a:gd name="connsiteY3" fmla="*/ 346841 h 520262"/>
              <a:gd name="connsiteX4" fmla="*/ 1261165 w 1560786"/>
              <a:gd name="connsiteY4" fmla="*/ 471902 h 520262"/>
              <a:gd name="connsiteX5" fmla="*/ 0 w 1560786"/>
              <a:gd name="connsiteY5" fmla="*/ 520262 h 520262"/>
              <a:gd name="connsiteX6" fmla="*/ 0 w 1560786"/>
              <a:gd name="connsiteY6" fmla="*/ 425669 h 520262"/>
              <a:gd name="connsiteX7" fmla="*/ 1198179 w 1560786"/>
              <a:gd name="connsiteY7" fmla="*/ 378372 h 520262"/>
              <a:gd name="connsiteX8" fmla="*/ 1182414 w 1560786"/>
              <a:gd name="connsiteY8" fmla="*/ 0 h 520262"/>
              <a:gd name="connsiteX0" fmla="*/ 1182414 w 1560786"/>
              <a:gd name="connsiteY0" fmla="*/ 0 h 520262"/>
              <a:gd name="connsiteX1" fmla="*/ 1560786 w 1560786"/>
              <a:gd name="connsiteY1" fmla="*/ 0 h 520262"/>
              <a:gd name="connsiteX2" fmla="*/ 1529255 w 1560786"/>
              <a:gd name="connsiteY2" fmla="*/ 362607 h 520262"/>
              <a:gd name="connsiteX3" fmla="*/ 1292772 w 1560786"/>
              <a:gd name="connsiteY3" fmla="*/ 346841 h 520262"/>
              <a:gd name="connsiteX4" fmla="*/ 1261165 w 1560786"/>
              <a:gd name="connsiteY4" fmla="*/ 471902 h 520262"/>
              <a:gd name="connsiteX5" fmla="*/ 0 w 1560786"/>
              <a:gd name="connsiteY5" fmla="*/ 520262 h 520262"/>
              <a:gd name="connsiteX6" fmla="*/ 0 w 1560786"/>
              <a:gd name="connsiteY6" fmla="*/ 425669 h 520262"/>
              <a:gd name="connsiteX7" fmla="*/ 1198179 w 1560786"/>
              <a:gd name="connsiteY7" fmla="*/ 378372 h 520262"/>
              <a:gd name="connsiteX8" fmla="*/ 1182414 w 1560786"/>
              <a:gd name="connsiteY8" fmla="*/ 0 h 520262"/>
              <a:gd name="connsiteX0" fmla="*/ 1182414 w 1560786"/>
              <a:gd name="connsiteY0" fmla="*/ 0 h 589089"/>
              <a:gd name="connsiteX1" fmla="*/ 1560786 w 1560786"/>
              <a:gd name="connsiteY1" fmla="*/ 0 h 589089"/>
              <a:gd name="connsiteX2" fmla="*/ 1529255 w 1560786"/>
              <a:gd name="connsiteY2" fmla="*/ 362607 h 589089"/>
              <a:gd name="connsiteX3" fmla="*/ 1292772 w 1560786"/>
              <a:gd name="connsiteY3" fmla="*/ 346841 h 589089"/>
              <a:gd name="connsiteX4" fmla="*/ 1405181 w 1560786"/>
              <a:gd name="connsiteY4" fmla="*/ 543910 h 589089"/>
              <a:gd name="connsiteX5" fmla="*/ 0 w 1560786"/>
              <a:gd name="connsiteY5" fmla="*/ 520262 h 589089"/>
              <a:gd name="connsiteX6" fmla="*/ 0 w 1560786"/>
              <a:gd name="connsiteY6" fmla="*/ 425669 h 589089"/>
              <a:gd name="connsiteX7" fmla="*/ 1198179 w 1560786"/>
              <a:gd name="connsiteY7" fmla="*/ 378372 h 589089"/>
              <a:gd name="connsiteX8" fmla="*/ 1182414 w 1560786"/>
              <a:gd name="connsiteY8" fmla="*/ 0 h 589089"/>
              <a:gd name="connsiteX0" fmla="*/ 1182414 w 1560786"/>
              <a:gd name="connsiteY0" fmla="*/ 0 h 543910"/>
              <a:gd name="connsiteX1" fmla="*/ 1560786 w 1560786"/>
              <a:gd name="connsiteY1" fmla="*/ 0 h 543910"/>
              <a:gd name="connsiteX2" fmla="*/ 1529255 w 1560786"/>
              <a:gd name="connsiteY2" fmla="*/ 362607 h 543910"/>
              <a:gd name="connsiteX3" fmla="*/ 1292772 w 1560786"/>
              <a:gd name="connsiteY3" fmla="*/ 346841 h 543910"/>
              <a:gd name="connsiteX4" fmla="*/ 1405181 w 1560786"/>
              <a:gd name="connsiteY4" fmla="*/ 543910 h 543910"/>
              <a:gd name="connsiteX5" fmla="*/ 0 w 1560786"/>
              <a:gd name="connsiteY5" fmla="*/ 520262 h 543910"/>
              <a:gd name="connsiteX6" fmla="*/ 0 w 1560786"/>
              <a:gd name="connsiteY6" fmla="*/ 425669 h 543910"/>
              <a:gd name="connsiteX7" fmla="*/ 1198179 w 1560786"/>
              <a:gd name="connsiteY7" fmla="*/ 378372 h 543910"/>
              <a:gd name="connsiteX8" fmla="*/ 1182414 w 1560786"/>
              <a:gd name="connsiteY8" fmla="*/ 0 h 543910"/>
              <a:gd name="connsiteX0" fmla="*/ 1182414 w 1560786"/>
              <a:gd name="connsiteY0" fmla="*/ 0 h 543910"/>
              <a:gd name="connsiteX1" fmla="*/ 1560786 w 1560786"/>
              <a:gd name="connsiteY1" fmla="*/ 0 h 543910"/>
              <a:gd name="connsiteX2" fmla="*/ 1529255 w 1560786"/>
              <a:gd name="connsiteY2" fmla="*/ 362607 h 543910"/>
              <a:gd name="connsiteX3" fmla="*/ 1292772 w 1560786"/>
              <a:gd name="connsiteY3" fmla="*/ 346841 h 543910"/>
              <a:gd name="connsiteX4" fmla="*/ 1189157 w 1560786"/>
              <a:gd name="connsiteY4" fmla="*/ 543910 h 543910"/>
              <a:gd name="connsiteX5" fmla="*/ 0 w 1560786"/>
              <a:gd name="connsiteY5" fmla="*/ 520262 h 543910"/>
              <a:gd name="connsiteX6" fmla="*/ 0 w 1560786"/>
              <a:gd name="connsiteY6" fmla="*/ 425669 h 543910"/>
              <a:gd name="connsiteX7" fmla="*/ 1198179 w 1560786"/>
              <a:gd name="connsiteY7" fmla="*/ 378372 h 543910"/>
              <a:gd name="connsiteX8" fmla="*/ 1182414 w 1560786"/>
              <a:gd name="connsiteY8" fmla="*/ 0 h 543910"/>
              <a:gd name="connsiteX0" fmla="*/ 1182414 w 1560786"/>
              <a:gd name="connsiteY0" fmla="*/ 0 h 543910"/>
              <a:gd name="connsiteX1" fmla="*/ 1560786 w 1560786"/>
              <a:gd name="connsiteY1" fmla="*/ 0 h 543910"/>
              <a:gd name="connsiteX2" fmla="*/ 1529255 w 1560786"/>
              <a:gd name="connsiteY2" fmla="*/ 362607 h 543910"/>
              <a:gd name="connsiteX3" fmla="*/ 1261165 w 1560786"/>
              <a:gd name="connsiteY3" fmla="*/ 399894 h 543910"/>
              <a:gd name="connsiteX4" fmla="*/ 1189157 w 1560786"/>
              <a:gd name="connsiteY4" fmla="*/ 543910 h 543910"/>
              <a:gd name="connsiteX5" fmla="*/ 0 w 1560786"/>
              <a:gd name="connsiteY5" fmla="*/ 520262 h 543910"/>
              <a:gd name="connsiteX6" fmla="*/ 0 w 1560786"/>
              <a:gd name="connsiteY6" fmla="*/ 425669 h 543910"/>
              <a:gd name="connsiteX7" fmla="*/ 1198179 w 1560786"/>
              <a:gd name="connsiteY7" fmla="*/ 378372 h 543910"/>
              <a:gd name="connsiteX8" fmla="*/ 1182414 w 1560786"/>
              <a:gd name="connsiteY8" fmla="*/ 0 h 543910"/>
              <a:gd name="connsiteX0" fmla="*/ 1182414 w 1560786"/>
              <a:gd name="connsiteY0" fmla="*/ 0 h 543910"/>
              <a:gd name="connsiteX1" fmla="*/ 1560786 w 1560786"/>
              <a:gd name="connsiteY1" fmla="*/ 0 h 543910"/>
              <a:gd name="connsiteX2" fmla="*/ 1529255 w 1560786"/>
              <a:gd name="connsiteY2" fmla="*/ 362607 h 543910"/>
              <a:gd name="connsiteX3" fmla="*/ 1261165 w 1560786"/>
              <a:gd name="connsiteY3" fmla="*/ 399894 h 543910"/>
              <a:gd name="connsiteX4" fmla="*/ 1189157 w 1560786"/>
              <a:gd name="connsiteY4" fmla="*/ 543910 h 543910"/>
              <a:gd name="connsiteX5" fmla="*/ 0 w 1560786"/>
              <a:gd name="connsiteY5" fmla="*/ 520262 h 543910"/>
              <a:gd name="connsiteX6" fmla="*/ 0 w 1560786"/>
              <a:gd name="connsiteY6" fmla="*/ 425669 h 543910"/>
              <a:gd name="connsiteX7" fmla="*/ 1198179 w 1560786"/>
              <a:gd name="connsiteY7" fmla="*/ 378372 h 543910"/>
              <a:gd name="connsiteX8" fmla="*/ 1182414 w 1560786"/>
              <a:gd name="connsiteY8" fmla="*/ 0 h 543910"/>
              <a:gd name="connsiteX0" fmla="*/ 1182414 w 1560786"/>
              <a:gd name="connsiteY0" fmla="*/ 0 h 520262"/>
              <a:gd name="connsiteX1" fmla="*/ 1560786 w 1560786"/>
              <a:gd name="connsiteY1" fmla="*/ 0 h 520262"/>
              <a:gd name="connsiteX2" fmla="*/ 1529255 w 1560786"/>
              <a:gd name="connsiteY2" fmla="*/ 362607 h 520262"/>
              <a:gd name="connsiteX3" fmla="*/ 1261165 w 1560786"/>
              <a:gd name="connsiteY3" fmla="*/ 399894 h 520262"/>
              <a:gd name="connsiteX4" fmla="*/ 1189157 w 1560786"/>
              <a:gd name="connsiteY4" fmla="*/ 471902 h 520262"/>
              <a:gd name="connsiteX5" fmla="*/ 0 w 1560786"/>
              <a:gd name="connsiteY5" fmla="*/ 520262 h 520262"/>
              <a:gd name="connsiteX6" fmla="*/ 0 w 1560786"/>
              <a:gd name="connsiteY6" fmla="*/ 425669 h 520262"/>
              <a:gd name="connsiteX7" fmla="*/ 1198179 w 1560786"/>
              <a:gd name="connsiteY7" fmla="*/ 378372 h 520262"/>
              <a:gd name="connsiteX8" fmla="*/ 1182414 w 1560786"/>
              <a:gd name="connsiteY8" fmla="*/ 0 h 520262"/>
              <a:gd name="connsiteX0" fmla="*/ 1182414 w 1560786"/>
              <a:gd name="connsiteY0" fmla="*/ 0 h 543910"/>
              <a:gd name="connsiteX1" fmla="*/ 1560786 w 1560786"/>
              <a:gd name="connsiteY1" fmla="*/ 0 h 543910"/>
              <a:gd name="connsiteX2" fmla="*/ 1529255 w 1560786"/>
              <a:gd name="connsiteY2" fmla="*/ 362607 h 543910"/>
              <a:gd name="connsiteX3" fmla="*/ 1261165 w 1560786"/>
              <a:gd name="connsiteY3" fmla="*/ 399894 h 543910"/>
              <a:gd name="connsiteX4" fmla="*/ 1117149 w 1560786"/>
              <a:gd name="connsiteY4" fmla="*/ 543910 h 543910"/>
              <a:gd name="connsiteX5" fmla="*/ 0 w 1560786"/>
              <a:gd name="connsiteY5" fmla="*/ 520262 h 543910"/>
              <a:gd name="connsiteX6" fmla="*/ 0 w 1560786"/>
              <a:gd name="connsiteY6" fmla="*/ 425669 h 543910"/>
              <a:gd name="connsiteX7" fmla="*/ 1198179 w 1560786"/>
              <a:gd name="connsiteY7" fmla="*/ 378372 h 543910"/>
              <a:gd name="connsiteX8" fmla="*/ 1182414 w 1560786"/>
              <a:gd name="connsiteY8" fmla="*/ 0 h 543910"/>
              <a:gd name="connsiteX0" fmla="*/ 1217393 w 1595765"/>
              <a:gd name="connsiteY0" fmla="*/ 0 h 543910"/>
              <a:gd name="connsiteX1" fmla="*/ 1595765 w 1595765"/>
              <a:gd name="connsiteY1" fmla="*/ 0 h 543910"/>
              <a:gd name="connsiteX2" fmla="*/ 1564234 w 1595765"/>
              <a:gd name="connsiteY2" fmla="*/ 362607 h 543910"/>
              <a:gd name="connsiteX3" fmla="*/ 1296144 w 1595765"/>
              <a:gd name="connsiteY3" fmla="*/ 399894 h 543910"/>
              <a:gd name="connsiteX4" fmla="*/ 1152128 w 1595765"/>
              <a:gd name="connsiteY4" fmla="*/ 543910 h 543910"/>
              <a:gd name="connsiteX5" fmla="*/ 0 w 1595765"/>
              <a:gd name="connsiteY5" fmla="*/ 543910 h 543910"/>
              <a:gd name="connsiteX6" fmla="*/ 34979 w 1595765"/>
              <a:gd name="connsiteY6" fmla="*/ 425669 h 543910"/>
              <a:gd name="connsiteX7" fmla="*/ 1233158 w 1595765"/>
              <a:gd name="connsiteY7" fmla="*/ 378372 h 543910"/>
              <a:gd name="connsiteX8" fmla="*/ 1217393 w 1595765"/>
              <a:gd name="connsiteY8" fmla="*/ 0 h 543910"/>
              <a:gd name="connsiteX0" fmla="*/ 1217393 w 1595765"/>
              <a:gd name="connsiteY0" fmla="*/ 0 h 543910"/>
              <a:gd name="connsiteX1" fmla="*/ 1595765 w 1595765"/>
              <a:gd name="connsiteY1" fmla="*/ 0 h 543910"/>
              <a:gd name="connsiteX2" fmla="*/ 1564234 w 1595765"/>
              <a:gd name="connsiteY2" fmla="*/ 362607 h 543910"/>
              <a:gd name="connsiteX3" fmla="*/ 1368153 w 1595765"/>
              <a:gd name="connsiteY3" fmla="*/ 471902 h 543910"/>
              <a:gd name="connsiteX4" fmla="*/ 1152128 w 1595765"/>
              <a:gd name="connsiteY4" fmla="*/ 543910 h 543910"/>
              <a:gd name="connsiteX5" fmla="*/ 0 w 1595765"/>
              <a:gd name="connsiteY5" fmla="*/ 543910 h 543910"/>
              <a:gd name="connsiteX6" fmla="*/ 34979 w 1595765"/>
              <a:gd name="connsiteY6" fmla="*/ 425669 h 543910"/>
              <a:gd name="connsiteX7" fmla="*/ 1233158 w 1595765"/>
              <a:gd name="connsiteY7" fmla="*/ 378372 h 543910"/>
              <a:gd name="connsiteX8" fmla="*/ 1217393 w 1595765"/>
              <a:gd name="connsiteY8" fmla="*/ 0 h 543910"/>
              <a:gd name="connsiteX0" fmla="*/ 1217393 w 1595765"/>
              <a:gd name="connsiteY0" fmla="*/ 0 h 543910"/>
              <a:gd name="connsiteX1" fmla="*/ 1595765 w 1595765"/>
              <a:gd name="connsiteY1" fmla="*/ 0 h 543910"/>
              <a:gd name="connsiteX2" fmla="*/ 1564234 w 1595765"/>
              <a:gd name="connsiteY2" fmla="*/ 362607 h 543910"/>
              <a:gd name="connsiteX3" fmla="*/ 1368153 w 1595765"/>
              <a:gd name="connsiteY3" fmla="*/ 471902 h 543910"/>
              <a:gd name="connsiteX4" fmla="*/ 1152128 w 1595765"/>
              <a:gd name="connsiteY4" fmla="*/ 543910 h 543910"/>
              <a:gd name="connsiteX5" fmla="*/ 0 w 1595765"/>
              <a:gd name="connsiteY5" fmla="*/ 543910 h 543910"/>
              <a:gd name="connsiteX6" fmla="*/ 34979 w 1595765"/>
              <a:gd name="connsiteY6" fmla="*/ 425669 h 543910"/>
              <a:gd name="connsiteX7" fmla="*/ 1224137 w 1595765"/>
              <a:gd name="connsiteY7" fmla="*/ 399894 h 543910"/>
              <a:gd name="connsiteX8" fmla="*/ 1217393 w 1595765"/>
              <a:gd name="connsiteY8" fmla="*/ 0 h 543910"/>
              <a:gd name="connsiteX0" fmla="*/ 1217393 w 1595765"/>
              <a:gd name="connsiteY0" fmla="*/ 0 h 543910"/>
              <a:gd name="connsiteX1" fmla="*/ 1595765 w 1595765"/>
              <a:gd name="connsiteY1" fmla="*/ 0 h 543910"/>
              <a:gd name="connsiteX2" fmla="*/ 1564234 w 1595765"/>
              <a:gd name="connsiteY2" fmla="*/ 362607 h 543910"/>
              <a:gd name="connsiteX3" fmla="*/ 1368153 w 1595765"/>
              <a:gd name="connsiteY3" fmla="*/ 471902 h 543910"/>
              <a:gd name="connsiteX4" fmla="*/ 1152128 w 1595765"/>
              <a:gd name="connsiteY4" fmla="*/ 543910 h 543910"/>
              <a:gd name="connsiteX5" fmla="*/ 0 w 1595765"/>
              <a:gd name="connsiteY5" fmla="*/ 543910 h 543910"/>
              <a:gd name="connsiteX6" fmla="*/ 34979 w 1595765"/>
              <a:gd name="connsiteY6" fmla="*/ 425669 h 543910"/>
              <a:gd name="connsiteX7" fmla="*/ 1224137 w 1595765"/>
              <a:gd name="connsiteY7" fmla="*/ 399894 h 543910"/>
              <a:gd name="connsiteX8" fmla="*/ 1217393 w 1595765"/>
              <a:gd name="connsiteY8" fmla="*/ 0 h 543910"/>
              <a:gd name="connsiteX0" fmla="*/ 1217393 w 1595765"/>
              <a:gd name="connsiteY0" fmla="*/ 0 h 543910"/>
              <a:gd name="connsiteX1" fmla="*/ 1595765 w 1595765"/>
              <a:gd name="connsiteY1" fmla="*/ 0 h 543910"/>
              <a:gd name="connsiteX2" fmla="*/ 1564234 w 1595765"/>
              <a:gd name="connsiteY2" fmla="*/ 362607 h 543910"/>
              <a:gd name="connsiteX3" fmla="*/ 1368153 w 1595765"/>
              <a:gd name="connsiteY3" fmla="*/ 471902 h 543910"/>
              <a:gd name="connsiteX4" fmla="*/ 1152128 w 1595765"/>
              <a:gd name="connsiteY4" fmla="*/ 543910 h 543910"/>
              <a:gd name="connsiteX5" fmla="*/ 0 w 1595765"/>
              <a:gd name="connsiteY5" fmla="*/ 543910 h 543910"/>
              <a:gd name="connsiteX6" fmla="*/ 34979 w 1595765"/>
              <a:gd name="connsiteY6" fmla="*/ 425669 h 543910"/>
              <a:gd name="connsiteX7" fmla="*/ 1152129 w 1595765"/>
              <a:gd name="connsiteY7" fmla="*/ 399894 h 543910"/>
              <a:gd name="connsiteX8" fmla="*/ 1217393 w 1595765"/>
              <a:gd name="connsiteY8" fmla="*/ 0 h 543910"/>
              <a:gd name="connsiteX0" fmla="*/ 1217393 w 1595765"/>
              <a:gd name="connsiteY0" fmla="*/ 0 h 543910"/>
              <a:gd name="connsiteX1" fmla="*/ 1595765 w 1595765"/>
              <a:gd name="connsiteY1" fmla="*/ 0 h 543910"/>
              <a:gd name="connsiteX2" fmla="*/ 1564234 w 1595765"/>
              <a:gd name="connsiteY2" fmla="*/ 362607 h 543910"/>
              <a:gd name="connsiteX3" fmla="*/ 1368153 w 1595765"/>
              <a:gd name="connsiteY3" fmla="*/ 471902 h 543910"/>
              <a:gd name="connsiteX4" fmla="*/ 1152128 w 1595765"/>
              <a:gd name="connsiteY4" fmla="*/ 543910 h 543910"/>
              <a:gd name="connsiteX5" fmla="*/ 0 w 1595765"/>
              <a:gd name="connsiteY5" fmla="*/ 543910 h 543910"/>
              <a:gd name="connsiteX6" fmla="*/ 34979 w 1595765"/>
              <a:gd name="connsiteY6" fmla="*/ 425669 h 543910"/>
              <a:gd name="connsiteX7" fmla="*/ 1152129 w 1595765"/>
              <a:gd name="connsiteY7" fmla="*/ 399894 h 543910"/>
              <a:gd name="connsiteX8" fmla="*/ 1217393 w 1595765"/>
              <a:gd name="connsiteY8" fmla="*/ 0 h 543910"/>
              <a:gd name="connsiteX0" fmla="*/ 1217393 w 1595765"/>
              <a:gd name="connsiteY0" fmla="*/ 0 h 543910"/>
              <a:gd name="connsiteX1" fmla="*/ 1595765 w 1595765"/>
              <a:gd name="connsiteY1" fmla="*/ 0 h 543910"/>
              <a:gd name="connsiteX2" fmla="*/ 1564234 w 1595765"/>
              <a:gd name="connsiteY2" fmla="*/ 362607 h 543910"/>
              <a:gd name="connsiteX3" fmla="*/ 1368153 w 1595765"/>
              <a:gd name="connsiteY3" fmla="*/ 471902 h 543910"/>
              <a:gd name="connsiteX4" fmla="*/ 1152128 w 1595765"/>
              <a:gd name="connsiteY4" fmla="*/ 543910 h 543910"/>
              <a:gd name="connsiteX5" fmla="*/ 0 w 1595765"/>
              <a:gd name="connsiteY5" fmla="*/ 543910 h 543910"/>
              <a:gd name="connsiteX6" fmla="*/ 34979 w 1595765"/>
              <a:gd name="connsiteY6" fmla="*/ 425669 h 543910"/>
              <a:gd name="connsiteX7" fmla="*/ 1224137 w 1595765"/>
              <a:gd name="connsiteY7" fmla="*/ 399894 h 543910"/>
              <a:gd name="connsiteX8" fmla="*/ 1217393 w 1595765"/>
              <a:gd name="connsiteY8" fmla="*/ 0 h 543910"/>
              <a:gd name="connsiteX0" fmla="*/ 1217393 w 1584177"/>
              <a:gd name="connsiteY0" fmla="*/ 0 h 543910"/>
              <a:gd name="connsiteX1" fmla="*/ 1584177 w 1584177"/>
              <a:gd name="connsiteY1" fmla="*/ 39854 h 543910"/>
              <a:gd name="connsiteX2" fmla="*/ 1564234 w 1584177"/>
              <a:gd name="connsiteY2" fmla="*/ 362607 h 543910"/>
              <a:gd name="connsiteX3" fmla="*/ 1368153 w 1584177"/>
              <a:gd name="connsiteY3" fmla="*/ 471902 h 543910"/>
              <a:gd name="connsiteX4" fmla="*/ 1152128 w 1584177"/>
              <a:gd name="connsiteY4" fmla="*/ 543910 h 543910"/>
              <a:gd name="connsiteX5" fmla="*/ 0 w 1584177"/>
              <a:gd name="connsiteY5" fmla="*/ 543910 h 543910"/>
              <a:gd name="connsiteX6" fmla="*/ 34979 w 1584177"/>
              <a:gd name="connsiteY6" fmla="*/ 425669 h 543910"/>
              <a:gd name="connsiteX7" fmla="*/ 1224137 w 1584177"/>
              <a:gd name="connsiteY7" fmla="*/ 399894 h 543910"/>
              <a:gd name="connsiteX8" fmla="*/ 1217393 w 1584177"/>
              <a:gd name="connsiteY8" fmla="*/ 0 h 543910"/>
              <a:gd name="connsiteX0" fmla="*/ 1224137 w 1584177"/>
              <a:gd name="connsiteY0" fmla="*/ 0 h 504056"/>
              <a:gd name="connsiteX1" fmla="*/ 1584177 w 1584177"/>
              <a:gd name="connsiteY1" fmla="*/ 0 h 504056"/>
              <a:gd name="connsiteX2" fmla="*/ 1564234 w 1584177"/>
              <a:gd name="connsiteY2" fmla="*/ 322753 h 504056"/>
              <a:gd name="connsiteX3" fmla="*/ 1368153 w 1584177"/>
              <a:gd name="connsiteY3" fmla="*/ 432048 h 504056"/>
              <a:gd name="connsiteX4" fmla="*/ 1152128 w 1584177"/>
              <a:gd name="connsiteY4" fmla="*/ 504056 h 504056"/>
              <a:gd name="connsiteX5" fmla="*/ 0 w 1584177"/>
              <a:gd name="connsiteY5" fmla="*/ 504056 h 504056"/>
              <a:gd name="connsiteX6" fmla="*/ 34979 w 1584177"/>
              <a:gd name="connsiteY6" fmla="*/ 385815 h 504056"/>
              <a:gd name="connsiteX7" fmla="*/ 1224137 w 1584177"/>
              <a:gd name="connsiteY7" fmla="*/ 360040 h 504056"/>
              <a:gd name="connsiteX8" fmla="*/ 1224137 w 1584177"/>
              <a:gd name="connsiteY8" fmla="*/ 0 h 504056"/>
              <a:gd name="connsiteX0" fmla="*/ 1224137 w 1584177"/>
              <a:gd name="connsiteY0" fmla="*/ 0 h 504056"/>
              <a:gd name="connsiteX1" fmla="*/ 1584177 w 1584177"/>
              <a:gd name="connsiteY1" fmla="*/ 0 h 504056"/>
              <a:gd name="connsiteX2" fmla="*/ 1564234 w 1584177"/>
              <a:gd name="connsiteY2" fmla="*/ 322753 h 504056"/>
              <a:gd name="connsiteX3" fmla="*/ 1368153 w 1584177"/>
              <a:gd name="connsiteY3" fmla="*/ 432048 h 504056"/>
              <a:gd name="connsiteX4" fmla="*/ 1152128 w 1584177"/>
              <a:gd name="connsiteY4" fmla="*/ 504056 h 504056"/>
              <a:gd name="connsiteX5" fmla="*/ 0 w 1584177"/>
              <a:gd name="connsiteY5" fmla="*/ 504056 h 504056"/>
              <a:gd name="connsiteX6" fmla="*/ 34979 w 1584177"/>
              <a:gd name="connsiteY6" fmla="*/ 385815 h 504056"/>
              <a:gd name="connsiteX7" fmla="*/ 1224137 w 1584177"/>
              <a:gd name="connsiteY7" fmla="*/ 360040 h 504056"/>
              <a:gd name="connsiteX8" fmla="*/ 1224137 w 1584177"/>
              <a:gd name="connsiteY8" fmla="*/ 0 h 504056"/>
              <a:gd name="connsiteX0" fmla="*/ 1224137 w 1584177"/>
              <a:gd name="connsiteY0" fmla="*/ 0 h 504056"/>
              <a:gd name="connsiteX1" fmla="*/ 1584177 w 1584177"/>
              <a:gd name="connsiteY1" fmla="*/ 0 h 504056"/>
              <a:gd name="connsiteX2" fmla="*/ 1440161 w 1584177"/>
              <a:gd name="connsiteY2" fmla="*/ 288032 h 504056"/>
              <a:gd name="connsiteX3" fmla="*/ 1368153 w 1584177"/>
              <a:gd name="connsiteY3" fmla="*/ 432048 h 504056"/>
              <a:gd name="connsiteX4" fmla="*/ 1152128 w 1584177"/>
              <a:gd name="connsiteY4" fmla="*/ 504056 h 504056"/>
              <a:gd name="connsiteX5" fmla="*/ 0 w 1584177"/>
              <a:gd name="connsiteY5" fmla="*/ 504056 h 504056"/>
              <a:gd name="connsiteX6" fmla="*/ 34979 w 1584177"/>
              <a:gd name="connsiteY6" fmla="*/ 385815 h 504056"/>
              <a:gd name="connsiteX7" fmla="*/ 1224137 w 1584177"/>
              <a:gd name="connsiteY7" fmla="*/ 360040 h 504056"/>
              <a:gd name="connsiteX8" fmla="*/ 1224137 w 1584177"/>
              <a:gd name="connsiteY8" fmla="*/ 0 h 504056"/>
              <a:gd name="connsiteX0" fmla="*/ 1224137 w 1636796"/>
              <a:gd name="connsiteY0" fmla="*/ 0 h 504056"/>
              <a:gd name="connsiteX1" fmla="*/ 1584177 w 1636796"/>
              <a:gd name="connsiteY1" fmla="*/ 0 h 504056"/>
              <a:gd name="connsiteX2" fmla="*/ 1440161 w 1636796"/>
              <a:gd name="connsiteY2" fmla="*/ 288032 h 504056"/>
              <a:gd name="connsiteX3" fmla="*/ 1368153 w 1636796"/>
              <a:gd name="connsiteY3" fmla="*/ 432048 h 504056"/>
              <a:gd name="connsiteX4" fmla="*/ 1152128 w 1636796"/>
              <a:gd name="connsiteY4" fmla="*/ 504056 h 504056"/>
              <a:gd name="connsiteX5" fmla="*/ 0 w 1636796"/>
              <a:gd name="connsiteY5" fmla="*/ 504056 h 504056"/>
              <a:gd name="connsiteX6" fmla="*/ 34979 w 1636796"/>
              <a:gd name="connsiteY6" fmla="*/ 385815 h 504056"/>
              <a:gd name="connsiteX7" fmla="*/ 1224137 w 1636796"/>
              <a:gd name="connsiteY7" fmla="*/ 360040 h 504056"/>
              <a:gd name="connsiteX8" fmla="*/ 1224137 w 1636796"/>
              <a:gd name="connsiteY8" fmla="*/ 0 h 504056"/>
              <a:gd name="connsiteX0" fmla="*/ 1224137 w 1636796"/>
              <a:gd name="connsiteY0" fmla="*/ 0 h 504056"/>
              <a:gd name="connsiteX1" fmla="*/ 1584177 w 1636796"/>
              <a:gd name="connsiteY1" fmla="*/ 0 h 504056"/>
              <a:gd name="connsiteX2" fmla="*/ 1440161 w 1636796"/>
              <a:gd name="connsiteY2" fmla="*/ 288032 h 504056"/>
              <a:gd name="connsiteX3" fmla="*/ 1368153 w 1636796"/>
              <a:gd name="connsiteY3" fmla="*/ 432048 h 504056"/>
              <a:gd name="connsiteX4" fmla="*/ 1152128 w 1636796"/>
              <a:gd name="connsiteY4" fmla="*/ 504056 h 504056"/>
              <a:gd name="connsiteX5" fmla="*/ 0 w 1636796"/>
              <a:gd name="connsiteY5" fmla="*/ 504056 h 504056"/>
              <a:gd name="connsiteX6" fmla="*/ 34979 w 1636796"/>
              <a:gd name="connsiteY6" fmla="*/ 385815 h 504056"/>
              <a:gd name="connsiteX7" fmla="*/ 1224137 w 1636796"/>
              <a:gd name="connsiteY7" fmla="*/ 360040 h 504056"/>
              <a:gd name="connsiteX8" fmla="*/ 1224137 w 1636796"/>
              <a:gd name="connsiteY8" fmla="*/ 0 h 504056"/>
              <a:gd name="connsiteX0" fmla="*/ 1224137 w 1627123"/>
              <a:gd name="connsiteY0" fmla="*/ 0 h 504056"/>
              <a:gd name="connsiteX1" fmla="*/ 1584177 w 1627123"/>
              <a:gd name="connsiteY1" fmla="*/ 0 h 504056"/>
              <a:gd name="connsiteX2" fmla="*/ 1440161 w 1627123"/>
              <a:gd name="connsiteY2" fmla="*/ 288032 h 504056"/>
              <a:gd name="connsiteX3" fmla="*/ 1368153 w 1627123"/>
              <a:gd name="connsiteY3" fmla="*/ 432048 h 504056"/>
              <a:gd name="connsiteX4" fmla="*/ 1152128 w 1627123"/>
              <a:gd name="connsiteY4" fmla="*/ 504056 h 504056"/>
              <a:gd name="connsiteX5" fmla="*/ 0 w 1627123"/>
              <a:gd name="connsiteY5" fmla="*/ 504056 h 504056"/>
              <a:gd name="connsiteX6" fmla="*/ 34979 w 1627123"/>
              <a:gd name="connsiteY6" fmla="*/ 385815 h 504056"/>
              <a:gd name="connsiteX7" fmla="*/ 1224137 w 1627123"/>
              <a:gd name="connsiteY7" fmla="*/ 360040 h 504056"/>
              <a:gd name="connsiteX8" fmla="*/ 1224137 w 1627123"/>
              <a:gd name="connsiteY8" fmla="*/ 0 h 504056"/>
              <a:gd name="connsiteX0" fmla="*/ 1224137 w 1627123"/>
              <a:gd name="connsiteY0" fmla="*/ 0 h 504056"/>
              <a:gd name="connsiteX1" fmla="*/ 1584177 w 1627123"/>
              <a:gd name="connsiteY1" fmla="*/ 0 h 504056"/>
              <a:gd name="connsiteX2" fmla="*/ 1440161 w 1627123"/>
              <a:gd name="connsiteY2" fmla="*/ 288032 h 504056"/>
              <a:gd name="connsiteX3" fmla="*/ 1368153 w 1627123"/>
              <a:gd name="connsiteY3" fmla="*/ 432048 h 504056"/>
              <a:gd name="connsiteX4" fmla="*/ 1152128 w 1627123"/>
              <a:gd name="connsiteY4" fmla="*/ 504056 h 504056"/>
              <a:gd name="connsiteX5" fmla="*/ 0 w 1627123"/>
              <a:gd name="connsiteY5" fmla="*/ 504056 h 504056"/>
              <a:gd name="connsiteX6" fmla="*/ 0 w 1627123"/>
              <a:gd name="connsiteY6" fmla="*/ 352839 h 504056"/>
              <a:gd name="connsiteX7" fmla="*/ 1224137 w 1627123"/>
              <a:gd name="connsiteY7" fmla="*/ 360040 h 504056"/>
              <a:gd name="connsiteX8" fmla="*/ 1224137 w 1627123"/>
              <a:gd name="connsiteY8" fmla="*/ 0 h 504056"/>
              <a:gd name="connsiteX0" fmla="*/ 1224137 w 1656184"/>
              <a:gd name="connsiteY0" fmla="*/ 0 h 504056"/>
              <a:gd name="connsiteX1" fmla="*/ 1656184 w 1656184"/>
              <a:gd name="connsiteY1" fmla="*/ 100811 h 504056"/>
              <a:gd name="connsiteX2" fmla="*/ 1440161 w 1656184"/>
              <a:gd name="connsiteY2" fmla="*/ 288032 h 504056"/>
              <a:gd name="connsiteX3" fmla="*/ 1368153 w 1656184"/>
              <a:gd name="connsiteY3" fmla="*/ 432048 h 504056"/>
              <a:gd name="connsiteX4" fmla="*/ 1152128 w 1656184"/>
              <a:gd name="connsiteY4" fmla="*/ 504056 h 504056"/>
              <a:gd name="connsiteX5" fmla="*/ 0 w 1656184"/>
              <a:gd name="connsiteY5" fmla="*/ 504056 h 504056"/>
              <a:gd name="connsiteX6" fmla="*/ 0 w 1656184"/>
              <a:gd name="connsiteY6" fmla="*/ 352839 h 504056"/>
              <a:gd name="connsiteX7" fmla="*/ 1224137 w 1656184"/>
              <a:gd name="connsiteY7" fmla="*/ 360040 h 504056"/>
              <a:gd name="connsiteX8" fmla="*/ 1224137 w 1656184"/>
              <a:gd name="connsiteY8" fmla="*/ 0 h 504056"/>
              <a:gd name="connsiteX0" fmla="*/ 1296143 w 1656184"/>
              <a:gd name="connsiteY0" fmla="*/ 0 h 403245"/>
              <a:gd name="connsiteX1" fmla="*/ 1656184 w 1656184"/>
              <a:gd name="connsiteY1" fmla="*/ 0 h 403245"/>
              <a:gd name="connsiteX2" fmla="*/ 1440161 w 1656184"/>
              <a:gd name="connsiteY2" fmla="*/ 187221 h 403245"/>
              <a:gd name="connsiteX3" fmla="*/ 1368153 w 1656184"/>
              <a:gd name="connsiteY3" fmla="*/ 331237 h 403245"/>
              <a:gd name="connsiteX4" fmla="*/ 1152128 w 1656184"/>
              <a:gd name="connsiteY4" fmla="*/ 403245 h 403245"/>
              <a:gd name="connsiteX5" fmla="*/ 0 w 1656184"/>
              <a:gd name="connsiteY5" fmla="*/ 403245 h 403245"/>
              <a:gd name="connsiteX6" fmla="*/ 0 w 1656184"/>
              <a:gd name="connsiteY6" fmla="*/ 252028 h 403245"/>
              <a:gd name="connsiteX7" fmla="*/ 1224137 w 1656184"/>
              <a:gd name="connsiteY7" fmla="*/ 259229 h 403245"/>
              <a:gd name="connsiteX8" fmla="*/ 1296143 w 1656184"/>
              <a:gd name="connsiteY8" fmla="*/ 0 h 403245"/>
              <a:gd name="connsiteX0" fmla="*/ 1296143 w 1656183"/>
              <a:gd name="connsiteY0" fmla="*/ 0 h 403245"/>
              <a:gd name="connsiteX1" fmla="*/ 1656183 w 1656183"/>
              <a:gd name="connsiteY1" fmla="*/ 0 h 403245"/>
              <a:gd name="connsiteX2" fmla="*/ 1440161 w 1656183"/>
              <a:gd name="connsiteY2" fmla="*/ 187221 h 403245"/>
              <a:gd name="connsiteX3" fmla="*/ 1368153 w 1656183"/>
              <a:gd name="connsiteY3" fmla="*/ 331237 h 403245"/>
              <a:gd name="connsiteX4" fmla="*/ 1152128 w 1656183"/>
              <a:gd name="connsiteY4" fmla="*/ 403245 h 403245"/>
              <a:gd name="connsiteX5" fmla="*/ 0 w 1656183"/>
              <a:gd name="connsiteY5" fmla="*/ 403245 h 403245"/>
              <a:gd name="connsiteX6" fmla="*/ 0 w 1656183"/>
              <a:gd name="connsiteY6" fmla="*/ 252028 h 403245"/>
              <a:gd name="connsiteX7" fmla="*/ 1224137 w 1656183"/>
              <a:gd name="connsiteY7" fmla="*/ 259229 h 403245"/>
              <a:gd name="connsiteX8" fmla="*/ 1296143 w 1656183"/>
              <a:gd name="connsiteY8" fmla="*/ 0 h 403245"/>
              <a:gd name="connsiteX0" fmla="*/ 1296143 w 1690133"/>
              <a:gd name="connsiteY0" fmla="*/ 0 h 403245"/>
              <a:gd name="connsiteX1" fmla="*/ 1656183 w 1690133"/>
              <a:gd name="connsiteY1" fmla="*/ 0 h 403245"/>
              <a:gd name="connsiteX2" fmla="*/ 1440161 w 1690133"/>
              <a:gd name="connsiteY2" fmla="*/ 187221 h 403245"/>
              <a:gd name="connsiteX3" fmla="*/ 1368153 w 1690133"/>
              <a:gd name="connsiteY3" fmla="*/ 331237 h 403245"/>
              <a:gd name="connsiteX4" fmla="*/ 1152128 w 1690133"/>
              <a:gd name="connsiteY4" fmla="*/ 403245 h 403245"/>
              <a:gd name="connsiteX5" fmla="*/ 0 w 1690133"/>
              <a:gd name="connsiteY5" fmla="*/ 403245 h 403245"/>
              <a:gd name="connsiteX6" fmla="*/ 0 w 1690133"/>
              <a:gd name="connsiteY6" fmla="*/ 252028 h 403245"/>
              <a:gd name="connsiteX7" fmla="*/ 1224137 w 1690133"/>
              <a:gd name="connsiteY7" fmla="*/ 259229 h 403245"/>
              <a:gd name="connsiteX8" fmla="*/ 1296143 w 1690133"/>
              <a:gd name="connsiteY8" fmla="*/ 0 h 403245"/>
              <a:gd name="connsiteX0" fmla="*/ 1135185 w 1690133"/>
              <a:gd name="connsiteY0" fmla="*/ 0 h 403245"/>
              <a:gd name="connsiteX1" fmla="*/ 1656183 w 1690133"/>
              <a:gd name="connsiteY1" fmla="*/ 0 h 403245"/>
              <a:gd name="connsiteX2" fmla="*/ 1440161 w 1690133"/>
              <a:gd name="connsiteY2" fmla="*/ 187221 h 403245"/>
              <a:gd name="connsiteX3" fmla="*/ 1368153 w 1690133"/>
              <a:gd name="connsiteY3" fmla="*/ 331237 h 403245"/>
              <a:gd name="connsiteX4" fmla="*/ 1152128 w 1690133"/>
              <a:gd name="connsiteY4" fmla="*/ 403245 h 403245"/>
              <a:gd name="connsiteX5" fmla="*/ 0 w 1690133"/>
              <a:gd name="connsiteY5" fmla="*/ 403245 h 403245"/>
              <a:gd name="connsiteX6" fmla="*/ 0 w 1690133"/>
              <a:gd name="connsiteY6" fmla="*/ 252028 h 403245"/>
              <a:gd name="connsiteX7" fmla="*/ 1224137 w 1690133"/>
              <a:gd name="connsiteY7" fmla="*/ 259229 h 403245"/>
              <a:gd name="connsiteX8" fmla="*/ 1135185 w 1690133"/>
              <a:gd name="connsiteY8" fmla="*/ 0 h 403245"/>
              <a:gd name="connsiteX0" fmla="*/ 1135185 w 1690133"/>
              <a:gd name="connsiteY0" fmla="*/ 0 h 403245"/>
              <a:gd name="connsiteX1" fmla="*/ 1656183 w 1690133"/>
              <a:gd name="connsiteY1" fmla="*/ 0 h 403245"/>
              <a:gd name="connsiteX2" fmla="*/ 1440161 w 1690133"/>
              <a:gd name="connsiteY2" fmla="*/ 187221 h 403245"/>
              <a:gd name="connsiteX3" fmla="*/ 1368153 w 1690133"/>
              <a:gd name="connsiteY3" fmla="*/ 331237 h 403245"/>
              <a:gd name="connsiteX4" fmla="*/ 1152128 w 1690133"/>
              <a:gd name="connsiteY4" fmla="*/ 403245 h 403245"/>
              <a:gd name="connsiteX5" fmla="*/ 0 w 1690133"/>
              <a:gd name="connsiteY5" fmla="*/ 403245 h 403245"/>
              <a:gd name="connsiteX6" fmla="*/ 0 w 1690133"/>
              <a:gd name="connsiteY6" fmla="*/ 252028 h 403245"/>
              <a:gd name="connsiteX7" fmla="*/ 1200191 w 1690133"/>
              <a:gd name="connsiteY7" fmla="*/ 252028 h 403245"/>
              <a:gd name="connsiteX8" fmla="*/ 1135185 w 1690133"/>
              <a:gd name="connsiteY8" fmla="*/ 0 h 403245"/>
              <a:gd name="connsiteX0" fmla="*/ 1135185 w 1690133"/>
              <a:gd name="connsiteY0" fmla="*/ 0 h 403245"/>
              <a:gd name="connsiteX1" fmla="*/ 1656183 w 1690133"/>
              <a:gd name="connsiteY1" fmla="*/ 0 h 403245"/>
              <a:gd name="connsiteX2" fmla="*/ 1440161 w 1690133"/>
              <a:gd name="connsiteY2" fmla="*/ 187221 h 403245"/>
              <a:gd name="connsiteX3" fmla="*/ 1368153 w 1690133"/>
              <a:gd name="connsiteY3" fmla="*/ 331237 h 403245"/>
              <a:gd name="connsiteX4" fmla="*/ 1152128 w 1690133"/>
              <a:gd name="connsiteY4" fmla="*/ 403245 h 403245"/>
              <a:gd name="connsiteX5" fmla="*/ 0 w 1690133"/>
              <a:gd name="connsiteY5" fmla="*/ 403245 h 403245"/>
              <a:gd name="connsiteX6" fmla="*/ 0 w 1690133"/>
              <a:gd name="connsiteY6" fmla="*/ 252028 h 403245"/>
              <a:gd name="connsiteX7" fmla="*/ 1200191 w 1690133"/>
              <a:gd name="connsiteY7" fmla="*/ 252028 h 403245"/>
              <a:gd name="connsiteX8" fmla="*/ 1135185 w 1690133"/>
              <a:gd name="connsiteY8" fmla="*/ 0 h 403245"/>
              <a:gd name="connsiteX0" fmla="*/ 1135185 w 1741315"/>
              <a:gd name="connsiteY0" fmla="*/ 0 h 403245"/>
              <a:gd name="connsiteX1" fmla="*/ 1656183 w 1741315"/>
              <a:gd name="connsiteY1" fmla="*/ 0 h 403245"/>
              <a:gd name="connsiteX2" fmla="*/ 1645979 w 1741315"/>
              <a:gd name="connsiteY2" fmla="*/ 149880 h 403245"/>
              <a:gd name="connsiteX3" fmla="*/ 1440161 w 1741315"/>
              <a:gd name="connsiteY3" fmla="*/ 187221 h 403245"/>
              <a:gd name="connsiteX4" fmla="*/ 1368153 w 1741315"/>
              <a:gd name="connsiteY4" fmla="*/ 331237 h 403245"/>
              <a:gd name="connsiteX5" fmla="*/ 1152128 w 1741315"/>
              <a:gd name="connsiteY5" fmla="*/ 403245 h 403245"/>
              <a:gd name="connsiteX6" fmla="*/ 0 w 1741315"/>
              <a:gd name="connsiteY6" fmla="*/ 403245 h 403245"/>
              <a:gd name="connsiteX7" fmla="*/ 0 w 1741315"/>
              <a:gd name="connsiteY7" fmla="*/ 252028 h 403245"/>
              <a:gd name="connsiteX8" fmla="*/ 1200191 w 1741315"/>
              <a:gd name="connsiteY8" fmla="*/ 252028 h 403245"/>
              <a:gd name="connsiteX9" fmla="*/ 1135185 w 1741315"/>
              <a:gd name="connsiteY9" fmla="*/ 0 h 403245"/>
              <a:gd name="connsiteX0" fmla="*/ 1135185 w 1790414"/>
              <a:gd name="connsiteY0" fmla="*/ 0 h 403245"/>
              <a:gd name="connsiteX1" fmla="*/ 1656183 w 1790414"/>
              <a:gd name="connsiteY1" fmla="*/ 0 h 403245"/>
              <a:gd name="connsiteX2" fmla="*/ 1645979 w 1790414"/>
              <a:gd name="connsiteY2" fmla="*/ 149880 h 403245"/>
              <a:gd name="connsiteX3" fmla="*/ 1440161 w 1790414"/>
              <a:gd name="connsiteY3" fmla="*/ 187221 h 403245"/>
              <a:gd name="connsiteX4" fmla="*/ 1368153 w 1790414"/>
              <a:gd name="connsiteY4" fmla="*/ 331237 h 403245"/>
              <a:gd name="connsiteX5" fmla="*/ 1152128 w 1790414"/>
              <a:gd name="connsiteY5" fmla="*/ 403245 h 403245"/>
              <a:gd name="connsiteX6" fmla="*/ 0 w 1790414"/>
              <a:gd name="connsiteY6" fmla="*/ 403245 h 403245"/>
              <a:gd name="connsiteX7" fmla="*/ 0 w 1790414"/>
              <a:gd name="connsiteY7" fmla="*/ 252028 h 403245"/>
              <a:gd name="connsiteX8" fmla="*/ 1200191 w 1790414"/>
              <a:gd name="connsiteY8" fmla="*/ 252028 h 403245"/>
              <a:gd name="connsiteX9" fmla="*/ 1135185 w 1790414"/>
              <a:gd name="connsiteY9" fmla="*/ 0 h 403245"/>
              <a:gd name="connsiteX0" fmla="*/ 1135185 w 1864667"/>
              <a:gd name="connsiteY0" fmla="*/ 0 h 403245"/>
              <a:gd name="connsiteX1" fmla="*/ 1656183 w 1864667"/>
              <a:gd name="connsiteY1" fmla="*/ 0 h 403245"/>
              <a:gd name="connsiteX2" fmla="*/ 1720232 w 1864667"/>
              <a:gd name="connsiteY2" fmla="*/ 151217 h 403245"/>
              <a:gd name="connsiteX3" fmla="*/ 1440161 w 1864667"/>
              <a:gd name="connsiteY3" fmla="*/ 187221 h 403245"/>
              <a:gd name="connsiteX4" fmla="*/ 1368153 w 1864667"/>
              <a:gd name="connsiteY4" fmla="*/ 331237 h 403245"/>
              <a:gd name="connsiteX5" fmla="*/ 1152128 w 1864667"/>
              <a:gd name="connsiteY5" fmla="*/ 403245 h 403245"/>
              <a:gd name="connsiteX6" fmla="*/ 0 w 1864667"/>
              <a:gd name="connsiteY6" fmla="*/ 403245 h 403245"/>
              <a:gd name="connsiteX7" fmla="*/ 0 w 1864667"/>
              <a:gd name="connsiteY7" fmla="*/ 252028 h 403245"/>
              <a:gd name="connsiteX8" fmla="*/ 1200191 w 1864667"/>
              <a:gd name="connsiteY8" fmla="*/ 252028 h 403245"/>
              <a:gd name="connsiteX9" fmla="*/ 1135185 w 1864667"/>
              <a:gd name="connsiteY9" fmla="*/ 0 h 403245"/>
              <a:gd name="connsiteX0" fmla="*/ 1135185 w 1864667"/>
              <a:gd name="connsiteY0" fmla="*/ 0 h 403245"/>
              <a:gd name="connsiteX1" fmla="*/ 1656183 w 1864667"/>
              <a:gd name="connsiteY1" fmla="*/ 0 h 403245"/>
              <a:gd name="connsiteX2" fmla="*/ 1720232 w 1864667"/>
              <a:gd name="connsiteY2" fmla="*/ 151217 h 403245"/>
              <a:gd name="connsiteX3" fmla="*/ 1440161 w 1864667"/>
              <a:gd name="connsiteY3" fmla="*/ 187221 h 403245"/>
              <a:gd name="connsiteX4" fmla="*/ 1368153 w 1864667"/>
              <a:gd name="connsiteY4" fmla="*/ 331237 h 403245"/>
              <a:gd name="connsiteX5" fmla="*/ 1152128 w 1864667"/>
              <a:gd name="connsiteY5" fmla="*/ 403245 h 403245"/>
              <a:gd name="connsiteX6" fmla="*/ 0 w 1864667"/>
              <a:gd name="connsiteY6" fmla="*/ 403245 h 403245"/>
              <a:gd name="connsiteX7" fmla="*/ 0 w 1864667"/>
              <a:gd name="connsiteY7" fmla="*/ 252028 h 403245"/>
              <a:gd name="connsiteX8" fmla="*/ 1200191 w 1864667"/>
              <a:gd name="connsiteY8" fmla="*/ 252028 h 403245"/>
              <a:gd name="connsiteX9" fmla="*/ 1135185 w 1864667"/>
              <a:gd name="connsiteY9" fmla="*/ 0 h 403245"/>
              <a:gd name="connsiteX0" fmla="*/ 1135185 w 1756236"/>
              <a:gd name="connsiteY0" fmla="*/ 0 h 403245"/>
              <a:gd name="connsiteX1" fmla="*/ 1656183 w 1756236"/>
              <a:gd name="connsiteY1" fmla="*/ 0 h 403245"/>
              <a:gd name="connsiteX2" fmla="*/ 1720232 w 1756236"/>
              <a:gd name="connsiteY2" fmla="*/ 151217 h 403245"/>
              <a:gd name="connsiteX3" fmla="*/ 1440161 w 1756236"/>
              <a:gd name="connsiteY3" fmla="*/ 187221 h 403245"/>
              <a:gd name="connsiteX4" fmla="*/ 1368153 w 1756236"/>
              <a:gd name="connsiteY4" fmla="*/ 331237 h 403245"/>
              <a:gd name="connsiteX5" fmla="*/ 1152128 w 1756236"/>
              <a:gd name="connsiteY5" fmla="*/ 403245 h 403245"/>
              <a:gd name="connsiteX6" fmla="*/ 0 w 1756236"/>
              <a:gd name="connsiteY6" fmla="*/ 403245 h 403245"/>
              <a:gd name="connsiteX7" fmla="*/ 0 w 1756236"/>
              <a:gd name="connsiteY7" fmla="*/ 252028 h 403245"/>
              <a:gd name="connsiteX8" fmla="*/ 1200191 w 1756236"/>
              <a:gd name="connsiteY8" fmla="*/ 252028 h 403245"/>
              <a:gd name="connsiteX9" fmla="*/ 1135185 w 1756236"/>
              <a:gd name="connsiteY9" fmla="*/ 0 h 403245"/>
              <a:gd name="connsiteX0" fmla="*/ 1135185 w 1756236"/>
              <a:gd name="connsiteY0" fmla="*/ 0 h 403245"/>
              <a:gd name="connsiteX1" fmla="*/ 1656183 w 1756236"/>
              <a:gd name="connsiteY1" fmla="*/ 0 h 403245"/>
              <a:gd name="connsiteX2" fmla="*/ 1720232 w 1756236"/>
              <a:gd name="connsiteY2" fmla="*/ 151217 h 403245"/>
              <a:gd name="connsiteX3" fmla="*/ 1440161 w 1756236"/>
              <a:gd name="connsiteY3" fmla="*/ 187221 h 403245"/>
              <a:gd name="connsiteX4" fmla="*/ 1368153 w 1756236"/>
              <a:gd name="connsiteY4" fmla="*/ 331237 h 403245"/>
              <a:gd name="connsiteX5" fmla="*/ 1152128 w 1756236"/>
              <a:gd name="connsiteY5" fmla="*/ 403245 h 403245"/>
              <a:gd name="connsiteX6" fmla="*/ 0 w 1756236"/>
              <a:gd name="connsiteY6" fmla="*/ 403245 h 403245"/>
              <a:gd name="connsiteX7" fmla="*/ 0 w 1756236"/>
              <a:gd name="connsiteY7" fmla="*/ 252028 h 403245"/>
              <a:gd name="connsiteX8" fmla="*/ 1200191 w 1756236"/>
              <a:gd name="connsiteY8" fmla="*/ 252028 h 403245"/>
              <a:gd name="connsiteX9" fmla="*/ 1135185 w 1756236"/>
              <a:gd name="connsiteY9" fmla="*/ 0 h 403245"/>
              <a:gd name="connsiteX0" fmla="*/ 1135185 w 1741315"/>
              <a:gd name="connsiteY0" fmla="*/ 0 h 403245"/>
              <a:gd name="connsiteX1" fmla="*/ 1656183 w 1741315"/>
              <a:gd name="connsiteY1" fmla="*/ 0 h 403245"/>
              <a:gd name="connsiteX2" fmla="*/ 1720232 w 1741315"/>
              <a:gd name="connsiteY2" fmla="*/ 151217 h 403245"/>
              <a:gd name="connsiteX3" fmla="*/ 1440161 w 1741315"/>
              <a:gd name="connsiteY3" fmla="*/ 187221 h 403245"/>
              <a:gd name="connsiteX4" fmla="*/ 1368153 w 1741315"/>
              <a:gd name="connsiteY4" fmla="*/ 331237 h 403245"/>
              <a:gd name="connsiteX5" fmla="*/ 1152128 w 1741315"/>
              <a:gd name="connsiteY5" fmla="*/ 403245 h 403245"/>
              <a:gd name="connsiteX6" fmla="*/ 0 w 1741315"/>
              <a:gd name="connsiteY6" fmla="*/ 403245 h 403245"/>
              <a:gd name="connsiteX7" fmla="*/ 0 w 1741315"/>
              <a:gd name="connsiteY7" fmla="*/ 252028 h 403245"/>
              <a:gd name="connsiteX8" fmla="*/ 1200191 w 1741315"/>
              <a:gd name="connsiteY8" fmla="*/ 252028 h 403245"/>
              <a:gd name="connsiteX9" fmla="*/ 1135185 w 1741315"/>
              <a:gd name="connsiteY9" fmla="*/ 0 h 403245"/>
              <a:gd name="connsiteX0" fmla="*/ 1135185 w 1741315"/>
              <a:gd name="connsiteY0" fmla="*/ 0 h 403245"/>
              <a:gd name="connsiteX1" fmla="*/ 1656183 w 1741315"/>
              <a:gd name="connsiteY1" fmla="*/ 0 h 403245"/>
              <a:gd name="connsiteX2" fmla="*/ 1720231 w 1741315"/>
              <a:gd name="connsiteY2" fmla="*/ 151217 h 403245"/>
              <a:gd name="connsiteX3" fmla="*/ 1440161 w 1741315"/>
              <a:gd name="connsiteY3" fmla="*/ 187221 h 403245"/>
              <a:gd name="connsiteX4" fmla="*/ 1368153 w 1741315"/>
              <a:gd name="connsiteY4" fmla="*/ 331237 h 403245"/>
              <a:gd name="connsiteX5" fmla="*/ 1152128 w 1741315"/>
              <a:gd name="connsiteY5" fmla="*/ 403245 h 403245"/>
              <a:gd name="connsiteX6" fmla="*/ 0 w 1741315"/>
              <a:gd name="connsiteY6" fmla="*/ 403245 h 403245"/>
              <a:gd name="connsiteX7" fmla="*/ 0 w 1741315"/>
              <a:gd name="connsiteY7" fmla="*/ 252028 h 403245"/>
              <a:gd name="connsiteX8" fmla="*/ 1200191 w 1741315"/>
              <a:gd name="connsiteY8" fmla="*/ 252028 h 403245"/>
              <a:gd name="connsiteX9" fmla="*/ 1135185 w 1741315"/>
              <a:gd name="connsiteY9" fmla="*/ 0 h 403245"/>
              <a:gd name="connsiteX0" fmla="*/ 1135185 w 1741315"/>
              <a:gd name="connsiteY0" fmla="*/ 0 h 403245"/>
              <a:gd name="connsiteX1" fmla="*/ 1656183 w 1741315"/>
              <a:gd name="connsiteY1" fmla="*/ 0 h 403245"/>
              <a:gd name="connsiteX2" fmla="*/ 1720231 w 1741315"/>
              <a:gd name="connsiteY2" fmla="*/ 151217 h 403245"/>
              <a:gd name="connsiteX3" fmla="*/ 1440161 w 1741315"/>
              <a:gd name="connsiteY3" fmla="*/ 187221 h 403245"/>
              <a:gd name="connsiteX4" fmla="*/ 1368153 w 1741315"/>
              <a:gd name="connsiteY4" fmla="*/ 331237 h 403245"/>
              <a:gd name="connsiteX5" fmla="*/ 1152128 w 1741315"/>
              <a:gd name="connsiteY5" fmla="*/ 403245 h 403245"/>
              <a:gd name="connsiteX6" fmla="*/ 0 w 1741315"/>
              <a:gd name="connsiteY6" fmla="*/ 403245 h 403245"/>
              <a:gd name="connsiteX7" fmla="*/ 0 w 1741315"/>
              <a:gd name="connsiteY7" fmla="*/ 252028 h 403245"/>
              <a:gd name="connsiteX8" fmla="*/ 1200191 w 1741315"/>
              <a:gd name="connsiteY8" fmla="*/ 252028 h 403245"/>
              <a:gd name="connsiteX9" fmla="*/ 1135185 w 1741315"/>
              <a:gd name="connsiteY9" fmla="*/ 0 h 403245"/>
              <a:gd name="connsiteX0" fmla="*/ 1135185 w 1741315"/>
              <a:gd name="connsiteY0" fmla="*/ 0 h 403245"/>
              <a:gd name="connsiteX1" fmla="*/ 1656183 w 1741315"/>
              <a:gd name="connsiteY1" fmla="*/ 0 h 403245"/>
              <a:gd name="connsiteX2" fmla="*/ 1720231 w 1741315"/>
              <a:gd name="connsiteY2" fmla="*/ 151217 h 403245"/>
              <a:gd name="connsiteX3" fmla="*/ 1440161 w 1741315"/>
              <a:gd name="connsiteY3" fmla="*/ 187221 h 403245"/>
              <a:gd name="connsiteX4" fmla="*/ 1368153 w 1741315"/>
              <a:gd name="connsiteY4" fmla="*/ 331237 h 403245"/>
              <a:gd name="connsiteX5" fmla="*/ 1152128 w 1741315"/>
              <a:gd name="connsiteY5" fmla="*/ 403245 h 403245"/>
              <a:gd name="connsiteX6" fmla="*/ 0 w 1741315"/>
              <a:gd name="connsiteY6" fmla="*/ 403245 h 403245"/>
              <a:gd name="connsiteX7" fmla="*/ 0 w 1741315"/>
              <a:gd name="connsiteY7" fmla="*/ 252028 h 403245"/>
              <a:gd name="connsiteX8" fmla="*/ 1200191 w 1741315"/>
              <a:gd name="connsiteY8" fmla="*/ 252028 h 403245"/>
              <a:gd name="connsiteX9" fmla="*/ 1135185 w 1741315"/>
              <a:gd name="connsiteY9" fmla="*/ 0 h 403245"/>
              <a:gd name="connsiteX0" fmla="*/ 1135185 w 1741315"/>
              <a:gd name="connsiteY0" fmla="*/ 0 h 403245"/>
              <a:gd name="connsiteX1" fmla="*/ 1656183 w 1741315"/>
              <a:gd name="connsiteY1" fmla="*/ 0 h 403245"/>
              <a:gd name="connsiteX2" fmla="*/ 1720231 w 1741315"/>
              <a:gd name="connsiteY2" fmla="*/ 151217 h 403245"/>
              <a:gd name="connsiteX3" fmla="*/ 1395206 w 1741315"/>
              <a:gd name="connsiteY3" fmla="*/ 201623 h 403245"/>
              <a:gd name="connsiteX4" fmla="*/ 1368153 w 1741315"/>
              <a:gd name="connsiteY4" fmla="*/ 331237 h 403245"/>
              <a:gd name="connsiteX5" fmla="*/ 1152128 w 1741315"/>
              <a:gd name="connsiteY5" fmla="*/ 403245 h 403245"/>
              <a:gd name="connsiteX6" fmla="*/ 0 w 1741315"/>
              <a:gd name="connsiteY6" fmla="*/ 403245 h 403245"/>
              <a:gd name="connsiteX7" fmla="*/ 0 w 1741315"/>
              <a:gd name="connsiteY7" fmla="*/ 252028 h 403245"/>
              <a:gd name="connsiteX8" fmla="*/ 1200191 w 1741315"/>
              <a:gd name="connsiteY8" fmla="*/ 252028 h 403245"/>
              <a:gd name="connsiteX9" fmla="*/ 1135185 w 1741315"/>
              <a:gd name="connsiteY9" fmla="*/ 0 h 403245"/>
              <a:gd name="connsiteX0" fmla="*/ 1195891 w 1741315"/>
              <a:gd name="connsiteY0" fmla="*/ 0 h 403245"/>
              <a:gd name="connsiteX1" fmla="*/ 1656183 w 1741315"/>
              <a:gd name="connsiteY1" fmla="*/ 0 h 403245"/>
              <a:gd name="connsiteX2" fmla="*/ 1720231 w 1741315"/>
              <a:gd name="connsiteY2" fmla="*/ 151217 h 403245"/>
              <a:gd name="connsiteX3" fmla="*/ 1395206 w 1741315"/>
              <a:gd name="connsiteY3" fmla="*/ 201623 h 403245"/>
              <a:gd name="connsiteX4" fmla="*/ 1368153 w 1741315"/>
              <a:gd name="connsiteY4" fmla="*/ 331237 h 403245"/>
              <a:gd name="connsiteX5" fmla="*/ 1152128 w 1741315"/>
              <a:gd name="connsiteY5" fmla="*/ 403245 h 403245"/>
              <a:gd name="connsiteX6" fmla="*/ 0 w 1741315"/>
              <a:gd name="connsiteY6" fmla="*/ 403245 h 403245"/>
              <a:gd name="connsiteX7" fmla="*/ 0 w 1741315"/>
              <a:gd name="connsiteY7" fmla="*/ 252028 h 403245"/>
              <a:gd name="connsiteX8" fmla="*/ 1200191 w 1741315"/>
              <a:gd name="connsiteY8" fmla="*/ 252028 h 403245"/>
              <a:gd name="connsiteX9" fmla="*/ 1195891 w 1741315"/>
              <a:gd name="connsiteY9" fmla="*/ 0 h 403245"/>
              <a:gd name="connsiteX0" fmla="*/ 1195891 w 1891867"/>
              <a:gd name="connsiteY0" fmla="*/ 0 h 403245"/>
              <a:gd name="connsiteX1" fmla="*/ 1806735 w 1891867"/>
              <a:gd name="connsiteY1" fmla="*/ 0 h 403245"/>
              <a:gd name="connsiteX2" fmla="*/ 1720231 w 1891867"/>
              <a:gd name="connsiteY2" fmla="*/ 151217 h 403245"/>
              <a:gd name="connsiteX3" fmla="*/ 1395206 w 1891867"/>
              <a:gd name="connsiteY3" fmla="*/ 201623 h 403245"/>
              <a:gd name="connsiteX4" fmla="*/ 1368153 w 1891867"/>
              <a:gd name="connsiteY4" fmla="*/ 331237 h 403245"/>
              <a:gd name="connsiteX5" fmla="*/ 1152128 w 1891867"/>
              <a:gd name="connsiteY5" fmla="*/ 403245 h 403245"/>
              <a:gd name="connsiteX6" fmla="*/ 0 w 1891867"/>
              <a:gd name="connsiteY6" fmla="*/ 403245 h 403245"/>
              <a:gd name="connsiteX7" fmla="*/ 0 w 1891867"/>
              <a:gd name="connsiteY7" fmla="*/ 252028 h 403245"/>
              <a:gd name="connsiteX8" fmla="*/ 1200191 w 1891867"/>
              <a:gd name="connsiteY8" fmla="*/ 252028 h 403245"/>
              <a:gd name="connsiteX9" fmla="*/ 1195891 w 1891867"/>
              <a:gd name="connsiteY9" fmla="*/ 0 h 403245"/>
              <a:gd name="connsiteX0" fmla="*/ 1195891 w 1816584"/>
              <a:gd name="connsiteY0" fmla="*/ 0 h 403245"/>
              <a:gd name="connsiteX1" fmla="*/ 1806735 w 1816584"/>
              <a:gd name="connsiteY1" fmla="*/ 0 h 403245"/>
              <a:gd name="connsiteX2" fmla="*/ 1720231 w 1816584"/>
              <a:gd name="connsiteY2" fmla="*/ 151217 h 403245"/>
              <a:gd name="connsiteX3" fmla="*/ 1395206 w 1816584"/>
              <a:gd name="connsiteY3" fmla="*/ 201623 h 403245"/>
              <a:gd name="connsiteX4" fmla="*/ 1368153 w 1816584"/>
              <a:gd name="connsiteY4" fmla="*/ 331237 h 403245"/>
              <a:gd name="connsiteX5" fmla="*/ 1152128 w 1816584"/>
              <a:gd name="connsiteY5" fmla="*/ 403245 h 403245"/>
              <a:gd name="connsiteX6" fmla="*/ 0 w 1816584"/>
              <a:gd name="connsiteY6" fmla="*/ 403245 h 403245"/>
              <a:gd name="connsiteX7" fmla="*/ 0 w 1816584"/>
              <a:gd name="connsiteY7" fmla="*/ 252028 h 403245"/>
              <a:gd name="connsiteX8" fmla="*/ 1200191 w 1816584"/>
              <a:gd name="connsiteY8" fmla="*/ 252028 h 403245"/>
              <a:gd name="connsiteX9" fmla="*/ 1195891 w 1816584"/>
              <a:gd name="connsiteY9" fmla="*/ 0 h 403245"/>
              <a:gd name="connsiteX0" fmla="*/ 1195891 w 1816584"/>
              <a:gd name="connsiteY0" fmla="*/ 0 h 403245"/>
              <a:gd name="connsiteX1" fmla="*/ 1806735 w 1816584"/>
              <a:gd name="connsiteY1" fmla="*/ 0 h 403245"/>
              <a:gd name="connsiteX2" fmla="*/ 1720231 w 1816584"/>
              <a:gd name="connsiteY2" fmla="*/ 151217 h 403245"/>
              <a:gd name="connsiteX3" fmla="*/ 1395206 w 1816584"/>
              <a:gd name="connsiteY3" fmla="*/ 201623 h 403245"/>
              <a:gd name="connsiteX4" fmla="*/ 1368153 w 1816584"/>
              <a:gd name="connsiteY4" fmla="*/ 331237 h 403245"/>
              <a:gd name="connsiteX5" fmla="*/ 1152128 w 1816584"/>
              <a:gd name="connsiteY5" fmla="*/ 403245 h 403245"/>
              <a:gd name="connsiteX6" fmla="*/ 0 w 1816584"/>
              <a:gd name="connsiteY6" fmla="*/ 403245 h 403245"/>
              <a:gd name="connsiteX7" fmla="*/ 0 w 1816584"/>
              <a:gd name="connsiteY7" fmla="*/ 252028 h 403245"/>
              <a:gd name="connsiteX8" fmla="*/ 1200191 w 1816584"/>
              <a:gd name="connsiteY8" fmla="*/ 252028 h 403245"/>
              <a:gd name="connsiteX9" fmla="*/ 1195891 w 1816584"/>
              <a:gd name="connsiteY9" fmla="*/ 0 h 403245"/>
              <a:gd name="connsiteX0" fmla="*/ 1195891 w 1816584"/>
              <a:gd name="connsiteY0" fmla="*/ 3473 h 406718"/>
              <a:gd name="connsiteX1" fmla="*/ 1806735 w 1816584"/>
              <a:gd name="connsiteY1" fmla="*/ 3473 h 406718"/>
              <a:gd name="connsiteX2" fmla="*/ 1720231 w 1816584"/>
              <a:gd name="connsiteY2" fmla="*/ 154690 h 406718"/>
              <a:gd name="connsiteX3" fmla="*/ 1395206 w 1816584"/>
              <a:gd name="connsiteY3" fmla="*/ 205096 h 406718"/>
              <a:gd name="connsiteX4" fmla="*/ 1368153 w 1816584"/>
              <a:gd name="connsiteY4" fmla="*/ 334710 h 406718"/>
              <a:gd name="connsiteX5" fmla="*/ 1152128 w 1816584"/>
              <a:gd name="connsiteY5" fmla="*/ 406718 h 406718"/>
              <a:gd name="connsiteX6" fmla="*/ 0 w 1816584"/>
              <a:gd name="connsiteY6" fmla="*/ 406718 h 406718"/>
              <a:gd name="connsiteX7" fmla="*/ 0 w 1816584"/>
              <a:gd name="connsiteY7" fmla="*/ 255501 h 406718"/>
              <a:gd name="connsiteX8" fmla="*/ 1200191 w 1816584"/>
              <a:gd name="connsiteY8" fmla="*/ 255501 h 406718"/>
              <a:gd name="connsiteX9" fmla="*/ 1195891 w 1816584"/>
              <a:gd name="connsiteY9" fmla="*/ 3473 h 406718"/>
              <a:gd name="connsiteX0" fmla="*/ 1195891 w 1853599"/>
              <a:gd name="connsiteY0" fmla="*/ 3473 h 406718"/>
              <a:gd name="connsiteX1" fmla="*/ 1806735 w 1853599"/>
              <a:gd name="connsiteY1" fmla="*/ 3473 h 406718"/>
              <a:gd name="connsiteX2" fmla="*/ 1720231 w 1853599"/>
              <a:gd name="connsiteY2" fmla="*/ 154690 h 406718"/>
              <a:gd name="connsiteX3" fmla="*/ 1395206 w 1853599"/>
              <a:gd name="connsiteY3" fmla="*/ 205096 h 406718"/>
              <a:gd name="connsiteX4" fmla="*/ 1368153 w 1853599"/>
              <a:gd name="connsiteY4" fmla="*/ 334710 h 406718"/>
              <a:gd name="connsiteX5" fmla="*/ 1152128 w 1853599"/>
              <a:gd name="connsiteY5" fmla="*/ 406718 h 406718"/>
              <a:gd name="connsiteX6" fmla="*/ 0 w 1853599"/>
              <a:gd name="connsiteY6" fmla="*/ 406718 h 406718"/>
              <a:gd name="connsiteX7" fmla="*/ 0 w 1853599"/>
              <a:gd name="connsiteY7" fmla="*/ 255501 h 406718"/>
              <a:gd name="connsiteX8" fmla="*/ 1200191 w 1853599"/>
              <a:gd name="connsiteY8" fmla="*/ 255501 h 406718"/>
              <a:gd name="connsiteX9" fmla="*/ 1195891 w 1853599"/>
              <a:gd name="connsiteY9" fmla="*/ 3473 h 406718"/>
              <a:gd name="connsiteX0" fmla="*/ 1195891 w 1853599"/>
              <a:gd name="connsiteY0" fmla="*/ 3473 h 406718"/>
              <a:gd name="connsiteX1" fmla="*/ 1806735 w 1853599"/>
              <a:gd name="connsiteY1" fmla="*/ 3473 h 406718"/>
              <a:gd name="connsiteX2" fmla="*/ 1798135 w 1853599"/>
              <a:gd name="connsiteY2" fmla="*/ 154690 h 406718"/>
              <a:gd name="connsiteX3" fmla="*/ 1395206 w 1853599"/>
              <a:gd name="connsiteY3" fmla="*/ 205096 h 406718"/>
              <a:gd name="connsiteX4" fmla="*/ 1368153 w 1853599"/>
              <a:gd name="connsiteY4" fmla="*/ 334710 h 406718"/>
              <a:gd name="connsiteX5" fmla="*/ 1152128 w 1853599"/>
              <a:gd name="connsiteY5" fmla="*/ 406718 h 406718"/>
              <a:gd name="connsiteX6" fmla="*/ 0 w 1853599"/>
              <a:gd name="connsiteY6" fmla="*/ 406718 h 406718"/>
              <a:gd name="connsiteX7" fmla="*/ 0 w 1853599"/>
              <a:gd name="connsiteY7" fmla="*/ 255501 h 406718"/>
              <a:gd name="connsiteX8" fmla="*/ 1200191 w 1853599"/>
              <a:gd name="connsiteY8" fmla="*/ 255501 h 406718"/>
              <a:gd name="connsiteX9" fmla="*/ 1195891 w 1853599"/>
              <a:gd name="connsiteY9" fmla="*/ 3473 h 406718"/>
              <a:gd name="connsiteX0" fmla="*/ 1195891 w 1853599"/>
              <a:gd name="connsiteY0" fmla="*/ 0 h 403245"/>
              <a:gd name="connsiteX1" fmla="*/ 1806735 w 1853599"/>
              <a:gd name="connsiteY1" fmla="*/ 0 h 403245"/>
              <a:gd name="connsiteX2" fmla="*/ 1798135 w 1853599"/>
              <a:gd name="connsiteY2" fmla="*/ 151217 h 403245"/>
              <a:gd name="connsiteX3" fmla="*/ 1395206 w 1853599"/>
              <a:gd name="connsiteY3" fmla="*/ 201623 h 403245"/>
              <a:gd name="connsiteX4" fmla="*/ 1368153 w 1853599"/>
              <a:gd name="connsiteY4" fmla="*/ 331237 h 403245"/>
              <a:gd name="connsiteX5" fmla="*/ 1152128 w 1853599"/>
              <a:gd name="connsiteY5" fmla="*/ 403245 h 403245"/>
              <a:gd name="connsiteX6" fmla="*/ 0 w 1853599"/>
              <a:gd name="connsiteY6" fmla="*/ 403245 h 403245"/>
              <a:gd name="connsiteX7" fmla="*/ 0 w 1853599"/>
              <a:gd name="connsiteY7" fmla="*/ 252028 h 403245"/>
              <a:gd name="connsiteX8" fmla="*/ 1200191 w 1853599"/>
              <a:gd name="connsiteY8" fmla="*/ 252028 h 403245"/>
              <a:gd name="connsiteX9" fmla="*/ 1195891 w 1853599"/>
              <a:gd name="connsiteY9" fmla="*/ 0 h 403245"/>
              <a:gd name="connsiteX0" fmla="*/ 1195891 w 1853599"/>
              <a:gd name="connsiteY0" fmla="*/ 0 h 403245"/>
              <a:gd name="connsiteX1" fmla="*/ 1806735 w 1853599"/>
              <a:gd name="connsiteY1" fmla="*/ 0 h 403245"/>
              <a:gd name="connsiteX2" fmla="*/ 1798135 w 1853599"/>
              <a:gd name="connsiteY2" fmla="*/ 151217 h 403245"/>
              <a:gd name="connsiteX3" fmla="*/ 1395206 w 1853599"/>
              <a:gd name="connsiteY3" fmla="*/ 201623 h 403245"/>
              <a:gd name="connsiteX4" fmla="*/ 1368153 w 1853599"/>
              <a:gd name="connsiteY4" fmla="*/ 331237 h 403245"/>
              <a:gd name="connsiteX5" fmla="*/ 1152128 w 1853599"/>
              <a:gd name="connsiteY5" fmla="*/ 403245 h 403245"/>
              <a:gd name="connsiteX6" fmla="*/ 0 w 1853599"/>
              <a:gd name="connsiteY6" fmla="*/ 403245 h 403245"/>
              <a:gd name="connsiteX7" fmla="*/ 0 w 1853599"/>
              <a:gd name="connsiteY7" fmla="*/ 252028 h 403245"/>
              <a:gd name="connsiteX8" fmla="*/ 1200191 w 1853599"/>
              <a:gd name="connsiteY8" fmla="*/ 252028 h 403245"/>
              <a:gd name="connsiteX9" fmla="*/ 1195891 w 1853599"/>
              <a:gd name="connsiteY9" fmla="*/ 0 h 403245"/>
              <a:gd name="connsiteX0" fmla="*/ 1195891 w 1844999"/>
              <a:gd name="connsiteY0" fmla="*/ 0 h 403245"/>
              <a:gd name="connsiteX1" fmla="*/ 1798135 w 1844999"/>
              <a:gd name="connsiteY1" fmla="*/ 0 h 403245"/>
              <a:gd name="connsiteX2" fmla="*/ 1798135 w 1844999"/>
              <a:gd name="connsiteY2" fmla="*/ 151217 h 403245"/>
              <a:gd name="connsiteX3" fmla="*/ 1395206 w 1844999"/>
              <a:gd name="connsiteY3" fmla="*/ 201623 h 403245"/>
              <a:gd name="connsiteX4" fmla="*/ 1368153 w 1844999"/>
              <a:gd name="connsiteY4" fmla="*/ 331237 h 403245"/>
              <a:gd name="connsiteX5" fmla="*/ 1152128 w 1844999"/>
              <a:gd name="connsiteY5" fmla="*/ 403245 h 403245"/>
              <a:gd name="connsiteX6" fmla="*/ 0 w 1844999"/>
              <a:gd name="connsiteY6" fmla="*/ 403245 h 403245"/>
              <a:gd name="connsiteX7" fmla="*/ 0 w 1844999"/>
              <a:gd name="connsiteY7" fmla="*/ 252028 h 403245"/>
              <a:gd name="connsiteX8" fmla="*/ 1200191 w 1844999"/>
              <a:gd name="connsiteY8" fmla="*/ 252028 h 403245"/>
              <a:gd name="connsiteX9" fmla="*/ 1195891 w 1844999"/>
              <a:gd name="connsiteY9" fmla="*/ 0 h 403245"/>
              <a:gd name="connsiteX0" fmla="*/ 1195891 w 1844999"/>
              <a:gd name="connsiteY0" fmla="*/ 0 h 403245"/>
              <a:gd name="connsiteX1" fmla="*/ 1798135 w 1844999"/>
              <a:gd name="connsiteY1" fmla="*/ 0 h 403245"/>
              <a:gd name="connsiteX2" fmla="*/ 1798135 w 1844999"/>
              <a:gd name="connsiteY2" fmla="*/ 151217 h 403245"/>
              <a:gd name="connsiteX3" fmla="*/ 1395206 w 1844999"/>
              <a:gd name="connsiteY3" fmla="*/ 201623 h 403245"/>
              <a:gd name="connsiteX4" fmla="*/ 1368153 w 1844999"/>
              <a:gd name="connsiteY4" fmla="*/ 331237 h 403245"/>
              <a:gd name="connsiteX5" fmla="*/ 1152128 w 1844999"/>
              <a:gd name="connsiteY5" fmla="*/ 403245 h 403245"/>
              <a:gd name="connsiteX6" fmla="*/ 0 w 1844999"/>
              <a:gd name="connsiteY6" fmla="*/ 403245 h 403245"/>
              <a:gd name="connsiteX7" fmla="*/ 0 w 1844999"/>
              <a:gd name="connsiteY7" fmla="*/ 252028 h 403245"/>
              <a:gd name="connsiteX8" fmla="*/ 1200191 w 1844999"/>
              <a:gd name="connsiteY8" fmla="*/ 252028 h 403245"/>
              <a:gd name="connsiteX9" fmla="*/ 1195891 w 1844999"/>
              <a:gd name="connsiteY9" fmla="*/ 0 h 403245"/>
              <a:gd name="connsiteX0" fmla="*/ 1195891 w 1798135"/>
              <a:gd name="connsiteY0" fmla="*/ 0 h 403245"/>
              <a:gd name="connsiteX1" fmla="*/ 1733130 w 1798135"/>
              <a:gd name="connsiteY1" fmla="*/ 0 h 403245"/>
              <a:gd name="connsiteX2" fmla="*/ 1798135 w 1798135"/>
              <a:gd name="connsiteY2" fmla="*/ 151217 h 403245"/>
              <a:gd name="connsiteX3" fmla="*/ 1395206 w 1798135"/>
              <a:gd name="connsiteY3" fmla="*/ 201623 h 403245"/>
              <a:gd name="connsiteX4" fmla="*/ 1368153 w 1798135"/>
              <a:gd name="connsiteY4" fmla="*/ 331237 h 403245"/>
              <a:gd name="connsiteX5" fmla="*/ 1152128 w 1798135"/>
              <a:gd name="connsiteY5" fmla="*/ 403245 h 403245"/>
              <a:gd name="connsiteX6" fmla="*/ 0 w 1798135"/>
              <a:gd name="connsiteY6" fmla="*/ 403245 h 403245"/>
              <a:gd name="connsiteX7" fmla="*/ 0 w 1798135"/>
              <a:gd name="connsiteY7" fmla="*/ 252028 h 403245"/>
              <a:gd name="connsiteX8" fmla="*/ 1200191 w 1798135"/>
              <a:gd name="connsiteY8" fmla="*/ 252028 h 403245"/>
              <a:gd name="connsiteX9" fmla="*/ 1195891 w 1798135"/>
              <a:gd name="connsiteY9" fmla="*/ 0 h 403245"/>
              <a:gd name="connsiteX0" fmla="*/ 1195891 w 1779994"/>
              <a:gd name="connsiteY0" fmla="*/ 0 h 403245"/>
              <a:gd name="connsiteX1" fmla="*/ 1733130 w 1779994"/>
              <a:gd name="connsiteY1" fmla="*/ 0 h 403245"/>
              <a:gd name="connsiteX2" fmla="*/ 1733130 w 1779994"/>
              <a:gd name="connsiteY2" fmla="*/ 151217 h 403245"/>
              <a:gd name="connsiteX3" fmla="*/ 1395206 w 1779994"/>
              <a:gd name="connsiteY3" fmla="*/ 201623 h 403245"/>
              <a:gd name="connsiteX4" fmla="*/ 1368153 w 1779994"/>
              <a:gd name="connsiteY4" fmla="*/ 331237 h 403245"/>
              <a:gd name="connsiteX5" fmla="*/ 1152128 w 1779994"/>
              <a:gd name="connsiteY5" fmla="*/ 403245 h 403245"/>
              <a:gd name="connsiteX6" fmla="*/ 0 w 1779994"/>
              <a:gd name="connsiteY6" fmla="*/ 403245 h 403245"/>
              <a:gd name="connsiteX7" fmla="*/ 0 w 1779994"/>
              <a:gd name="connsiteY7" fmla="*/ 252028 h 403245"/>
              <a:gd name="connsiteX8" fmla="*/ 1200191 w 1779994"/>
              <a:gd name="connsiteY8" fmla="*/ 252028 h 403245"/>
              <a:gd name="connsiteX9" fmla="*/ 1195891 w 1779994"/>
              <a:gd name="connsiteY9" fmla="*/ 0 h 40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9994" h="403245">
                <a:moveTo>
                  <a:pt x="1195891" y="0"/>
                </a:moveTo>
                <a:lnTo>
                  <a:pt x="1733130" y="0"/>
                </a:lnTo>
                <a:cubicBezTo>
                  <a:pt x="1779994" y="207260"/>
                  <a:pt x="1730732" y="50527"/>
                  <a:pt x="1733130" y="151217"/>
                </a:cubicBezTo>
                <a:cubicBezTo>
                  <a:pt x="1634608" y="168946"/>
                  <a:pt x="1441510" y="171397"/>
                  <a:pt x="1395206" y="201623"/>
                </a:cubicBezTo>
                <a:cubicBezTo>
                  <a:pt x="1363241" y="336494"/>
                  <a:pt x="1392156" y="283232"/>
                  <a:pt x="1368153" y="331237"/>
                </a:cubicBezTo>
                <a:cubicBezTo>
                  <a:pt x="1278788" y="391974"/>
                  <a:pt x="1364552" y="392986"/>
                  <a:pt x="1152128" y="403245"/>
                </a:cubicBezTo>
                <a:lnTo>
                  <a:pt x="0" y="403245"/>
                </a:lnTo>
                <a:lnTo>
                  <a:pt x="0" y="252028"/>
                </a:lnTo>
                <a:lnTo>
                  <a:pt x="1200191" y="252028"/>
                </a:lnTo>
                <a:cubicBezTo>
                  <a:pt x="1198758" y="168019"/>
                  <a:pt x="1197324" y="84009"/>
                  <a:pt x="1195891" y="0"/>
                </a:cubicBezTo>
                <a:close/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u="sng" dirty="0" smtClean="0"/>
              <a:t>REAL</a:t>
            </a:r>
            <a:r>
              <a:rPr lang="en-US" dirty="0" smtClean="0"/>
              <a:t> PROBLEM: A Medical Analogue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908720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ARD is a global </a:t>
            </a:r>
            <a:r>
              <a:rPr lang="en-US" b="1" dirty="0" smtClean="0">
                <a:solidFill>
                  <a:srgbClr val="FF0000"/>
                </a:solidFill>
              </a:rPr>
              <a:t>bacterial infection</a:t>
            </a:r>
            <a:r>
              <a:rPr lang="en-US" dirty="0" smtClean="0"/>
              <a:t>.  </a:t>
            </a:r>
          </a:p>
          <a:p>
            <a:endParaRPr lang="en-US" dirty="0" smtClean="0"/>
          </a:p>
          <a:p>
            <a:r>
              <a:rPr lang="en-US" dirty="0" smtClean="0"/>
              <a:t>There are plenty of geo-antibiotics available but the current situation is akin to the patient taking a shower  with Tums dissolved in orange juice - not very effective or practical.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3140968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What’s needed is a mining-analogue to an I-V drip of tetracycline and/or oral antibiotics.  </a:t>
            </a:r>
          </a:p>
          <a:p>
            <a:endParaRPr lang="en-US" dirty="0" smtClean="0"/>
          </a:p>
          <a:p>
            <a:r>
              <a:rPr lang="en-US" dirty="0" smtClean="0"/>
              <a:t>And then there’s the question:  Do we need to </a:t>
            </a:r>
            <a:r>
              <a:rPr lang="en-US" b="1" dirty="0" smtClean="0"/>
              <a:t>Vaccinate</a:t>
            </a:r>
            <a:r>
              <a:rPr lang="en-US" dirty="0" smtClean="0"/>
              <a:t> or </a:t>
            </a:r>
            <a:r>
              <a:rPr lang="en-US" b="1" dirty="0" smtClean="0"/>
              <a:t>Medicate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5157192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What is currently available in the ARD prevention “</a:t>
            </a:r>
            <a:r>
              <a:rPr lang="en-US" b="1" dirty="0" err="1" smtClean="0">
                <a:solidFill>
                  <a:srgbClr val="FF0000"/>
                </a:solidFill>
              </a:rPr>
              <a:t>pH</a:t>
            </a:r>
            <a:r>
              <a:rPr lang="en-US" b="1" dirty="0" err="1" smtClean="0"/>
              <a:t>armacy</a:t>
            </a:r>
            <a:r>
              <a:rPr lang="en-US" b="1" dirty="0" smtClean="0"/>
              <a:t>”?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GO416_template_2009feb_V3b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3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Content xmlns="601a35c9-d6ba-4034-8363-62e5ee06fa97" xsi:nil="true"/>
    <Link xmlns="601a35c9-d6ba-4034-8363-62e5ee06fa97">
      <Url xmlns="601a35c9-d6ba-4034-8363-62e5ee06fa97" xsi:nil="true"/>
      <Description xmlns="601a35c9-d6ba-4034-8363-62e5ee06fa97" xsi:nil="true"/>
    </Link>
    <Content_x0020_Description xmlns="601a35c9-d6ba-4034-8363-62e5ee06fa97" xsi:nil="true"/>
    <Descriptions xmlns="088f61d5-83da-49e7-a5c2-0016736fdc5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6C576865689B44B5350B8FFF28BD6C" ma:contentTypeVersion="6" ma:contentTypeDescription="Create a new document." ma:contentTypeScope="" ma:versionID="ed636a09fe2bbdcac2c17fe1031e0ae6">
  <xsd:schema xmlns:xsd="http://www.w3.org/2001/XMLSchema" xmlns:p="http://schemas.microsoft.com/office/2006/metadata/properties" xmlns:ns1="601a35c9-d6ba-4034-8363-62e5ee06fa97" xmlns:ns3="088f61d5-83da-49e7-a5c2-0016736fdc5b" targetNamespace="http://schemas.microsoft.com/office/2006/metadata/properties" ma:root="true" ma:fieldsID="62025df9905a2453121a627c8e4ac484" ns1:_="" ns3:_="">
    <xsd:import namespace="601a35c9-d6ba-4034-8363-62e5ee06fa97"/>
    <xsd:import namespace="088f61d5-83da-49e7-a5c2-0016736fdc5b"/>
    <xsd:element name="properties">
      <xsd:complexType>
        <xsd:sequence>
          <xsd:element name="documentManagement">
            <xsd:complexType>
              <xsd:all>
                <xsd:element ref="ns1:Link" minOccurs="0"/>
                <xsd:element ref="ns1:Content_x0020_Description" minOccurs="0"/>
                <xsd:element ref="ns1:Content" minOccurs="0"/>
                <xsd:element ref="ns3:Description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601a35c9-d6ba-4034-8363-62e5ee06fa97" elementFormDefault="qualified">
    <xsd:import namespace="http://schemas.microsoft.com/office/2006/documentManagement/types"/>
    <xsd:element name="Link" ma:index="0" nillable="true" ma:displayName="Link" ma:description="Link to an existing document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ntent_x0020_Description" ma:index="12" nillable="true" ma:displayName="Content Description" ma:internalName="Content_x0020_Description">
      <xsd:simpleType>
        <xsd:restriction base="dms:Text">
          <xsd:maxLength value="255"/>
        </xsd:restriction>
      </xsd:simpleType>
    </xsd:element>
    <xsd:element name="Content" ma:index="13" nillable="true" ma:displayName="Content" ma:internalName="Content">
      <xsd:simpleType>
        <xsd:restriction base="dms:Text">
          <xsd:maxLength value="255"/>
        </xsd:restriction>
      </xsd:simpleType>
    </xsd:element>
  </xsd:schema>
  <xsd:schema xmlns:xsd="http://www.w3.org/2001/XMLSchema" xmlns:dms="http://schemas.microsoft.com/office/2006/documentManagement/types" targetNamespace="088f61d5-83da-49e7-a5c2-0016736fdc5b" elementFormDefault="qualified">
    <xsd:import namespace="http://schemas.microsoft.com/office/2006/documentManagement/types"/>
    <xsd:element name="Descriptions" ma:index="14" nillable="true" ma:displayName="Content Description" ma:default="" ma:internalName="Description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222E579-1FF2-4AE3-A742-89E2702035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B47E3D-ADA4-4CBA-B1E4-5E3EA7A29D56}">
  <ds:schemaRefs>
    <ds:schemaRef ds:uri="http://schemas.microsoft.com/office/2006/metadata/properties"/>
    <ds:schemaRef ds:uri="601a35c9-d6ba-4034-8363-62e5ee06fa97"/>
    <ds:schemaRef ds:uri="088f61d5-83da-49e7-a5c2-0016736fdc5b"/>
  </ds:schemaRefs>
</ds:datastoreItem>
</file>

<file path=customXml/itemProps3.xml><?xml version="1.0" encoding="utf-8"?>
<ds:datastoreItem xmlns:ds="http://schemas.openxmlformats.org/officeDocument/2006/customXml" ds:itemID="{C4EB6D05-9BCD-414A-9CFD-1F4ED4C797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1a35c9-d6ba-4034-8363-62e5ee06fa97"/>
    <ds:schemaRef ds:uri="088f61d5-83da-49e7-a5c2-0016736fdc5b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3872</TotalTime>
  <Words>1850</Words>
  <Application>Microsoft Office PowerPoint</Application>
  <PresentationFormat>On-screen Show (4:3)</PresentationFormat>
  <Paragraphs>295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GO416_template_2009feb_V3b</vt:lpstr>
      <vt:lpstr>An Innovative Method for Mitigating Impacts from  Acid-Producing Rock</vt:lpstr>
      <vt:lpstr>Acid Rock Drainage </vt:lpstr>
      <vt:lpstr>Overview of Best Practice Methods</vt:lpstr>
      <vt:lpstr>Acid Rock Drainage Tetrahedron</vt:lpstr>
      <vt:lpstr>ARD Mitigation Framework</vt:lpstr>
      <vt:lpstr>Best Practice Methods (1)</vt:lpstr>
      <vt:lpstr>Best Practice Methods </vt:lpstr>
      <vt:lpstr>Best Practice Methods (2)</vt:lpstr>
      <vt:lpstr>THE REAL PROBLEM: A Medical Analogue</vt:lpstr>
      <vt:lpstr>Known bactericides</vt:lpstr>
      <vt:lpstr>Cheap alkalinity (acidity)</vt:lpstr>
      <vt:lpstr>Cheap organics (oxygen)</vt:lpstr>
      <vt:lpstr>Passivation coatings (oxygen)</vt:lpstr>
      <vt:lpstr>One Particular  Problem</vt:lpstr>
      <vt:lpstr>Has it been done before?</vt:lpstr>
      <vt:lpstr>Has it been done before?</vt:lpstr>
      <vt:lpstr>Perhaps a better way:</vt:lpstr>
      <vt:lpstr>Perhaps a better way:</vt:lpstr>
      <vt:lpstr>Foam Characteristics (Think shaving cream – a LOT of it)</vt:lpstr>
      <vt:lpstr>Adding pHoamTM containing powdered limestone to gravel in the lab</vt:lpstr>
      <vt:lpstr>Recent Experiments in the Laboratory</vt:lpstr>
      <vt:lpstr>Recent Experiments in the Laboratory</vt:lpstr>
      <vt:lpstr>What’s the difference between foam and pHoamTM ???</vt:lpstr>
      <vt:lpstr>Some Potential Application Concepts</vt:lpstr>
      <vt:lpstr>Application Concept: Mine Dumps</vt:lpstr>
      <vt:lpstr>Application Concept: Mine Dumps</vt:lpstr>
      <vt:lpstr>pHoam injection kinetics - theory</vt:lpstr>
      <vt:lpstr>Application Concept: Mine Dumps</vt:lpstr>
      <vt:lpstr>The “Heat-Seeking Missile” Effect in ARD Suppression</vt:lpstr>
      <vt:lpstr>Implementation Concepts</vt:lpstr>
      <vt:lpstr>Teaming Partners</vt:lpstr>
      <vt:lpstr>Development Steps</vt:lpstr>
      <vt:lpstr>What about CO$T$????</vt:lpstr>
      <vt:lpstr>What about CO$T$????</vt:lpstr>
      <vt:lpstr>Ideal pHoamTM Demonstration Site</vt:lpstr>
      <vt:lpstr>WHY  IS pHOAMTM  SO SPECIAL?</vt:lpstr>
      <vt:lpstr>Thank You</vt:lpstr>
      <vt:lpstr>Thank You</vt:lpstr>
    </vt:vector>
  </TitlesOfParts>
  <Company>luz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Passive Treatment Problems</dc:title>
  <dc:creator>Luz Design + Communications</dc:creator>
  <dc:description>V 09-03-26</dc:description>
  <cp:lastModifiedBy>martinali</cp:lastModifiedBy>
  <cp:revision>397</cp:revision>
  <dcterms:created xsi:type="dcterms:W3CDTF">2009-02-18T15:02:55Z</dcterms:created>
  <dcterms:modified xsi:type="dcterms:W3CDTF">2012-04-03T04:47:10Z</dcterms:modified>
</cp:coreProperties>
</file>