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45" r:id="rId2"/>
    <p:sldId id="443" r:id="rId3"/>
    <p:sldId id="346" r:id="rId4"/>
    <p:sldId id="444" r:id="rId5"/>
    <p:sldId id="397" r:id="rId6"/>
    <p:sldId id="398" r:id="rId7"/>
    <p:sldId id="429" r:id="rId8"/>
    <p:sldId id="423" r:id="rId9"/>
    <p:sldId id="353" r:id="rId10"/>
    <p:sldId id="420" r:id="rId11"/>
    <p:sldId id="419" r:id="rId12"/>
    <p:sldId id="416" r:id="rId13"/>
    <p:sldId id="417" r:id="rId14"/>
    <p:sldId id="437" r:id="rId15"/>
    <p:sldId id="399" r:id="rId16"/>
    <p:sldId id="413" r:id="rId17"/>
    <p:sldId id="452" r:id="rId18"/>
    <p:sldId id="453" r:id="rId19"/>
    <p:sldId id="407" r:id="rId20"/>
    <p:sldId id="421" r:id="rId21"/>
    <p:sldId id="459" r:id="rId22"/>
    <p:sldId id="447" r:id="rId23"/>
    <p:sldId id="403" r:id="rId24"/>
    <p:sldId id="404" r:id="rId25"/>
    <p:sldId id="405" r:id="rId26"/>
    <p:sldId id="426" r:id="rId27"/>
    <p:sldId id="428" r:id="rId28"/>
    <p:sldId id="410" r:id="rId29"/>
    <p:sldId id="400" r:id="rId30"/>
    <p:sldId id="406" r:id="rId31"/>
    <p:sldId id="401" r:id="rId32"/>
    <p:sldId id="402" r:id="rId33"/>
    <p:sldId id="441" r:id="rId34"/>
    <p:sldId id="442" r:id="rId35"/>
    <p:sldId id="362" r:id="rId36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 Maest" initials="AM" lastIdx="8" clrIdx="0"/>
  <p:cmAuthor id="1" name="Erin Miles" initials="E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FFFF00"/>
    <a:srgbClr val="00447A"/>
    <a:srgbClr val="336699"/>
    <a:srgbClr val="3333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6368" autoAdjust="0"/>
    <p:restoredTop sz="91234" autoAdjust="0"/>
  </p:normalViewPr>
  <p:slideViewPr>
    <p:cSldViewPr>
      <p:cViewPr varScale="1">
        <p:scale>
          <a:sx n="70" d="100"/>
          <a:sy n="70" d="100"/>
        </p:scale>
        <p:origin x="-15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</a:bodyPr>
          <a:lstStyle>
            <a:lvl1pPr defTabSz="931887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</a:bodyPr>
          <a:lstStyle>
            <a:lvl1pPr algn="r" defTabSz="931887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</a:bodyPr>
          <a:lstStyle>
            <a:lvl1pPr defTabSz="931887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</a:bodyPr>
          <a:lstStyle>
            <a:lvl1pPr algn="r" defTabSz="931887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472D6F43-9C83-4F56-B25E-FF87D81DA3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5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</a:bodyPr>
          <a:lstStyle>
            <a:lvl1pPr defTabSz="931887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</a:bodyPr>
          <a:lstStyle>
            <a:lvl1pPr algn="r" defTabSz="931887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8250" y="3330575"/>
            <a:ext cx="6819900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</a:bodyPr>
          <a:lstStyle>
            <a:lvl1pPr defTabSz="931887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</a:bodyPr>
          <a:lstStyle>
            <a:lvl1pPr algn="r" defTabSz="931887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B6EE9319-D4D5-4AD2-822E-ACD3EE705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906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801F2F0B-DC91-4EE1-A650-B0A18E674523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C50C1523-2524-401A-8791-37D969243087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10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683E6DA2-6AAE-493E-AD8E-E364D39F48AB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11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8BB85DE2-7D8B-43AE-A097-A01EF5E83507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12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7EE51CE3-5D70-41A3-8973-F92DF8857380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13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9EA1C973-B925-4ED6-97CB-AEC46D7D8388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14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1BAE2F2C-5C54-43A1-90CC-DDAB39527CA7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15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518F0549-5CD8-4410-A226-2D8DB2A0E27C}" type="slidenum">
              <a:rPr lang="en-US" sz="13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16</a:t>
            </a:fld>
            <a:endParaRPr lang="en-US" sz="13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Schamphelaere</a:t>
            </a:r>
            <a:r>
              <a:rPr lang="en-US" dirty="0" smtClean="0"/>
              <a:t>, K.A.C., </a:t>
            </a:r>
            <a:r>
              <a:rPr lang="en-US" dirty="0" err="1" smtClean="0"/>
              <a:t>Vasconcelos</a:t>
            </a:r>
            <a:r>
              <a:rPr lang="en-US" dirty="0" smtClean="0"/>
              <a:t>, F.M., Tack, F.M.G., Allen, H.E., Janssen, C.R., 2004. Effect of dissolved organic matter source on acute copper toxicity to Daphnia magna. Environ. </a:t>
            </a:r>
            <a:r>
              <a:rPr lang="en-US" dirty="0" err="1" smtClean="0"/>
              <a:t>Toxicol</a:t>
            </a:r>
            <a:r>
              <a:rPr lang="en-US" dirty="0" smtClean="0"/>
              <a:t>. Chem. 23, 1248–1255.</a:t>
            </a:r>
          </a:p>
          <a:p>
            <a:endParaRPr lang="en-US" dirty="0" smtClean="0"/>
          </a:p>
          <a:p>
            <a:r>
              <a:rPr lang="en-US" dirty="0" smtClean="0"/>
              <a:t>Welsh, P.G., Lipton, J., Mebane, C.A., Marr, J.C.A., 2008. Influence of flow-through and renewal exposures on the toxicity of copper to rainbow trout. </a:t>
            </a:r>
            <a:r>
              <a:rPr lang="en-US" dirty="0" err="1" smtClean="0"/>
              <a:t>Ecotoxicol</a:t>
            </a:r>
            <a:r>
              <a:rPr lang="en-US" dirty="0" smtClean="0"/>
              <a:t>. Environ. </a:t>
            </a:r>
            <a:r>
              <a:rPr lang="en-US" dirty="0" err="1" smtClean="0"/>
              <a:t>Saf</a:t>
            </a:r>
            <a:r>
              <a:rPr lang="en-US" dirty="0" smtClean="0"/>
              <a:t>. 69, 199–208.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E9319-D4D5-4AD2-822E-ACD3EE705D4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813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E9319-D4D5-4AD2-822E-ACD3EE705D4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722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41FBB86E-3AA0-4F54-B2D2-3D68D45A1EA5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19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E9319-D4D5-4AD2-822E-ACD3EE705D4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0830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A3E36F89-C585-4BC1-911F-6AD9074EDCD9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20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E9319-D4D5-4AD2-822E-ACD3EE705D4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773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1CA1D004-4E67-4CAA-B26E-9BF45AAE6FA0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22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6429ADBB-05D0-48BB-BBCF-8C7B54FD7916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23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A6F93542-D5B7-44A6-BE69-33386A1BFC45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24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6E6214A6-622F-450D-BA39-F5E4C3001F1E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25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2C217C05-97D8-4C19-B597-D2562D432237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26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63D64DBA-88E1-4663-B392-C39C98B1A431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27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99BEB0F5-2A4A-46F4-A2F0-6C064BFEB31E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28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D00EA69A-F394-425B-A3F1-ECE072D0D208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29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8D2CEE45-C065-442A-A043-B26FC3006955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9C7DFF5D-92BF-4354-9859-D3D54ABF056F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30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18E5B5E5-2942-4EA5-A303-C0BE2A6F629F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31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AF45B43F-C3F5-4F75-A7D1-6727C7436CC0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32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0F5C7AA6-7A2D-45BE-AB12-795E8A732764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33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0395227B-35AC-4EEA-816A-47B4003EA3C2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34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637621EE-515B-44C3-B780-B31C79CC8FD7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35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E9319-D4D5-4AD2-822E-ACD3EE705D4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3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D394F70B-F199-4139-8F35-677297DF842B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5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684DC04C-D250-4462-8A35-A860073D763D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6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39EA8F85-3EC4-46F4-AD6C-B1F19CFF6944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7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E72F59D9-BCBE-4A6A-A910-4E6FA9D0A282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8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C6736E39-ABD1-496F-AD50-C9D02CE8CB73}" type="slidenum">
              <a:rPr lang="en-US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9</a:t>
            </a:fld>
            <a:endParaRPr lang="en-US" sz="13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0"/>
          <p:cNvSpPr>
            <a:spLocks noChangeArrowheads="1"/>
          </p:cNvSpPr>
          <p:nvPr/>
        </p:nvSpPr>
        <p:spPr bwMode="auto">
          <a:xfrm>
            <a:off x="0" y="6248400"/>
            <a:ext cx="9144000" cy="76200"/>
          </a:xfrm>
          <a:prstGeom prst="rect">
            <a:avLst/>
          </a:prstGeom>
          <a:solidFill>
            <a:srgbClr val="DAD7C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Text Box 1031"/>
          <p:cNvSpPr txBox="1">
            <a:spLocks noChangeArrowheads="1"/>
          </p:cNvSpPr>
          <p:nvPr/>
        </p:nvSpPr>
        <p:spPr bwMode="auto">
          <a:xfrm>
            <a:off x="457200" y="6477000"/>
            <a:ext cx="2743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F8F7F2"/>
                </a:solidFill>
                <a:latin typeface="Eras Demi ITC" pitchFamily="34" charset="0"/>
              </a:rPr>
              <a:t>STRATUS</a:t>
            </a:r>
            <a:r>
              <a:rPr lang="en-US" sz="1200" dirty="0" smtClean="0">
                <a:solidFill>
                  <a:srgbClr val="F8F7F2"/>
                </a:solidFill>
                <a:latin typeface="Eras Demi ITC" pitchFamily="34" charset="0"/>
              </a:rPr>
              <a:t> CONSULTING</a:t>
            </a:r>
          </a:p>
        </p:txBody>
      </p:sp>
      <p:grpSp>
        <p:nvGrpSpPr>
          <p:cNvPr id="6" name="Group 1033"/>
          <p:cNvGrpSpPr>
            <a:grpSpLocks/>
          </p:cNvGrpSpPr>
          <p:nvPr/>
        </p:nvGrpSpPr>
        <p:grpSpPr bwMode="auto">
          <a:xfrm>
            <a:off x="304800" y="0"/>
            <a:ext cx="990600" cy="6858000"/>
            <a:chOff x="192" y="0"/>
            <a:chExt cx="624" cy="4320"/>
          </a:xfrm>
        </p:grpSpPr>
        <p:sp>
          <p:nvSpPr>
            <p:cNvPr id="7" name="Rectangle 1034"/>
            <p:cNvSpPr>
              <a:spLocks noChangeArrowheads="1"/>
            </p:cNvSpPr>
            <p:nvPr userDrawn="1"/>
          </p:nvSpPr>
          <p:spPr bwMode="auto">
            <a:xfrm>
              <a:off x="576" y="948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" name="Rectangle 1035"/>
            <p:cNvSpPr>
              <a:spLocks noChangeArrowheads="1"/>
            </p:cNvSpPr>
            <p:nvPr userDrawn="1"/>
          </p:nvSpPr>
          <p:spPr bwMode="auto">
            <a:xfrm>
              <a:off x="576" y="1272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Rectangle 1036"/>
            <p:cNvSpPr>
              <a:spLocks noChangeArrowheads="1"/>
            </p:cNvSpPr>
            <p:nvPr userDrawn="1"/>
          </p:nvSpPr>
          <p:spPr bwMode="auto">
            <a:xfrm>
              <a:off x="576" y="1596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" name="Rectangle 1037"/>
            <p:cNvSpPr>
              <a:spLocks noChangeArrowheads="1"/>
            </p:cNvSpPr>
            <p:nvPr userDrawn="1"/>
          </p:nvSpPr>
          <p:spPr bwMode="auto">
            <a:xfrm>
              <a:off x="576" y="1920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Rectangle 1038"/>
            <p:cNvSpPr>
              <a:spLocks noChangeArrowheads="1"/>
            </p:cNvSpPr>
            <p:nvPr userDrawn="1"/>
          </p:nvSpPr>
          <p:spPr bwMode="auto">
            <a:xfrm>
              <a:off x="576" y="2244"/>
              <a:ext cx="240" cy="240"/>
            </a:xfrm>
            <a:prstGeom prst="rect">
              <a:avLst/>
            </a:prstGeom>
            <a:solidFill>
              <a:srgbClr val="016F91">
                <a:alpha val="50195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Rectangle 1039"/>
            <p:cNvSpPr>
              <a:spLocks noChangeArrowheads="1"/>
            </p:cNvSpPr>
            <p:nvPr userDrawn="1"/>
          </p:nvSpPr>
          <p:spPr bwMode="auto">
            <a:xfrm>
              <a:off x="576" y="2568"/>
              <a:ext cx="240" cy="240"/>
            </a:xfrm>
            <a:prstGeom prst="rect">
              <a:avLst/>
            </a:prstGeom>
            <a:solidFill>
              <a:srgbClr val="016F91">
                <a:alpha val="50195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Rectangle 1040"/>
            <p:cNvSpPr>
              <a:spLocks noChangeArrowheads="1"/>
            </p:cNvSpPr>
            <p:nvPr userDrawn="1"/>
          </p:nvSpPr>
          <p:spPr bwMode="auto">
            <a:xfrm>
              <a:off x="192" y="0"/>
              <a:ext cx="336" cy="4320"/>
            </a:xfrm>
            <a:prstGeom prst="rect">
              <a:avLst/>
            </a:prstGeom>
            <a:solidFill>
              <a:srgbClr val="817B4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Rectangle 1041"/>
            <p:cNvSpPr>
              <a:spLocks noChangeArrowheads="1"/>
            </p:cNvSpPr>
            <p:nvPr userDrawn="1"/>
          </p:nvSpPr>
          <p:spPr bwMode="auto">
            <a:xfrm>
              <a:off x="240" y="288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Rectangle 1042"/>
            <p:cNvSpPr>
              <a:spLocks noChangeArrowheads="1"/>
            </p:cNvSpPr>
            <p:nvPr userDrawn="1"/>
          </p:nvSpPr>
          <p:spPr bwMode="auto">
            <a:xfrm>
              <a:off x="240" y="612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Rectangle 1043"/>
            <p:cNvSpPr>
              <a:spLocks noChangeArrowheads="1"/>
            </p:cNvSpPr>
            <p:nvPr userDrawn="1"/>
          </p:nvSpPr>
          <p:spPr bwMode="auto">
            <a:xfrm>
              <a:off x="240" y="1260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Rectangle 1044"/>
            <p:cNvSpPr>
              <a:spLocks noChangeArrowheads="1"/>
            </p:cNvSpPr>
            <p:nvPr userDrawn="1"/>
          </p:nvSpPr>
          <p:spPr bwMode="auto">
            <a:xfrm>
              <a:off x="240" y="1584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Rectangle 1045"/>
            <p:cNvSpPr>
              <a:spLocks noChangeArrowheads="1"/>
            </p:cNvSpPr>
            <p:nvPr userDrawn="1"/>
          </p:nvSpPr>
          <p:spPr bwMode="auto">
            <a:xfrm>
              <a:off x="240" y="2232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Rectangle 1046"/>
            <p:cNvSpPr>
              <a:spLocks noChangeArrowheads="1"/>
            </p:cNvSpPr>
            <p:nvPr userDrawn="1"/>
          </p:nvSpPr>
          <p:spPr bwMode="auto">
            <a:xfrm>
              <a:off x="240" y="2556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" name="Rectangle 1047"/>
            <p:cNvSpPr>
              <a:spLocks noChangeArrowheads="1"/>
            </p:cNvSpPr>
            <p:nvPr userDrawn="1"/>
          </p:nvSpPr>
          <p:spPr bwMode="auto">
            <a:xfrm>
              <a:off x="240" y="2880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Rectangle 1048"/>
            <p:cNvSpPr>
              <a:spLocks noChangeArrowheads="1"/>
            </p:cNvSpPr>
            <p:nvPr userDrawn="1"/>
          </p:nvSpPr>
          <p:spPr bwMode="auto">
            <a:xfrm>
              <a:off x="240" y="1919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22" name="Picture 1049" descr="IMG_0841"/>
            <p:cNvPicPr>
              <a:picLocks noChangeAspect="1" noChangeArrowheads="1"/>
            </p:cNvPicPr>
            <p:nvPr userDrawn="1"/>
          </p:nvPicPr>
          <p:blipFill>
            <a:blip r:embed="rId2">
              <a:lum bright="22000" contrast="-12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823" t="43896" r="26268" b="30658"/>
            <a:stretch>
              <a:fillRect/>
            </a:stretch>
          </p:blipFill>
          <p:spPr bwMode="auto">
            <a:xfrm>
              <a:off x="245" y="1925"/>
              <a:ext cx="232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Rectangle 1050"/>
            <p:cNvSpPr>
              <a:spLocks noChangeArrowheads="1"/>
            </p:cNvSpPr>
            <p:nvPr userDrawn="1"/>
          </p:nvSpPr>
          <p:spPr bwMode="auto">
            <a:xfrm>
              <a:off x="240" y="936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24" name="Picture 1051" descr="house1"/>
            <p:cNvPicPr>
              <a:picLocks noChangeAspect="1" noChangeArrowheads="1"/>
            </p:cNvPicPr>
            <p:nvPr userDrawn="1"/>
          </p:nvPicPr>
          <p:blipFill>
            <a:blip r:embed="rId3" cstate="print">
              <a:lum bright="2000" contrast="-4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75" t="45317" r="79" b="45105"/>
            <a:stretch>
              <a:fillRect/>
            </a:stretch>
          </p:blipFill>
          <p:spPr bwMode="auto">
            <a:xfrm>
              <a:off x="251" y="940"/>
              <a:ext cx="22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Rectangle 1052"/>
            <p:cNvSpPr>
              <a:spLocks noChangeArrowheads="1"/>
            </p:cNvSpPr>
            <p:nvPr userDrawn="1"/>
          </p:nvSpPr>
          <p:spPr bwMode="auto">
            <a:xfrm>
              <a:off x="576" y="624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26" name="Picture 1053" descr="Holden 078"/>
            <p:cNvPicPr>
              <a:picLocks noChangeAspect="1" noChangeArrowheads="1"/>
            </p:cNvPicPr>
            <p:nvPr userDrawn="1"/>
          </p:nvPicPr>
          <p:blipFill>
            <a:blip r:embed="rId4">
              <a:lum bright="12000" contrast="2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750" t="29266" r="751" b="11467"/>
            <a:stretch>
              <a:fillRect/>
            </a:stretch>
          </p:blipFill>
          <p:spPr bwMode="auto">
            <a:xfrm>
              <a:off x="581" y="628"/>
              <a:ext cx="233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9394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505200"/>
            <a:ext cx="6400800" cy="2590800"/>
          </a:xfrm>
        </p:spPr>
        <p:txBody>
          <a:bodyPr/>
          <a:lstStyle>
            <a:lvl1pPr marL="0" indent="0" algn="r">
              <a:spcBef>
                <a:spcPct val="0"/>
              </a:spcBef>
              <a:buFont typeface="Wingdings" pitchFamily="2" charset="2"/>
              <a:buNone/>
              <a:defRPr sz="21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940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1447800" y="1905000"/>
            <a:ext cx="73152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" name="Rectangle 10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" name="Rectangle 10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DB6BB996-A349-4273-9120-FD0E0A685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1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213DF-93CC-4747-AFF4-2528E3CDAD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8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609600"/>
            <a:ext cx="17526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609600"/>
            <a:ext cx="5105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1061C-EE3E-492D-8568-AD9CC6B6C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62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478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E5AD1-FBE2-4D22-8E76-2A6888C90B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13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447800" y="1981200"/>
            <a:ext cx="7010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72D43-5E82-4A61-9D5E-E4EE48651A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19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93CCE-BC34-4310-B624-0DDCBD1737F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844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BCE40-78F1-4E7F-863A-3A6C28DEA5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9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31382-D5AF-49F6-A71A-6B829C629C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1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38726-7D24-4970-835D-4D87E0096C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1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73EE6-90AC-41D4-B5EF-B362075B30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58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CB724-75F8-4EFC-865E-744C75B874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2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D830F-2A9C-408D-8789-1C27983702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3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22465-E43F-452E-8563-4142C4BAC8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6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A447B-79B9-4A27-AA49-E4DEE21429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90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609600"/>
            <a:ext cx="7010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6248400"/>
            <a:ext cx="9144000" cy="76200"/>
          </a:xfrm>
          <a:prstGeom prst="rect">
            <a:avLst/>
          </a:prstGeom>
          <a:solidFill>
            <a:srgbClr val="DAD7C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7200" y="6477000"/>
            <a:ext cx="2743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F8F7F2"/>
                </a:solidFill>
                <a:latin typeface="Eras Demi ITC" pitchFamily="34" charset="0"/>
              </a:rPr>
              <a:t>STRATUS</a:t>
            </a:r>
            <a:r>
              <a:rPr lang="en-US" sz="1200" dirty="0" smtClean="0">
                <a:solidFill>
                  <a:srgbClr val="F8F7F2"/>
                </a:solidFill>
                <a:latin typeface="Eras Demi ITC" pitchFamily="34" charset="0"/>
              </a:rPr>
              <a:t> CONSULTING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04800" y="0"/>
            <a:ext cx="990600" cy="6858000"/>
            <a:chOff x="192" y="0"/>
            <a:chExt cx="624" cy="4320"/>
          </a:xfrm>
        </p:grpSpPr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192" y="0"/>
              <a:ext cx="336" cy="4320"/>
            </a:xfrm>
            <a:prstGeom prst="rect">
              <a:avLst/>
            </a:prstGeom>
            <a:solidFill>
              <a:srgbClr val="817B4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576" y="624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6" name="Rectangle 12"/>
            <p:cNvSpPr>
              <a:spLocks noChangeArrowheads="1"/>
            </p:cNvSpPr>
            <p:nvPr userDrawn="1"/>
          </p:nvSpPr>
          <p:spPr bwMode="auto">
            <a:xfrm>
              <a:off x="576" y="948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7" name="Rectangle 13"/>
            <p:cNvSpPr>
              <a:spLocks noChangeArrowheads="1"/>
            </p:cNvSpPr>
            <p:nvPr userDrawn="1"/>
          </p:nvSpPr>
          <p:spPr bwMode="auto">
            <a:xfrm>
              <a:off x="576" y="1272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8" name="Rectangle 14"/>
            <p:cNvSpPr>
              <a:spLocks noChangeArrowheads="1"/>
            </p:cNvSpPr>
            <p:nvPr userDrawn="1"/>
          </p:nvSpPr>
          <p:spPr bwMode="auto">
            <a:xfrm>
              <a:off x="576" y="1596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9" name="Rectangle 15"/>
            <p:cNvSpPr>
              <a:spLocks noChangeArrowheads="1"/>
            </p:cNvSpPr>
            <p:nvPr userDrawn="1"/>
          </p:nvSpPr>
          <p:spPr bwMode="auto">
            <a:xfrm>
              <a:off x="576" y="1920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0" name="Rectangle 16"/>
            <p:cNvSpPr>
              <a:spLocks noChangeArrowheads="1"/>
            </p:cNvSpPr>
            <p:nvPr userDrawn="1"/>
          </p:nvSpPr>
          <p:spPr bwMode="auto">
            <a:xfrm>
              <a:off x="576" y="2244"/>
              <a:ext cx="240" cy="240"/>
            </a:xfrm>
            <a:prstGeom prst="rect">
              <a:avLst/>
            </a:prstGeom>
            <a:solidFill>
              <a:srgbClr val="016F91">
                <a:alpha val="50195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1" name="Rectangle 17"/>
            <p:cNvSpPr>
              <a:spLocks noChangeArrowheads="1"/>
            </p:cNvSpPr>
            <p:nvPr userDrawn="1"/>
          </p:nvSpPr>
          <p:spPr bwMode="auto">
            <a:xfrm>
              <a:off x="576" y="2568"/>
              <a:ext cx="240" cy="240"/>
            </a:xfrm>
            <a:prstGeom prst="rect">
              <a:avLst/>
            </a:prstGeom>
            <a:solidFill>
              <a:srgbClr val="016F91">
                <a:alpha val="50195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1042" name="Picture 18" descr="Holden 078"/>
            <p:cNvPicPr>
              <a:picLocks noChangeAspect="1" noChangeArrowheads="1"/>
            </p:cNvPicPr>
            <p:nvPr userDrawn="1"/>
          </p:nvPicPr>
          <p:blipFill>
            <a:blip r:embed="rId16">
              <a:lum bright="12000" contrast="2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750" t="29266" r="751" b="11467"/>
            <a:stretch>
              <a:fillRect/>
            </a:stretch>
          </p:blipFill>
          <p:spPr bwMode="auto">
            <a:xfrm>
              <a:off x="581" y="628"/>
              <a:ext cx="233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3" name="Rectangle 19"/>
            <p:cNvSpPr>
              <a:spLocks noChangeArrowheads="1"/>
            </p:cNvSpPr>
            <p:nvPr userDrawn="1"/>
          </p:nvSpPr>
          <p:spPr bwMode="auto">
            <a:xfrm>
              <a:off x="240" y="288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" name="Rectangle 20"/>
            <p:cNvSpPr>
              <a:spLocks noChangeArrowheads="1"/>
            </p:cNvSpPr>
            <p:nvPr userDrawn="1"/>
          </p:nvSpPr>
          <p:spPr bwMode="auto">
            <a:xfrm>
              <a:off x="240" y="612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240" y="1260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auto">
            <a:xfrm>
              <a:off x="240" y="1584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auto">
            <a:xfrm>
              <a:off x="240" y="2232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auto">
            <a:xfrm>
              <a:off x="240" y="2556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auto">
            <a:xfrm>
              <a:off x="240" y="2880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0" name="Rectangle 26"/>
            <p:cNvSpPr>
              <a:spLocks noChangeArrowheads="1"/>
            </p:cNvSpPr>
            <p:nvPr userDrawn="1"/>
          </p:nvSpPr>
          <p:spPr bwMode="auto">
            <a:xfrm>
              <a:off x="240" y="1919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1051" name="Picture 27" descr="IMG_0841"/>
            <p:cNvPicPr>
              <a:picLocks noChangeAspect="1" noChangeArrowheads="1"/>
            </p:cNvPicPr>
            <p:nvPr userDrawn="1"/>
          </p:nvPicPr>
          <p:blipFill>
            <a:blip r:embed="rId17">
              <a:lum bright="22000" contrast="-12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930" t="43896" r="26268" b="30658"/>
            <a:stretch>
              <a:fillRect/>
            </a:stretch>
          </p:blipFill>
          <p:spPr bwMode="auto">
            <a:xfrm>
              <a:off x="247" y="1925"/>
              <a:ext cx="23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2" name="Rectangle 28"/>
            <p:cNvSpPr>
              <a:spLocks noChangeArrowheads="1"/>
            </p:cNvSpPr>
            <p:nvPr userDrawn="1"/>
          </p:nvSpPr>
          <p:spPr bwMode="auto">
            <a:xfrm>
              <a:off x="240" y="936"/>
              <a:ext cx="240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1053" name="Picture 29" descr="house1"/>
            <p:cNvPicPr>
              <a:picLocks noChangeAspect="1" noChangeArrowheads="1"/>
            </p:cNvPicPr>
            <p:nvPr userDrawn="1"/>
          </p:nvPicPr>
          <p:blipFill>
            <a:blip r:embed="rId18" cstate="print">
              <a:lum bright="2000" contrast="-4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595" t="45317" r="79" b="45105"/>
            <a:stretch>
              <a:fillRect/>
            </a:stretch>
          </p:blipFill>
          <p:spPr bwMode="auto">
            <a:xfrm>
              <a:off x="246" y="940"/>
              <a:ext cx="231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477000"/>
            <a:ext cx="1905000" cy="457200"/>
          </a:xfrm>
          <a:prstGeom prst="rect">
            <a:avLst/>
          </a:prstGeom>
          <a:ln/>
        </p:spPr>
        <p:txBody>
          <a:bodyPr/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FF3071CD-0A6D-48D4-986D-39366BE80F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  <p:sldLayoutId id="2147484160" r:id="rId12"/>
    <p:sldLayoutId id="2147484161" r:id="rId13"/>
    <p:sldLayoutId id="2147484163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ú"/>
        <a:defRPr sz="2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447800" y="533400"/>
            <a:ext cx="7315200" cy="1447800"/>
          </a:xfrm>
        </p:spPr>
        <p:txBody>
          <a:bodyPr/>
          <a:lstStyle/>
          <a:p>
            <a:pPr eaLnBrk="1" hangingPunct="1"/>
            <a:r>
              <a:rPr lang="en-US" dirty="0" smtClean="0"/>
              <a:t>The Biotic Ligand Model: </a:t>
            </a:r>
            <a:br>
              <a:rPr lang="en-US" dirty="0" smtClean="0"/>
            </a:br>
            <a:r>
              <a:rPr lang="en-US" dirty="0" smtClean="0"/>
              <a:t>Unresolved Scientific Issues and </a:t>
            </a:r>
            <a:br>
              <a:rPr lang="en-US" dirty="0" smtClean="0"/>
            </a:br>
            <a:r>
              <a:rPr lang="en-US" dirty="0" smtClean="0"/>
              <a:t>Site- and Species-specific Effects on Predicted Cu Toxicity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2514600"/>
            <a:ext cx="6400800" cy="3352800"/>
          </a:xfrm>
        </p:spPr>
        <p:txBody>
          <a:bodyPr/>
          <a:lstStyle/>
          <a:p>
            <a:pPr eaLnBrk="1" hangingPunct="1"/>
            <a:r>
              <a:rPr lang="en-US" dirty="0" smtClean="0"/>
              <a:t>Jeffrey Morris,</a:t>
            </a:r>
            <a:r>
              <a:rPr lang="en-US" baseline="30000" dirty="0" smtClean="0"/>
              <a:t>1</a:t>
            </a:r>
            <a:r>
              <a:rPr lang="en-US" dirty="0" smtClean="0"/>
              <a:t> Ann Maest,</a:t>
            </a:r>
            <a:r>
              <a:rPr lang="en-US" baseline="30000" dirty="0" smtClean="0"/>
              <a:t>1</a:t>
            </a:r>
            <a:r>
              <a:rPr lang="en-US" dirty="0" smtClean="0"/>
              <a:t> Alison Craven,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and Joshua Lipton</a:t>
            </a:r>
            <a:r>
              <a:rPr lang="en-US" baseline="30000" dirty="0" smtClean="0"/>
              <a:t>1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aseline="30000" dirty="0" smtClean="0"/>
              <a:t>1 </a:t>
            </a:r>
            <a:r>
              <a:rPr lang="en-US" dirty="0" smtClean="0"/>
              <a:t>Stratus Consulting Inc.</a:t>
            </a:r>
          </a:p>
          <a:p>
            <a:pPr eaLnBrk="1" hangingPunct="1"/>
            <a:r>
              <a:rPr lang="en-US" baseline="30000" dirty="0" smtClean="0"/>
              <a:t>2</a:t>
            </a:r>
            <a:r>
              <a:rPr lang="en-US" baseline="-25000" dirty="0" smtClean="0"/>
              <a:t> </a:t>
            </a:r>
            <a:r>
              <a:rPr lang="en-US" dirty="0" smtClean="0"/>
              <a:t>University of Colorado-Boulder</a:t>
            </a:r>
          </a:p>
          <a:p>
            <a:pPr eaLnBrk="1" hangingPunct="1"/>
            <a:r>
              <a:rPr lang="en-US" dirty="0" smtClean="0"/>
              <a:t>Boulder, CO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EPA Hardrock Mining Conference 2012: </a:t>
            </a:r>
            <a:br>
              <a:rPr lang="en-US" dirty="0" smtClean="0"/>
            </a:br>
            <a:r>
              <a:rPr lang="en-US" dirty="0" smtClean="0"/>
              <a:t>Advancing Solutions for a New Legacy</a:t>
            </a:r>
          </a:p>
          <a:p>
            <a:pPr eaLnBrk="1" hangingPunct="1"/>
            <a:r>
              <a:rPr lang="en-US" dirty="0" smtClean="0"/>
              <a:t>Denver, CO</a:t>
            </a:r>
          </a:p>
          <a:p>
            <a:pPr eaLnBrk="1" hangingPunct="1"/>
            <a:r>
              <a:rPr lang="en-US" dirty="0" smtClean="0"/>
              <a:t>April 4, 2012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7358018E-19E0-41B8-803D-7F913F829DBC}" type="slidenum">
              <a:rPr lang="en-US" sz="1400" smtClean="0"/>
              <a:pPr eaLnBrk="1" hangingPunct="1"/>
              <a:t>1</a:t>
            </a:fld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Methods</a:t>
            </a:r>
            <a:endParaRPr 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010400" cy="4114800"/>
          </a:xfrm>
        </p:spPr>
        <p:txBody>
          <a:bodyPr/>
          <a:lstStyle/>
          <a:p>
            <a:r>
              <a:rPr lang="en-US" sz="2400" dirty="0" smtClean="0"/>
              <a:t>Isolated DOM from three low hardness headwater streams in AK</a:t>
            </a:r>
          </a:p>
          <a:p>
            <a:r>
              <a:rPr lang="en-US" sz="2400" dirty="0" smtClean="0"/>
              <a:t>Cu-</a:t>
            </a:r>
            <a:r>
              <a:rPr lang="en-US" sz="2400" dirty="0" err="1" smtClean="0"/>
              <a:t>ISE</a:t>
            </a:r>
            <a:r>
              <a:rPr lang="en-US" sz="2400" dirty="0" smtClean="0"/>
              <a:t> titration</a:t>
            </a:r>
          </a:p>
          <a:p>
            <a:pPr lvl="1"/>
            <a:r>
              <a:rPr lang="en-US" sz="2400" dirty="0" smtClean="0"/>
              <a:t>Fit to a 2-ligand model</a:t>
            </a:r>
          </a:p>
          <a:p>
            <a:r>
              <a:rPr lang="en-US" sz="2400" dirty="0" smtClean="0"/>
              <a:t>CLE-</a:t>
            </a:r>
            <a:r>
              <a:rPr lang="en-US" sz="2400" dirty="0" err="1" smtClean="0"/>
              <a:t>SPE</a:t>
            </a:r>
            <a:r>
              <a:rPr lang="en-US" sz="2400" dirty="0" smtClean="0"/>
              <a:t> (competitive ligand exchange-solid phase extraction)</a:t>
            </a:r>
          </a:p>
          <a:p>
            <a:pPr lvl="1"/>
            <a:r>
              <a:rPr lang="en-US" sz="2400" dirty="0" smtClean="0"/>
              <a:t>Environmentally relevant [Cu]</a:t>
            </a:r>
          </a:p>
          <a:p>
            <a:r>
              <a:rPr lang="en-US" sz="2400" dirty="0" smtClean="0"/>
              <a:t>Used MINTEQ and empirically derived “effective log K” to estimate free Cu</a:t>
            </a:r>
            <a:r>
              <a:rPr lang="en-US" sz="2400" baseline="30000" dirty="0" smtClean="0"/>
              <a:t>2+</a:t>
            </a:r>
          </a:p>
          <a:p>
            <a:r>
              <a:rPr lang="en-US" sz="2400" dirty="0" smtClean="0"/>
              <a:t>Compared to BLM free Cu</a:t>
            </a:r>
          </a:p>
          <a:p>
            <a:endParaRPr lang="en-US" sz="2400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B5FBE5B8-198F-482D-BBA5-D0558D003B33}" type="slidenum">
              <a:rPr lang="en-US" sz="1400" smtClean="0"/>
              <a:pPr/>
              <a:t>10</a:t>
            </a:fld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Ambient Water Quality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pH: 7.1–7.6</a:t>
            </a:r>
          </a:p>
          <a:p>
            <a:r>
              <a:rPr lang="en-US" dirty="0" smtClean="0"/>
              <a:t>Alkalinity: 13.5–33.9 mg/L as CaCO</a:t>
            </a:r>
            <a:r>
              <a:rPr lang="en-US" baseline="-25000" dirty="0" smtClean="0"/>
              <a:t>3</a:t>
            </a:r>
          </a:p>
          <a:p>
            <a:r>
              <a:rPr lang="en-US" dirty="0" smtClean="0"/>
              <a:t>Hardness: 13.4–28.4 mg/L as CaCO</a:t>
            </a:r>
            <a:r>
              <a:rPr lang="en-US" baseline="-25000" dirty="0" smtClean="0"/>
              <a:t>3</a:t>
            </a:r>
          </a:p>
          <a:p>
            <a:r>
              <a:rPr lang="en-US" dirty="0" smtClean="0"/>
              <a:t>Dissolved Cu: 0.2–1.3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g/L</a:t>
            </a:r>
          </a:p>
          <a:p>
            <a:r>
              <a:rPr lang="en-US" dirty="0" smtClean="0"/>
              <a:t>DOC: 1.3–2.2 mg/L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A5822D03-DFCF-478E-8968-49B981D13EA7}" type="slidenum">
              <a:rPr lang="en-US" sz="1400" smtClean="0"/>
              <a:pPr eaLnBrk="1" hangingPunct="1"/>
              <a:t>11</a:t>
            </a:fld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1320422"/>
              </p:ext>
            </p:extLst>
          </p:nvPr>
        </p:nvGraphicFramePr>
        <p:xfrm>
          <a:off x="1432983" y="2819400"/>
          <a:ext cx="6172185" cy="3163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2" name="Chart" r:id="rId4" imgW="4571989" imgH="2343023" progId="Excel.Chart.8">
                  <p:embed/>
                </p:oleObj>
              </mc:Choice>
              <mc:Fallback>
                <p:oleObj name="Chart" r:id="rId4" imgW="4571989" imgH="2343023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563" t="3406" r="4274" b="6500"/>
                      <a:stretch>
                        <a:fillRect/>
                      </a:stretch>
                    </p:blipFill>
                    <p:spPr bwMode="auto">
                      <a:xfrm>
                        <a:off x="1432983" y="2819400"/>
                        <a:ext cx="6172185" cy="3163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010400" cy="1143000"/>
          </a:xfrm>
        </p:spPr>
        <p:txBody>
          <a:bodyPr/>
          <a:lstStyle/>
          <a:p>
            <a:r>
              <a:rPr lang="en-US" dirty="0" smtClean="0"/>
              <a:t>Results: Titration and CLE-SPE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1607403"/>
            <a:ext cx="7467600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“Effective log K” (net Cu </a:t>
            </a:r>
            <a:r>
              <a:rPr lang="en-US" sz="2400" dirty="0" err="1" smtClean="0"/>
              <a:t>complexation</a:t>
            </a:r>
            <a:r>
              <a:rPr lang="en-US" sz="2400" dirty="0" smtClean="0"/>
              <a:t>) of site waters a function of Cu:DOM ratio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684128" y="3505200"/>
            <a:ext cx="1383671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Increasing Cu relative to ambient DOM results in lower log K</a:t>
            </a:r>
            <a:endParaRPr lang="en-US" sz="1800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1905000" cy="457200"/>
          </a:xfrm>
        </p:spPr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D4722005-8980-4B77-90AA-B5EC75A6B7C6}" type="slidenum">
              <a:rPr lang="en-US" sz="1400" smtClean="0"/>
              <a:pPr/>
              <a:t>12</a:t>
            </a:fld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Other Studies</a:t>
            </a:r>
          </a:p>
        </p:txBody>
      </p:sp>
      <p:graphicFrame>
        <p:nvGraphicFramePr>
          <p:cNvPr id="24578" name="Object 2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03717399"/>
              </p:ext>
            </p:extLst>
          </p:nvPr>
        </p:nvGraphicFramePr>
        <p:xfrm>
          <a:off x="1600200" y="1676401"/>
          <a:ext cx="7286426" cy="4307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Chart" r:id="rId4" imgW="4286133" imgH="2533769" progId="Excel.Chart.8">
                  <p:embed/>
                </p:oleObj>
              </mc:Choice>
              <mc:Fallback>
                <p:oleObj name="Chart" r:id="rId4" imgW="4286133" imgH="2533769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609" t="3738" b="5057"/>
                      <a:stretch>
                        <a:fillRect/>
                      </a:stretch>
                    </p:blipFill>
                    <p:spPr bwMode="auto">
                      <a:xfrm>
                        <a:off x="1600200" y="1676401"/>
                        <a:ext cx="7286426" cy="43074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TextBox 1"/>
          <p:cNvSpPr txBox="1">
            <a:spLocks noChangeArrowheads="1"/>
          </p:cNvSpPr>
          <p:nvPr/>
        </p:nvSpPr>
        <p:spPr bwMode="auto">
          <a:xfrm>
            <a:off x="6858000" y="2057400"/>
            <a:ext cx="1752600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tx1"/>
                </a:solidFill>
              </a:rPr>
              <a:t>This Study</a:t>
            </a: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1905000" cy="457200"/>
          </a:xfrm>
        </p:spPr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D4722005-8980-4B77-90AA-B5EC75A6B7C6}" type="slidenum">
              <a:rPr lang="en-US" sz="1400" smtClean="0"/>
              <a:pPr/>
              <a:t>13</a:t>
            </a:fld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7010400" cy="1143000"/>
          </a:xfrm>
        </p:spPr>
        <p:txBody>
          <a:bodyPr/>
          <a:lstStyle/>
          <a:p>
            <a:r>
              <a:rPr lang="en-US" dirty="0" smtClean="0"/>
              <a:t>Site-Specific Cu Binding Summary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7010400" cy="4419600"/>
          </a:xfrm>
        </p:spPr>
        <p:txBody>
          <a:bodyPr/>
          <a:lstStyle/>
          <a:p>
            <a:r>
              <a:rPr lang="en-US" dirty="0" smtClean="0"/>
              <a:t>Cu-organic binding a function of relative amounts of Cu and DOM present – net affinity changes as more Cu is added</a:t>
            </a:r>
          </a:p>
          <a:p>
            <a:pPr lvl="1"/>
            <a:r>
              <a:rPr lang="en-US" sz="2400" dirty="0" smtClean="0"/>
              <a:t>Distribution of binding sites in DOM</a:t>
            </a:r>
          </a:p>
          <a:p>
            <a:pPr lvl="2"/>
            <a:r>
              <a:rPr lang="en-US" sz="2400" dirty="0" smtClean="0"/>
              <a:t>High affinity (high log K) sites less abundant than lower affinity sites</a:t>
            </a:r>
          </a:p>
          <a:p>
            <a:pPr lvl="2"/>
            <a:r>
              <a:rPr lang="en-US" sz="2400" dirty="0" smtClean="0"/>
              <a:t>As Cu concentrations increase, progressive shift to binding with lower affinity sites</a:t>
            </a:r>
          </a:p>
          <a:p>
            <a:r>
              <a:rPr lang="en-US" dirty="0" smtClean="0"/>
              <a:t>Cu:DOM ratio is important in predicting complexation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97994C02-E469-4AC2-8F90-52D7052FB95C}" type="slidenum">
              <a:rPr lang="en-US" sz="1400" smtClean="0"/>
              <a:pPr eaLnBrk="1" hangingPunct="1"/>
              <a:t>14</a:t>
            </a:fld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Free Cu: Empirical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560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4BEA22FE-6779-42AF-9AD9-12F19E18C678}" type="slidenum">
              <a:rPr lang="en-US" sz="1400" smtClean="0"/>
              <a:pPr eaLnBrk="1" hangingPunct="1"/>
              <a:t>15</a:t>
            </a:fld>
            <a:endParaRPr lang="en-US" sz="1400" dirty="0" smtClean="0"/>
          </a:p>
        </p:txBody>
      </p:sp>
      <p:pic>
        <p:nvPicPr>
          <p:cNvPr id="25604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81" b="25321"/>
          <a:stretch/>
        </p:blipFill>
        <p:spPr bwMode="auto">
          <a:xfrm>
            <a:off x="1647824" y="1676400"/>
            <a:ext cx="6515469" cy="437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447A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010400" cy="11430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Modeling Free Cu: Comparison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to </a:t>
            </a:r>
            <a:r>
              <a:rPr lang="en-US" dirty="0" smtClean="0">
                <a:solidFill>
                  <a:srgbClr val="FFFFFF"/>
                </a:solidFill>
              </a:rPr>
              <a:t>BLM</a:t>
            </a:r>
            <a:endParaRPr lang="en-US" dirty="0"/>
          </a:p>
        </p:txBody>
      </p:sp>
      <p:sp>
        <p:nvSpPr>
          <p:cNvPr id="296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A0468BE0-27CF-45EB-A9C7-3AA47A4267A2}" type="slidenum">
              <a:rPr lang="en-US" sz="1400" smtClean="0">
                <a:solidFill>
                  <a:srgbClr val="FFFFFF"/>
                </a:solidFill>
              </a:rPr>
              <a:pPr eaLnBrk="1" hangingPunct="1"/>
              <a:t>16</a:t>
            </a:fld>
            <a:endParaRPr lang="en-US" sz="1400" dirty="0" smtClean="0">
              <a:solidFill>
                <a:srgbClr val="FFFFFF"/>
              </a:solidFill>
            </a:endParaRPr>
          </a:p>
        </p:txBody>
      </p:sp>
      <p:pic>
        <p:nvPicPr>
          <p:cNvPr id="29699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66" b="24784"/>
          <a:stretch/>
        </p:blipFill>
        <p:spPr bwMode="auto">
          <a:xfrm>
            <a:off x="1676400" y="1676400"/>
            <a:ext cx="6553200" cy="4445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447A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010400" cy="1143000"/>
          </a:xfrm>
        </p:spPr>
        <p:txBody>
          <a:bodyPr/>
          <a:lstStyle/>
          <a:p>
            <a:r>
              <a:rPr lang="en-US" dirty="0" smtClean="0"/>
              <a:t>Adjusting DOC Concentrations in BLM to “Match” Empirical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799" y="1905000"/>
            <a:ext cx="7534275" cy="4114800"/>
          </a:xfrm>
        </p:spPr>
        <p:txBody>
          <a:bodyPr/>
          <a:lstStyle/>
          <a:p>
            <a:r>
              <a:rPr lang="en-US" sz="2400" dirty="0" smtClean="0"/>
              <a:t>Previous authors (De Schamphelaere et al., 2004; Welsh et al., 2008) proposed adjusting DOC concentration (input to BLM) to match Cu-DOC </a:t>
            </a:r>
            <a:r>
              <a:rPr lang="en-US" sz="2400" dirty="0" err="1" smtClean="0"/>
              <a:t>complexation</a:t>
            </a:r>
            <a:r>
              <a:rPr lang="en-US" sz="2400" dirty="0" smtClean="0"/>
              <a:t> </a:t>
            </a:r>
            <a:r>
              <a:rPr lang="en-US" sz="2400" dirty="0" smtClean="0"/>
              <a:t>toxicity </a:t>
            </a:r>
            <a:r>
              <a:rPr lang="en-US" sz="2400" dirty="0" smtClean="0"/>
              <a:t>results</a:t>
            </a:r>
          </a:p>
          <a:p>
            <a:pPr lvl="1"/>
            <a:r>
              <a:rPr lang="en-US" sz="2400" dirty="0" smtClean="0"/>
              <a:t>Adjustment factor of 2 used</a:t>
            </a:r>
          </a:p>
          <a:p>
            <a:r>
              <a:rPr lang="en-US" sz="2400" dirty="0" smtClean="0"/>
              <a:t>This study: adjust [DOC] from 2.2 mg/L to approx. 0.3 mg/L to match experimental data</a:t>
            </a:r>
          </a:p>
          <a:p>
            <a:pPr lvl="1"/>
            <a:r>
              <a:rPr lang="en-US" sz="2400" dirty="0" smtClean="0"/>
              <a:t>Adjustment factor of approximately 8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BCE40-78F1-4E7F-863A-3A6C28DEA59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3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Adjusting DOC Concentrations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BCE40-78F1-4E7F-863A-3A6C28DEA59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13" b="23160"/>
          <a:stretch>
            <a:fillRect/>
          </a:stretch>
        </p:blipFill>
        <p:spPr bwMode="auto">
          <a:xfrm>
            <a:off x="1828800" y="1600200"/>
            <a:ext cx="636587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447A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302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Implications: Estimating Cu Toxicity with Adjusted DOC</a:t>
            </a:r>
          </a:p>
        </p:txBody>
      </p:sp>
      <p:sp>
        <p:nvSpPr>
          <p:cNvPr id="3481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C05DB906-8A7F-4824-850C-C3FC7DA20EDC}" type="slidenum">
              <a:rPr lang="en-US" sz="1400" smtClean="0"/>
              <a:pPr eaLnBrk="1" hangingPunct="1"/>
              <a:t>19</a:t>
            </a:fld>
            <a:endParaRPr lang="en-US" sz="1400" dirty="0" smtClean="0"/>
          </a:p>
        </p:txBody>
      </p:sp>
      <p:pic>
        <p:nvPicPr>
          <p:cNvPr id="34820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24" b="24964"/>
          <a:stretch/>
        </p:blipFill>
        <p:spPr bwMode="auto">
          <a:xfrm>
            <a:off x="1795463" y="1777497"/>
            <a:ext cx="6053137" cy="4318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447A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 flipV="1">
            <a:off x="2963333" y="4174066"/>
            <a:ext cx="0" cy="1219200"/>
          </a:xfrm>
          <a:prstGeom prst="straightConnector1">
            <a:avLst/>
          </a:prstGeom>
          <a:solidFill>
            <a:srgbClr val="00447A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/>
          <p:nvPr/>
        </p:nvCxnSpPr>
        <p:spPr bwMode="auto">
          <a:xfrm flipV="1">
            <a:off x="4876800" y="4191000"/>
            <a:ext cx="0" cy="1219200"/>
          </a:xfrm>
          <a:prstGeom prst="straightConnector1">
            <a:avLst/>
          </a:prstGeom>
          <a:solidFill>
            <a:srgbClr val="00447A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4876800" y="3530097"/>
            <a:ext cx="185869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~5-fold reduction in effects concentration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7010400" cy="4114800"/>
          </a:xfrm>
        </p:spPr>
        <p:txBody>
          <a:bodyPr/>
          <a:lstStyle/>
          <a:p>
            <a:r>
              <a:rPr lang="en-US" sz="2400" dirty="0" smtClean="0"/>
              <a:t>The Biotic Ligand Model (BLM) is used to evaluate the site-specific toxicity of copper to aquatic organisms</a:t>
            </a:r>
          </a:p>
          <a:p>
            <a:pPr lvl="1"/>
            <a:r>
              <a:rPr lang="en-US" sz="2400" dirty="0" smtClean="0"/>
              <a:t>Can be used to develop site-specific water quality criteria (EPA, 2007)</a:t>
            </a:r>
          </a:p>
          <a:p>
            <a:pPr lvl="1"/>
            <a:r>
              <a:rPr lang="en-US" sz="2400" dirty="0" smtClean="0"/>
              <a:t>Ongoing investigations into different aspects of the Cu-BLM: geochemical, biological</a:t>
            </a:r>
          </a:p>
          <a:p>
            <a:r>
              <a:rPr lang="en-US" sz="2400" dirty="0" smtClean="0"/>
              <a:t>Current research: quantifying Cu-organic carbon complexation in low hardness waters and subsequent implications for predicting fish toxicity using the BLM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BCE40-78F1-4E7F-863A-3A6C28DEA59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1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Cu Binding Results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BLM under-predicted free Cu compared to site-specific estimates </a:t>
            </a:r>
          </a:p>
          <a:p>
            <a:r>
              <a:rPr lang="en-US" dirty="0" smtClean="0"/>
              <a:t>Needed to lower DOC in BLM to attain same free Cu results – similar findings to other researchers (e.g., De Schamphelaere et al., 2004; Welsh et al., 2008), but somewhat greater magnitude of adjustment</a:t>
            </a:r>
          </a:p>
          <a:p>
            <a:r>
              <a:rPr lang="en-US" dirty="0" smtClean="0"/>
              <a:t>Results in a ~ 5-fold decrease in instantaneous WQC compared to BLM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81ED0809-63B7-4000-BE11-C804B0F8EB4A}" type="slidenum">
              <a:rPr lang="en-US" sz="1400" smtClean="0"/>
              <a:pPr/>
              <a:t>20</a:t>
            </a:fld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Issues: Modeling Cu in Low Hardness Waters?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7010400" cy="4495800"/>
          </a:xfrm>
        </p:spPr>
        <p:txBody>
          <a:bodyPr/>
          <a:lstStyle/>
          <a:p>
            <a:r>
              <a:rPr lang="en-US" dirty="0" smtClean="0"/>
              <a:t>Ran series of BLM simulations to further evaluate implications of Cu-DOC complexation in low hardness waters</a:t>
            </a:r>
          </a:p>
          <a:p>
            <a:r>
              <a:rPr lang="en-US" dirty="0" smtClean="0"/>
              <a:t>Used site-water data as base water quality</a:t>
            </a:r>
            <a:endParaRPr lang="en-US" sz="2100" dirty="0" smtClean="0"/>
          </a:p>
          <a:p>
            <a:pPr lvl="1"/>
            <a:r>
              <a:rPr lang="en-US" sz="1600" dirty="0" smtClean="0"/>
              <a:t>Temperature = </a:t>
            </a:r>
            <a:r>
              <a:rPr lang="en-US" sz="1600" dirty="0" err="1" smtClean="0"/>
              <a:t>19°C</a:t>
            </a:r>
            <a:endParaRPr lang="en-US" sz="1600" dirty="0" smtClean="0"/>
          </a:p>
          <a:p>
            <a:pPr lvl="1"/>
            <a:r>
              <a:rPr lang="en-US" sz="1600" dirty="0" smtClean="0"/>
              <a:t>pH = 7.13</a:t>
            </a:r>
          </a:p>
          <a:p>
            <a:pPr lvl="1"/>
            <a:r>
              <a:rPr lang="en-US" sz="1600" dirty="0" smtClean="0"/>
              <a:t>DOC = 2.17 mg/L (HA = 10%)</a:t>
            </a:r>
          </a:p>
          <a:p>
            <a:pPr lvl="1"/>
            <a:r>
              <a:rPr lang="en-US" sz="1600" dirty="0" smtClean="0"/>
              <a:t>Ca, Mg = 4.09, 1.1 mg/L (hardness = 14.7 mg/L CaCO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K = 0.1 mg/L</a:t>
            </a:r>
          </a:p>
          <a:p>
            <a:pPr lvl="1"/>
            <a:r>
              <a:rPr lang="en-US" sz="1600" dirty="0" smtClean="0"/>
              <a:t>SO</a:t>
            </a:r>
            <a:r>
              <a:rPr lang="en-US" sz="1600" baseline="-25000" dirty="0" smtClean="0"/>
              <a:t>4</a:t>
            </a:r>
            <a:r>
              <a:rPr lang="en-US" sz="1600" dirty="0" smtClean="0"/>
              <a:t> = 1.7 mg/L</a:t>
            </a:r>
          </a:p>
          <a:p>
            <a:pPr lvl="1"/>
            <a:r>
              <a:rPr lang="en-US" sz="1600" dirty="0" smtClean="0"/>
              <a:t>Cl = 0.5 mg/L</a:t>
            </a:r>
          </a:p>
          <a:p>
            <a:pPr lvl="1"/>
            <a:r>
              <a:rPr lang="en-US" sz="1600" dirty="0" smtClean="0"/>
              <a:t>Alkalinity = 22.3 mg/L CaCO</a:t>
            </a:r>
            <a:r>
              <a:rPr lang="en-US" sz="1600" baseline="-25000" dirty="0" smtClean="0"/>
              <a:t>3</a:t>
            </a:r>
          </a:p>
          <a:p>
            <a:pPr lvl="1"/>
            <a:r>
              <a:rPr lang="en-US" sz="1600" dirty="0" smtClean="0"/>
              <a:t>S = 0.001 mg/L (default, non-functional)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BCE40-78F1-4E7F-863A-3A6C28DEA59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41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Results: Varying Hardness; Unadjusted DOC</a:t>
            </a:r>
          </a:p>
        </p:txBody>
      </p:sp>
      <p:sp>
        <p:nvSpPr>
          <p:cNvPr id="1433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AF00B86F-7F36-41E5-9A38-11E9987BA24E}" type="slidenum">
              <a:rPr lang="en-US" sz="1400" smtClean="0"/>
              <a:pPr/>
              <a:t>22</a:t>
            </a:fld>
            <a:endParaRPr lang="en-US" sz="1400" dirty="0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78" b="25165"/>
          <a:stretch/>
        </p:blipFill>
        <p:spPr bwMode="auto">
          <a:xfrm>
            <a:off x="1981200" y="1772216"/>
            <a:ext cx="6172200" cy="439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447A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195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Results: Rainbow Trout LC50 Varying Hardness and DOC</a:t>
            </a:r>
          </a:p>
        </p:txBody>
      </p:sp>
      <p:sp>
        <p:nvSpPr>
          <p:cNvPr id="37891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42969FB6-8FF5-48FC-AC35-D2813C8E4A05}" type="slidenum">
              <a:rPr lang="en-US" sz="1400" smtClean="0"/>
              <a:pPr/>
              <a:t>23</a:t>
            </a:fld>
            <a:endParaRPr lang="en-US" sz="1400" dirty="0" smtClean="0"/>
          </a:p>
        </p:txBody>
      </p:sp>
      <p:pic>
        <p:nvPicPr>
          <p:cNvPr id="37892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98" b="25024"/>
          <a:stretch/>
        </p:blipFill>
        <p:spPr bwMode="auto">
          <a:xfrm>
            <a:off x="1981200" y="1799376"/>
            <a:ext cx="6172200" cy="437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447A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Hardness Simulation: Artifact of </a:t>
            </a:r>
            <a:br>
              <a:rPr lang="en-US" dirty="0" smtClean="0"/>
            </a:br>
            <a:r>
              <a:rPr lang="en-US" dirty="0" smtClean="0"/>
              <a:t>DOC Complexation?</a:t>
            </a:r>
          </a:p>
        </p:txBody>
      </p:sp>
      <p:sp>
        <p:nvSpPr>
          <p:cNvPr id="3891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202CB34A-E24C-498C-870C-D7A7A7910DA4}" type="slidenum">
              <a:rPr lang="en-US" sz="1400" smtClean="0"/>
              <a:pPr/>
              <a:t>24</a:t>
            </a:fld>
            <a:endParaRPr lang="en-US" sz="1400" dirty="0" smtClean="0"/>
          </a:p>
        </p:txBody>
      </p:sp>
      <p:pic>
        <p:nvPicPr>
          <p:cNvPr id="38915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24" r="5755" b="27783"/>
          <a:stretch/>
        </p:blipFill>
        <p:spPr bwMode="auto">
          <a:xfrm>
            <a:off x="1972901" y="1705069"/>
            <a:ext cx="6104299" cy="43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447A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LC50, 10-fold Difference in Hardness</a:t>
            </a:r>
          </a:p>
        </p:txBody>
      </p:sp>
      <p:sp>
        <p:nvSpPr>
          <p:cNvPr id="3993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6CAB26A6-88AD-4428-9CFF-BE6A429176E3}" type="slidenum">
              <a:rPr lang="en-US" sz="1400" smtClean="0"/>
              <a:pPr/>
              <a:t>25</a:t>
            </a:fld>
            <a:endParaRPr lang="en-US" sz="1400" dirty="0" smtClean="0"/>
          </a:p>
        </p:txBody>
      </p:sp>
      <p:pic>
        <p:nvPicPr>
          <p:cNvPr id="39940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0" r="5316" b="30181"/>
          <a:stretch/>
        </p:blipFill>
        <p:spPr bwMode="auto">
          <a:xfrm>
            <a:off x="2092859" y="1741283"/>
            <a:ext cx="6060541" cy="435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447A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BLM Simulations: Summary</a:t>
            </a:r>
          </a:p>
        </p:txBody>
      </p:sp>
      <p:sp>
        <p:nvSpPr>
          <p:cNvPr id="4096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Outputs at low hardness in BLM suggests Cu preferentially bound to DOC rather than the biotic ligand (gill)</a:t>
            </a:r>
          </a:p>
          <a:p>
            <a:r>
              <a:rPr lang="en-US" dirty="0" smtClean="0"/>
              <a:t>BLM may under-predict toxicity of Cu because of DOC complexation (log K data)</a:t>
            </a:r>
          </a:p>
          <a:p>
            <a:r>
              <a:rPr lang="en-US" dirty="0" smtClean="0"/>
              <a:t>Degree of under-predicted toxicity of Cu may be exacerbated in soft water</a:t>
            </a:r>
          </a:p>
        </p:txBody>
      </p:sp>
      <p:sp>
        <p:nvSpPr>
          <p:cNvPr id="4096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05275275-3F10-4C3B-A1E4-72C809575C52}" type="slidenum">
              <a:rPr lang="en-US" sz="1400" smtClean="0"/>
              <a:pPr eaLnBrk="1" hangingPunct="1"/>
              <a:t>26</a:t>
            </a:fld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Cu Toxicity: Implications of Biotic Ligand Component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7010400" cy="4114800"/>
          </a:xfrm>
        </p:spPr>
        <p:txBody>
          <a:bodyPr/>
          <a:lstStyle/>
          <a:p>
            <a:r>
              <a:rPr lang="en-US" dirty="0" smtClean="0"/>
              <a:t>Cu toxicity a function of relative complexation: log K of DOC v. log K of biotic ligand</a:t>
            </a:r>
          </a:p>
          <a:p>
            <a:r>
              <a:rPr lang="en-US" dirty="0" smtClean="0"/>
              <a:t>Biotic ligand not as refined as other two BLM components</a:t>
            </a:r>
          </a:p>
          <a:p>
            <a:r>
              <a:rPr lang="en-US" dirty="0" smtClean="0"/>
              <a:t>Current BLM uses a constant log K value for the biotic ligand</a:t>
            </a:r>
          </a:p>
          <a:p>
            <a:pPr lvl="1"/>
            <a:r>
              <a:rPr lang="en-US" dirty="0" smtClean="0"/>
              <a:t>Shifts in relative log K of DOC in water v. constant log K in biotic ligand alter predicted toxicity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3E5CD31C-2884-40B5-9418-F36854B5CD07}" type="slidenum">
              <a:rPr lang="en-US" sz="1400" smtClean="0"/>
              <a:pPr/>
              <a:t>27</a:t>
            </a:fld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Biotic Ligand (gill) Log K in the BLM</a:t>
            </a:r>
          </a:p>
        </p:txBody>
      </p:sp>
      <p:sp>
        <p:nvSpPr>
          <p:cNvPr id="4403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0EB40E42-8CDE-4581-BAE6-FF02C65FCD79}" type="slidenum">
              <a:rPr lang="en-US" sz="1400" smtClean="0"/>
              <a:pPr/>
              <a:t>28</a:t>
            </a:fld>
            <a:endParaRPr lang="en-US" sz="1400" dirty="0" smtClean="0"/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747712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447A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7" name="Oval 2"/>
          <p:cNvSpPr>
            <a:spLocks noChangeArrowheads="1"/>
          </p:cNvSpPr>
          <p:nvPr/>
        </p:nvSpPr>
        <p:spPr bwMode="auto">
          <a:xfrm>
            <a:off x="7010400" y="4000500"/>
            <a:ext cx="609600" cy="3810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010400" cy="1143000"/>
          </a:xfrm>
        </p:spPr>
        <p:txBody>
          <a:bodyPr/>
          <a:lstStyle/>
          <a:p>
            <a:r>
              <a:rPr lang="en-US" dirty="0" smtClean="0"/>
              <a:t>Log K in the BLM</a:t>
            </a:r>
          </a:p>
        </p:txBody>
      </p:sp>
      <p:sp>
        <p:nvSpPr>
          <p:cNvPr id="4505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6338A3B7-3330-42C1-BADB-AC78693AA94F}" type="slidenum">
              <a:rPr lang="en-US" sz="1400" smtClean="0"/>
              <a:pPr/>
              <a:t>29</a:t>
            </a:fld>
            <a:endParaRPr lang="en-US" sz="1400" dirty="0" smtClean="0"/>
          </a:p>
        </p:txBody>
      </p:sp>
      <p:pic>
        <p:nvPicPr>
          <p:cNvPr id="45060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44" b="19771"/>
          <a:stretch/>
        </p:blipFill>
        <p:spPr bwMode="auto">
          <a:xfrm>
            <a:off x="1905000" y="1371600"/>
            <a:ext cx="6324600" cy="4798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447A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Overview of BLM</a:t>
            </a:r>
          </a:p>
          <a:p>
            <a:r>
              <a:rPr lang="en-US" dirty="0" smtClean="0"/>
              <a:t>Site-specific Cu-binding studies and metal-DOM binding</a:t>
            </a:r>
          </a:p>
          <a:p>
            <a:r>
              <a:rPr lang="en-US" dirty="0" smtClean="0"/>
              <a:t>Cu toxicity in low-hardness waters</a:t>
            </a:r>
          </a:p>
          <a:p>
            <a:r>
              <a:rPr lang="en-US" dirty="0" smtClean="0"/>
              <a:t>Approaches to incorporating Cu binding constants of “biotic ligands” into BLM</a:t>
            </a:r>
          </a:p>
          <a:p>
            <a:endParaRPr lang="en-US" dirty="0" smtClean="0"/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058B1352-6881-4A2F-A8EF-E7241240A9DC}" type="slidenum">
              <a:rPr lang="en-US" sz="1400" smtClean="0"/>
              <a:pPr eaLnBrk="1" hangingPunct="1"/>
              <a:t>3</a:t>
            </a:fld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Shifts in Apparent Gill Log K with Hardness?</a:t>
            </a:r>
          </a:p>
        </p:txBody>
      </p:sp>
      <p:sp>
        <p:nvSpPr>
          <p:cNvPr id="4608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0D93625F-12F0-4878-A51D-143300A83A04}" type="slidenum">
              <a:rPr lang="en-US" sz="1400" smtClean="0"/>
              <a:pPr/>
              <a:t>30</a:t>
            </a:fld>
            <a:endParaRPr lang="en-US" sz="1400" dirty="0" smtClean="0"/>
          </a:p>
        </p:txBody>
      </p:sp>
      <p:pic>
        <p:nvPicPr>
          <p:cNvPr id="4608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0"/>
          <a:stretch/>
        </p:blipFill>
        <p:spPr bwMode="auto">
          <a:xfrm>
            <a:off x="2286000" y="1676400"/>
            <a:ext cx="5791200" cy="435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447A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5" name="TextBox 1"/>
          <p:cNvSpPr txBox="1">
            <a:spLocks noChangeArrowheads="1"/>
          </p:cNvSpPr>
          <p:nvPr/>
        </p:nvSpPr>
        <p:spPr bwMode="auto">
          <a:xfrm>
            <a:off x="2209800" y="5999431"/>
            <a:ext cx="579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200" b="1" dirty="0"/>
              <a:t>Bielmyer et al., 2008.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447800" y="138819"/>
            <a:ext cx="7543800" cy="1143000"/>
          </a:xfrm>
        </p:spPr>
        <p:txBody>
          <a:bodyPr/>
          <a:lstStyle/>
          <a:p>
            <a:r>
              <a:rPr lang="en-US" dirty="0" smtClean="0"/>
              <a:t>Measured Gill Log Ks in Different Species</a:t>
            </a:r>
          </a:p>
        </p:txBody>
      </p:sp>
      <p:sp>
        <p:nvSpPr>
          <p:cNvPr id="4813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A3A373B9-3F59-4E43-9D08-73BCBF5E65D7}" type="slidenum">
              <a:rPr lang="en-US" sz="1400" smtClean="0"/>
              <a:pPr eaLnBrk="1" hangingPunct="1"/>
              <a:t>31</a:t>
            </a:fld>
            <a:endParaRPr lang="en-US" sz="1400" dirty="0" smtClean="0"/>
          </a:p>
        </p:txBody>
      </p:sp>
      <p:pic>
        <p:nvPicPr>
          <p:cNvPr id="48132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54" b="15897"/>
          <a:stretch/>
        </p:blipFill>
        <p:spPr bwMode="auto">
          <a:xfrm>
            <a:off x="2057400" y="1205620"/>
            <a:ext cx="6096000" cy="4966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447A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itle 1"/>
          <p:cNvSpPr>
            <a:spLocks noGrp="1"/>
          </p:cNvSpPr>
          <p:nvPr>
            <p:ph type="title"/>
          </p:nvPr>
        </p:nvSpPr>
        <p:spPr>
          <a:xfrm>
            <a:off x="1447800" y="604319"/>
            <a:ext cx="7010400" cy="11430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ffects of Varying Log K on Predicted Toxicity</a:t>
            </a:r>
          </a:p>
        </p:txBody>
      </p:sp>
      <p:sp>
        <p:nvSpPr>
          <p:cNvPr id="4915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30A82B37-4C36-4554-A287-BB6BE019D85E}" type="slidenum">
              <a:rPr lang="en-US" sz="1400" smtClean="0"/>
              <a:pPr eaLnBrk="1" hangingPunct="1"/>
              <a:t>32</a:t>
            </a:fld>
            <a:endParaRPr lang="en-US" sz="1400" dirty="0" smtClean="0"/>
          </a:p>
        </p:txBody>
      </p:sp>
      <p:pic>
        <p:nvPicPr>
          <p:cNvPr id="49155" name="Picture 1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38" b="16856"/>
          <a:stretch/>
        </p:blipFill>
        <p:spPr bwMode="auto">
          <a:xfrm>
            <a:off x="2362200" y="1858978"/>
            <a:ext cx="5257800" cy="4237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447A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Biotic Ligand Log K Summary</a:t>
            </a:r>
          </a:p>
        </p:txBody>
      </p:sp>
      <p:sp>
        <p:nvSpPr>
          <p:cNvPr id="5017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Gill Log K known to change with water chemistry – dynamic</a:t>
            </a:r>
          </a:p>
          <a:p>
            <a:r>
              <a:rPr lang="en-US" dirty="0" smtClean="0"/>
              <a:t>Using Log Ks developed for different species may result in ~ 2-fold change in LC50 at DOC = 2 mg/L</a:t>
            </a:r>
          </a:p>
          <a:p>
            <a:r>
              <a:rPr lang="en-US" dirty="0" smtClean="0"/>
              <a:t>Variable log K in gill + variable log K in site water = variable predicted toxicity</a:t>
            </a:r>
          </a:p>
        </p:txBody>
      </p:sp>
      <p:sp>
        <p:nvSpPr>
          <p:cNvPr id="50180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1FC7CC30-12BF-4583-97F6-42326AC8E0B3}" type="slidenum">
              <a:rPr lang="en-US" sz="1400" smtClean="0"/>
              <a:pPr/>
              <a:t>33</a:t>
            </a:fld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BLM under-predicted free Cu compared to site-specific estimates </a:t>
            </a:r>
          </a:p>
          <a:p>
            <a:r>
              <a:rPr lang="en-US" dirty="0" smtClean="0"/>
              <a:t>Needed to lower DOC in BLM to attain same free Cu results – similar findings to other researchers (e.g., De Schamphelaere et al., 2004; Welsh et al., 2008), but somewhat greater magnitude of adjustment</a:t>
            </a:r>
          </a:p>
          <a:p>
            <a:pPr lvl="1"/>
            <a:r>
              <a:rPr lang="en-US" dirty="0" smtClean="0"/>
              <a:t>~ 5-fold decrease in instantaneous WQC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120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C746B192-7DF1-4624-A87B-EBA25449A970}" type="slidenum">
              <a:rPr lang="en-US" sz="1400" smtClean="0"/>
              <a:pPr/>
              <a:t>34</a:t>
            </a:fld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(cont.)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752600"/>
            <a:ext cx="7010400" cy="4114800"/>
          </a:xfrm>
        </p:spPr>
        <p:txBody>
          <a:bodyPr/>
          <a:lstStyle/>
          <a:p>
            <a:r>
              <a:rPr lang="en-US" dirty="0" smtClean="0"/>
              <a:t>Simulation modeling with BLM suggests Cu preferentially bound to DOC rather than the biotic ligand (gill) at low hardness</a:t>
            </a:r>
          </a:p>
          <a:p>
            <a:r>
              <a:rPr lang="en-US" dirty="0" smtClean="0"/>
              <a:t>Degree of under-predicted Cu toxicity</a:t>
            </a:r>
          </a:p>
          <a:p>
            <a:r>
              <a:rPr lang="en-US" dirty="0" smtClean="0"/>
              <a:t>Variable log K in gill + variable log K in site water = variable predicted toxicity</a:t>
            </a:r>
          </a:p>
          <a:p>
            <a:r>
              <a:rPr lang="en-US" dirty="0" smtClean="0"/>
              <a:t>Uncertainty in Cu toxicity can be reduced with supplemental site-specific data</a:t>
            </a:r>
          </a:p>
          <a:p>
            <a:pPr lvl="1"/>
            <a:r>
              <a:rPr lang="en-US" dirty="0" smtClean="0"/>
              <a:t>Cu-DOC complexation</a:t>
            </a:r>
          </a:p>
          <a:p>
            <a:pPr lvl="1"/>
            <a:r>
              <a:rPr lang="en-US" dirty="0" smtClean="0"/>
              <a:t>Species-specific toxicity testing</a:t>
            </a:r>
          </a:p>
          <a:p>
            <a:endParaRPr lang="en-US" dirty="0" smtClean="0"/>
          </a:p>
        </p:txBody>
      </p:sp>
      <p:sp>
        <p:nvSpPr>
          <p:cNvPr id="5222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A5BE6A0F-FB6E-45AA-95D9-AE08133590F1}" type="slidenum">
              <a:rPr lang="en-US" sz="1400" smtClean="0"/>
              <a:pPr/>
              <a:t>35</a:t>
            </a:fld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BLM: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Water quality criteria for Cu (and many other metals) expressed as a function of hardness.</a:t>
            </a:r>
          </a:p>
          <a:p>
            <a:pPr lvl="1"/>
            <a:r>
              <a:rPr lang="en-US" sz="2200" dirty="0" smtClean="0"/>
              <a:t>Increased hardness =&gt; decreased toxicity =&gt; higher WQC</a:t>
            </a:r>
          </a:p>
          <a:p>
            <a:pPr lvl="2"/>
            <a:r>
              <a:rPr lang="en-US" sz="2200" dirty="0" smtClean="0"/>
              <a:t>Observed in many controlled experiments</a:t>
            </a:r>
          </a:p>
          <a:p>
            <a:r>
              <a:rPr lang="en-US" sz="2200" dirty="0" smtClean="0"/>
              <a:t>Well understood that Cu toxicity to aquatic biota is affected by other constituents in water</a:t>
            </a:r>
          </a:p>
          <a:p>
            <a:pPr lvl="1"/>
            <a:r>
              <a:rPr lang="en-US" sz="2200" dirty="0" smtClean="0"/>
              <a:t>Dissolved organic carbon has been found to reduce Cu toxicity</a:t>
            </a:r>
          </a:p>
          <a:p>
            <a:r>
              <a:rPr lang="en-US" sz="2200" dirty="0" smtClean="0"/>
              <a:t>BLM developed to numerically address the influence of multiple chemical factors on Cu toxicity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BCE40-78F1-4E7F-863A-3A6C28DEA59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3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457200"/>
            <a:ext cx="7010400" cy="914400"/>
          </a:xfrm>
        </p:spPr>
        <p:txBody>
          <a:bodyPr anchor="b"/>
          <a:lstStyle/>
          <a:p>
            <a:r>
              <a:rPr lang="en-US" dirty="0" smtClean="0"/>
              <a:t>BLM: Conceptual Model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19200" y="1676400"/>
            <a:ext cx="7700963" cy="990600"/>
          </a:xfrm>
        </p:spPr>
        <p:txBody>
          <a:bodyPr/>
          <a:lstStyle/>
          <a:p>
            <a:r>
              <a:rPr lang="en-US" sz="2200" dirty="0" smtClean="0"/>
              <a:t>Cu speciation/sorption to gill binding sites (“biotic ligand”) affects bioavailability and toxicity</a:t>
            </a:r>
          </a:p>
          <a:p>
            <a:pPr lvl="1"/>
            <a:endParaRPr lang="en-US" sz="2200" dirty="0" smtClean="0"/>
          </a:p>
        </p:txBody>
      </p:sp>
      <p:pic>
        <p:nvPicPr>
          <p:cNvPr id="7172" name="Picture 6" descr="BLM Schemat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" t="4218" r="5714" b="5096"/>
          <a:stretch>
            <a:fillRect/>
          </a:stretch>
        </p:blipFill>
        <p:spPr bwMode="auto">
          <a:xfrm>
            <a:off x="2133600" y="2667000"/>
            <a:ext cx="51054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4443413" y="5933982"/>
            <a:ext cx="27955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200" i="1" dirty="0">
                <a:solidFill>
                  <a:schemeClr val="tx1"/>
                </a:solidFill>
                <a:cs typeface="Arial" pitchFamily="34" charset="0"/>
              </a:rPr>
              <a:t>http://www.hydroqual.com/wr_blm.html</a:t>
            </a:r>
          </a:p>
        </p:txBody>
      </p:sp>
      <p:sp>
        <p:nvSpPr>
          <p:cNvPr id="64519" name="Oval 7"/>
          <p:cNvSpPr>
            <a:spLocks noChangeArrowheads="1"/>
          </p:cNvSpPr>
          <p:nvPr/>
        </p:nvSpPr>
        <p:spPr bwMode="auto">
          <a:xfrm rot="1328770">
            <a:off x="2690550" y="3789221"/>
            <a:ext cx="2133600" cy="1101162"/>
          </a:xfrm>
          <a:prstGeom prst="ellipse">
            <a:avLst/>
          </a:prstGeom>
          <a:noFill/>
          <a:ln w="254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cs typeface="Arial" pitchFamily="34" charset="0"/>
            </a:endParaRP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7620000" y="4114800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b="1" i="1" dirty="0">
                <a:cs typeface="Arial" pitchFamily="34" charset="0"/>
              </a:rPr>
              <a:t>L</a:t>
            </a:r>
            <a:r>
              <a:rPr lang="en-US" sz="2400" b="1" i="1" baseline="-25000" dirty="0">
                <a:cs typeface="Arial" pitchFamily="34" charset="0"/>
              </a:rPr>
              <a:t>BL</a:t>
            </a:r>
            <a:endParaRPr lang="en-US" sz="2400" b="1" i="1" dirty="0">
              <a:cs typeface="Arial" pitchFamily="34" charset="0"/>
            </a:endParaRPr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 flipH="1">
            <a:off x="5841206" y="4419600"/>
            <a:ext cx="1778794" cy="174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1905000" cy="457200"/>
          </a:xfrm>
        </p:spPr>
        <p:txBody>
          <a:bodyPr/>
          <a:lstStyle/>
          <a:p>
            <a:pPr>
              <a:defRPr/>
            </a:pPr>
            <a:fld id="{056BCE40-78F1-4E7F-863A-3A6C28DEA59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 animBg="1"/>
      <p:bldP spid="64523" grpId="0"/>
      <p:bldP spid="645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010400" cy="1143000"/>
          </a:xfrm>
        </p:spPr>
        <p:txBody>
          <a:bodyPr/>
          <a:lstStyle/>
          <a:p>
            <a:r>
              <a:rPr lang="en-US" dirty="0" smtClean="0"/>
              <a:t>BLM: Conceptual Model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5943600" cy="4495800"/>
          </a:xfrm>
        </p:spPr>
        <p:txBody>
          <a:bodyPr/>
          <a:lstStyle/>
          <a:p>
            <a:r>
              <a:rPr lang="en-US" sz="2000" dirty="0" smtClean="0"/>
              <a:t>BLM: predict concentration of dissolved Cu that would cause toxicity to aquatic biota over a range of water quality conditions</a:t>
            </a:r>
          </a:p>
          <a:p>
            <a:pPr lvl="1"/>
            <a:r>
              <a:rPr lang="en-US" sz="2000" dirty="0" smtClean="0"/>
              <a:t>BLM uses “lethal accumulation” on gill to estimate toxicity</a:t>
            </a:r>
          </a:p>
          <a:p>
            <a:r>
              <a:rPr lang="en-US" sz="2000" dirty="0" smtClean="0"/>
              <a:t>Three elements of model</a:t>
            </a:r>
          </a:p>
          <a:p>
            <a:pPr lvl="1"/>
            <a:r>
              <a:rPr lang="en-US" sz="2000" dirty="0" smtClean="0"/>
              <a:t>Geochemical speciation code CHESS (Santore and Driscoll, 1995)</a:t>
            </a:r>
          </a:p>
          <a:p>
            <a:pPr lvl="2"/>
            <a:r>
              <a:rPr lang="en-US" sz="2000" dirty="0" smtClean="0"/>
              <a:t>Calculates inorganic metal speciation</a:t>
            </a:r>
          </a:p>
          <a:p>
            <a:pPr lvl="1"/>
            <a:r>
              <a:rPr lang="en-US" sz="2000" dirty="0" smtClean="0"/>
              <a:t>WHAM V model (Tipping, 1994)</a:t>
            </a:r>
          </a:p>
          <a:p>
            <a:pPr lvl="2"/>
            <a:r>
              <a:rPr lang="en-US" sz="2000" dirty="0" smtClean="0"/>
              <a:t>Calculates degree of metal-organic interaction</a:t>
            </a:r>
          </a:p>
          <a:p>
            <a:pPr lvl="1"/>
            <a:r>
              <a:rPr lang="en-US" sz="2000" dirty="0" smtClean="0"/>
              <a:t>Biotic ligand (e.g., fish gill) binding constant </a:t>
            </a:r>
            <a:br>
              <a:rPr lang="en-US" sz="2000" dirty="0" smtClean="0"/>
            </a:br>
            <a:r>
              <a:rPr lang="en-US" sz="2000" dirty="0" smtClean="0"/>
              <a:t>(Di Toro et al., 2001)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FFBB10EE-1EF6-4047-999E-45D0EB03D9C0}" type="slidenum">
              <a:rPr lang="en-US" sz="1400" smtClean="0"/>
              <a:pPr eaLnBrk="1" hangingPunct="1"/>
              <a:t>6</a:t>
            </a:fld>
            <a:endParaRPr lang="en-US" sz="1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391400" y="3581400"/>
            <a:ext cx="1524000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Geochemical Speciation</a:t>
            </a:r>
            <a:endParaRPr lang="en-US" sz="1400" dirty="0"/>
          </a:p>
        </p:txBody>
      </p:sp>
      <p:cxnSp>
        <p:nvCxnSpPr>
          <p:cNvPr id="5" name="Straight Arrow Connector 4"/>
          <p:cNvCxnSpPr>
            <a:stCxn id="3" idx="2"/>
          </p:cNvCxnSpPr>
          <p:nvPr/>
        </p:nvCxnSpPr>
        <p:spPr bwMode="auto">
          <a:xfrm>
            <a:off x="8153400" y="4104620"/>
            <a:ext cx="0" cy="391180"/>
          </a:xfrm>
          <a:prstGeom prst="straightConnector1">
            <a:avLst/>
          </a:prstGeom>
          <a:solidFill>
            <a:srgbClr val="00447A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7391400" y="4505980"/>
            <a:ext cx="1524000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Metal-organic Interactions</a:t>
            </a:r>
            <a:endParaRPr lang="en-US" sz="14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8153400" y="5019020"/>
            <a:ext cx="0" cy="391180"/>
          </a:xfrm>
          <a:prstGeom prst="straightConnector1">
            <a:avLst/>
          </a:prstGeom>
          <a:solidFill>
            <a:srgbClr val="00447A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7391400" y="5420380"/>
            <a:ext cx="1524000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Binding to fish gill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BLM Illustration: Acute WQC in the Presence of DOC</a:t>
            </a: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3"/>
          <a:stretch/>
        </p:blipFill>
        <p:spPr bwMode="auto">
          <a:xfrm>
            <a:off x="1752600" y="1752600"/>
            <a:ext cx="6248400" cy="43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4770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FFBB10EE-1EF6-4047-999E-45D0EB03D9C0}" type="slidenum">
              <a:rPr lang="en-US" sz="1400" smtClean="0"/>
              <a:pPr eaLnBrk="1" hangingPunct="1"/>
              <a:t>7</a:t>
            </a:fld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447800" y="2286000"/>
            <a:ext cx="7010400" cy="1143000"/>
          </a:xfrm>
        </p:spPr>
        <p:txBody>
          <a:bodyPr/>
          <a:lstStyle/>
          <a:p>
            <a:r>
              <a:rPr lang="en-US" dirty="0" smtClean="0"/>
              <a:t>Evaluating Cu-Organic Complexation in a Low-hardness Stream</a:t>
            </a:r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C6596393-92B5-4031-A9BE-24BC317931CC}" type="slidenum">
              <a:rPr lang="en-US" sz="1400" smtClean="0"/>
              <a:pPr eaLnBrk="1" hangingPunct="1"/>
              <a:t>8</a:t>
            </a:fld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Site-specific Cu Binding Studies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Purpose: Evaluate Cu binding properties of ambient DOM</a:t>
            </a:r>
          </a:p>
          <a:p>
            <a:r>
              <a:rPr lang="en-US" dirty="0" smtClean="0"/>
              <a:t>Performed laboratory studies of site-specific Cu binding in low-hardness waters</a:t>
            </a:r>
          </a:p>
          <a:p>
            <a:pPr lvl="1"/>
            <a:r>
              <a:rPr lang="en-US" dirty="0" smtClean="0"/>
              <a:t>Finding: Stream DOM had less ability to complex Cu than calculated by the BLM</a:t>
            </a:r>
          </a:p>
          <a:p>
            <a:endParaRPr lang="en-US" dirty="0" smtClean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D4722005-8980-4B77-90AA-B5EC75A6B7C6}" type="slidenum">
              <a:rPr lang="en-US" sz="1400" smtClean="0"/>
              <a:pPr/>
              <a:t>9</a:t>
            </a:fld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theme/theme1.xml><?xml version="1.0" encoding="utf-8"?>
<a:theme xmlns:a="http://schemas.openxmlformats.org/drawingml/2006/main" name="Blue_Template">
  <a:themeElements>
    <a:clrScheme name="Blue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u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447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447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R:\StratusPresentationTemplates\Blue_Template.ppt</Template>
  <TotalTime>7247</TotalTime>
  <Words>1307</Words>
  <Application>Microsoft Office PowerPoint</Application>
  <PresentationFormat>On-screen Show (4:3)</PresentationFormat>
  <Paragraphs>208</Paragraphs>
  <Slides>35</Slides>
  <Notes>35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Blue_Template</vt:lpstr>
      <vt:lpstr>Chart</vt:lpstr>
      <vt:lpstr>The Biotic Ligand Model:  Unresolved Scientific Issues and  Site- and Species-specific Effects on Predicted Cu Toxicity</vt:lpstr>
      <vt:lpstr>Background</vt:lpstr>
      <vt:lpstr>Presentation Outline</vt:lpstr>
      <vt:lpstr>BLM: Background</vt:lpstr>
      <vt:lpstr>BLM: Conceptual Model</vt:lpstr>
      <vt:lpstr>BLM: Conceptual Model (cont.)</vt:lpstr>
      <vt:lpstr>BLM Illustration: Acute WQC in the Presence of DOC</vt:lpstr>
      <vt:lpstr>Evaluating Cu-Organic Complexation in a Low-hardness Stream</vt:lpstr>
      <vt:lpstr>Site-specific Cu Binding Studies</vt:lpstr>
      <vt:lpstr>Methods</vt:lpstr>
      <vt:lpstr>Ambient Water Quality</vt:lpstr>
      <vt:lpstr>Results: Titration and CLE-SPE</vt:lpstr>
      <vt:lpstr>Comparison with Other Studies</vt:lpstr>
      <vt:lpstr>Site-Specific Cu Binding Summary</vt:lpstr>
      <vt:lpstr>Modeling Free Cu: Empirical Data</vt:lpstr>
      <vt:lpstr>Modeling Free Cu: Comparison  to BLM</vt:lpstr>
      <vt:lpstr>Adjusting DOC Concentrations in BLM to “Match” Empirical Data</vt:lpstr>
      <vt:lpstr>Adjusting DOC Concentrations</vt:lpstr>
      <vt:lpstr>Implications: Estimating Cu Toxicity with Adjusted DOC</vt:lpstr>
      <vt:lpstr>Summary of Cu Binding Results</vt:lpstr>
      <vt:lpstr>Other Issues: Modeling Cu in Low Hardness Waters?</vt:lpstr>
      <vt:lpstr>Simulation Results: Varying Hardness; Unadjusted DOC</vt:lpstr>
      <vt:lpstr>Simulation Results: Rainbow Trout LC50 Varying Hardness and DOC</vt:lpstr>
      <vt:lpstr>Hardness Simulation: Artifact of  DOC Complexation?</vt:lpstr>
      <vt:lpstr>Equivalent LC50, 10-fold Difference in Hardness</vt:lpstr>
      <vt:lpstr>BLM Simulations: Summary</vt:lpstr>
      <vt:lpstr>Predicting Cu Toxicity: Implications of Biotic Ligand Component</vt:lpstr>
      <vt:lpstr>Biotic Ligand (gill) Log K in the BLM</vt:lpstr>
      <vt:lpstr>Log K in the BLM</vt:lpstr>
      <vt:lpstr>Shifts in Apparent Gill Log K with Hardness?</vt:lpstr>
      <vt:lpstr>Measured Gill Log Ks in Different Species</vt:lpstr>
      <vt:lpstr>Effects of Varying Log K on Predicted Toxicity</vt:lpstr>
      <vt:lpstr>Biotic Ligand Log K Summary</vt:lpstr>
      <vt:lpstr>Conclusions</vt:lpstr>
      <vt:lpstr>Conclusions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Maest</dc:creator>
  <cp:lastModifiedBy>Jeff Morris</cp:lastModifiedBy>
  <cp:revision>366</cp:revision>
  <cp:lastPrinted>2012-04-02T22:48:23Z</cp:lastPrinted>
  <dcterms:created xsi:type="dcterms:W3CDTF">1601-01-01T00:00:00Z</dcterms:created>
  <dcterms:modified xsi:type="dcterms:W3CDTF">2012-04-04T02:57:28Z</dcterms:modified>
</cp:coreProperties>
</file>