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tags/tag12.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theme/theme10.xml" ContentType="application/vnd.openxmlformats-officedocument.theme+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tags/tag13.xml" ContentType="application/vnd.openxmlformats-officedocument.presentationml.tags+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11.xml" ContentType="application/vnd.openxmlformats-officedocument.presentationml.notesSlide+xml"/>
  <Override PartName="/ppt/tags/tag15.xml" ContentType="application/vnd.openxmlformats-officedocument.presentationml.tags+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diagrams/data1.xml" ContentType="application/vnd.openxmlformats-officedocument.drawingml.diagramData+xml"/>
  <Override PartName="/ppt/tags/tag1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94" r:id="rId2"/>
    <p:sldMasterId id="2147483734" r:id="rId3"/>
    <p:sldMasterId id="2147483746" r:id="rId4"/>
    <p:sldMasterId id="2147483758" r:id="rId5"/>
    <p:sldMasterId id="2147483770" r:id="rId6"/>
    <p:sldMasterId id="2147483782" r:id="rId7"/>
    <p:sldMasterId id="2147483794" r:id="rId8"/>
  </p:sldMasterIdLst>
  <p:notesMasterIdLst>
    <p:notesMasterId r:id="rId38"/>
  </p:notesMasterIdLst>
  <p:handoutMasterIdLst>
    <p:handoutMasterId r:id="rId39"/>
  </p:handoutMasterIdLst>
  <p:sldIdLst>
    <p:sldId id="256" r:id="rId9"/>
    <p:sldId id="347" r:id="rId10"/>
    <p:sldId id="323" r:id="rId11"/>
    <p:sldId id="313" r:id="rId12"/>
    <p:sldId id="314" r:id="rId13"/>
    <p:sldId id="339" r:id="rId14"/>
    <p:sldId id="334" r:id="rId15"/>
    <p:sldId id="343" r:id="rId16"/>
    <p:sldId id="321" r:id="rId17"/>
    <p:sldId id="337" r:id="rId18"/>
    <p:sldId id="326" r:id="rId19"/>
    <p:sldId id="336" r:id="rId20"/>
    <p:sldId id="327" r:id="rId21"/>
    <p:sldId id="346" r:id="rId22"/>
    <p:sldId id="341" r:id="rId23"/>
    <p:sldId id="328" r:id="rId24"/>
    <p:sldId id="329" r:id="rId25"/>
    <p:sldId id="330" r:id="rId26"/>
    <p:sldId id="331" r:id="rId27"/>
    <p:sldId id="333" r:id="rId28"/>
    <p:sldId id="332" r:id="rId29"/>
    <p:sldId id="338" r:id="rId30"/>
    <p:sldId id="342" r:id="rId31"/>
    <p:sldId id="319" r:id="rId32"/>
    <p:sldId id="335" r:id="rId33"/>
    <p:sldId id="345" r:id="rId34"/>
    <p:sldId id="344" r:id="rId35"/>
    <p:sldId id="307" r:id="rId36"/>
    <p:sldId id="308" r:id="rId37"/>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5pPr>
    <a:lvl6pPr marL="2286000" algn="l" defTabSz="914400" rtl="0" eaLnBrk="1" latinLnBrk="0" hangingPunct="1">
      <a:defRPr sz="2400" kern="1200">
        <a:solidFill>
          <a:schemeClr val="tx1"/>
        </a:solidFill>
        <a:latin typeface="Arial" charset="0"/>
        <a:ea typeface="ＭＳ Ｐゴシック" pitchFamily="84" charset="-128"/>
        <a:cs typeface="+mn-cs"/>
      </a:defRPr>
    </a:lvl6pPr>
    <a:lvl7pPr marL="2743200" algn="l" defTabSz="914400" rtl="0" eaLnBrk="1" latinLnBrk="0" hangingPunct="1">
      <a:defRPr sz="2400" kern="1200">
        <a:solidFill>
          <a:schemeClr val="tx1"/>
        </a:solidFill>
        <a:latin typeface="Arial" charset="0"/>
        <a:ea typeface="ＭＳ Ｐゴシック" pitchFamily="84" charset="-128"/>
        <a:cs typeface="+mn-cs"/>
      </a:defRPr>
    </a:lvl7pPr>
    <a:lvl8pPr marL="3200400" algn="l" defTabSz="914400" rtl="0" eaLnBrk="1" latinLnBrk="0" hangingPunct="1">
      <a:defRPr sz="2400" kern="1200">
        <a:solidFill>
          <a:schemeClr val="tx1"/>
        </a:solidFill>
        <a:latin typeface="Arial" charset="0"/>
        <a:ea typeface="ＭＳ Ｐゴシック" pitchFamily="84" charset="-128"/>
        <a:cs typeface="+mn-cs"/>
      </a:defRPr>
    </a:lvl8pPr>
    <a:lvl9pPr marL="3657600" algn="l" defTabSz="914400" rtl="0" eaLnBrk="1" latinLnBrk="0" hangingPunct="1">
      <a:defRPr sz="2400" kern="1200">
        <a:solidFill>
          <a:schemeClr val="tx1"/>
        </a:solidFill>
        <a:latin typeface="Arial" charset="0"/>
        <a:ea typeface="ＭＳ Ｐゴシック" pitchFamily="8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33"/>
    <a:srgbClr val="66FF66"/>
    <a:srgbClr val="000000"/>
    <a:srgbClr val="F4F4F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17" autoAdjust="0"/>
    <p:restoredTop sz="89915" autoAdjust="0"/>
  </p:normalViewPr>
  <p:slideViewPr>
    <p:cSldViewPr>
      <p:cViewPr varScale="1">
        <p:scale>
          <a:sx n="93" d="100"/>
          <a:sy n="93" d="100"/>
        </p:scale>
        <p:origin x="-1398" y="-90"/>
      </p:cViewPr>
      <p:guideLst>
        <p:guide orient="horz" pos="2160"/>
        <p:guide pos="2880"/>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77C4E1-4126-4C6F-A237-A6747AF60431}" type="doc">
      <dgm:prSet loTypeId="urn:microsoft.com/office/officeart/2005/8/layout/venn1" loCatId="relationship" qsTypeId="urn:microsoft.com/office/officeart/2005/8/quickstyle/simple1" qsCatId="simple" csTypeId="urn:microsoft.com/office/officeart/2005/8/colors/accent1_2" csCatId="accent1" phldr="1"/>
      <dgm:spPr/>
    </dgm:pt>
    <dgm:pt modelId="{93CB4495-EDAF-415F-95D4-772B28AE6E3C}">
      <dgm:prSet phldrT="[Text]" custT="1"/>
      <dgm:spPr/>
      <dgm:t>
        <a:bodyPr/>
        <a:lstStyle/>
        <a:p>
          <a:r>
            <a:rPr lang="en-US" sz="2800" dirty="0" smtClean="0"/>
            <a:t>Material Level Substitutions</a:t>
          </a:r>
        </a:p>
      </dgm:t>
    </dgm:pt>
    <dgm:pt modelId="{85C7A7DC-CFCD-480E-B911-379F7198B9F1}" type="parTrans" cxnId="{9644DC86-CA12-4E14-BC2E-766C53D25CB3}">
      <dgm:prSet/>
      <dgm:spPr/>
      <dgm:t>
        <a:bodyPr/>
        <a:lstStyle/>
        <a:p>
          <a:endParaRPr lang="en-US"/>
        </a:p>
      </dgm:t>
    </dgm:pt>
    <dgm:pt modelId="{39134D75-A56D-4E26-BCFA-D6BC7CE07319}" type="sibTrans" cxnId="{9644DC86-CA12-4E14-BC2E-766C53D25CB3}">
      <dgm:prSet/>
      <dgm:spPr/>
      <dgm:t>
        <a:bodyPr/>
        <a:lstStyle/>
        <a:p>
          <a:endParaRPr lang="en-US"/>
        </a:p>
      </dgm:t>
    </dgm:pt>
    <dgm:pt modelId="{58520B07-37A3-4C96-9A46-614F90BB4C6E}">
      <dgm:prSet phldrT="[Text]" custT="1"/>
      <dgm:spPr/>
      <dgm:t>
        <a:bodyPr/>
        <a:lstStyle/>
        <a:p>
          <a:r>
            <a:rPr lang="en-US" sz="2800" dirty="0" smtClean="0"/>
            <a:t>Component/ System Level Substitutions</a:t>
          </a:r>
          <a:endParaRPr lang="en-US" sz="2800" dirty="0"/>
        </a:p>
      </dgm:t>
    </dgm:pt>
    <dgm:pt modelId="{F0EA359A-BC1F-480F-A06E-F849642D9EE1}" type="parTrans" cxnId="{3AB470C7-39E3-4F7F-AE9C-20C0DAE9654D}">
      <dgm:prSet/>
      <dgm:spPr/>
      <dgm:t>
        <a:bodyPr/>
        <a:lstStyle/>
        <a:p>
          <a:endParaRPr lang="en-US"/>
        </a:p>
      </dgm:t>
    </dgm:pt>
    <dgm:pt modelId="{F0AAB903-9386-4697-BD53-AA7806E4CF10}" type="sibTrans" cxnId="{3AB470C7-39E3-4F7F-AE9C-20C0DAE9654D}">
      <dgm:prSet/>
      <dgm:spPr/>
      <dgm:t>
        <a:bodyPr/>
        <a:lstStyle/>
        <a:p>
          <a:endParaRPr lang="en-US"/>
        </a:p>
      </dgm:t>
    </dgm:pt>
    <dgm:pt modelId="{29AFF61A-79D1-4889-8E33-B16CB95EA51E}">
      <dgm:prSet phldrT="[Text]" custT="1"/>
      <dgm:spPr/>
      <dgm:t>
        <a:bodyPr/>
        <a:lstStyle/>
        <a:p>
          <a:r>
            <a:rPr lang="en-US" sz="2000" dirty="0" smtClean="0"/>
            <a:t>PMs with reduced or no REE content</a:t>
          </a:r>
        </a:p>
      </dgm:t>
    </dgm:pt>
    <dgm:pt modelId="{229CD8A7-ECDA-452F-8D85-C8BA06FD3C96}" type="parTrans" cxnId="{26C17BEB-4506-4B99-88EA-2D1A13EB1F8D}">
      <dgm:prSet/>
      <dgm:spPr/>
      <dgm:t>
        <a:bodyPr/>
        <a:lstStyle/>
        <a:p>
          <a:endParaRPr lang="en-US"/>
        </a:p>
      </dgm:t>
    </dgm:pt>
    <dgm:pt modelId="{D3858993-F2D6-414E-AD33-5AC231CA830A}" type="sibTrans" cxnId="{26C17BEB-4506-4B99-88EA-2D1A13EB1F8D}">
      <dgm:prSet/>
      <dgm:spPr/>
      <dgm:t>
        <a:bodyPr/>
        <a:lstStyle/>
        <a:p>
          <a:endParaRPr lang="en-US"/>
        </a:p>
      </dgm:t>
    </dgm:pt>
    <dgm:pt modelId="{32289B4F-8A50-40E5-B65A-DA0C50E296D9}">
      <dgm:prSet phldrT="[Text]" custT="1"/>
      <dgm:spPr/>
      <dgm:t>
        <a:bodyPr/>
        <a:lstStyle/>
        <a:p>
          <a:r>
            <a:rPr lang="en-US" sz="1800" dirty="0" smtClean="0"/>
            <a:t>Next generation drive trains</a:t>
          </a:r>
          <a:endParaRPr lang="en-US" sz="1800" dirty="0"/>
        </a:p>
      </dgm:t>
    </dgm:pt>
    <dgm:pt modelId="{2B52C935-ADB6-401C-A764-C0938CDA0A27}" type="parTrans" cxnId="{4BCA5C3A-5919-44E8-84E2-865889176CC4}">
      <dgm:prSet/>
      <dgm:spPr/>
      <dgm:t>
        <a:bodyPr/>
        <a:lstStyle/>
        <a:p>
          <a:endParaRPr lang="en-US"/>
        </a:p>
      </dgm:t>
    </dgm:pt>
    <dgm:pt modelId="{5772ABC1-0C51-47FB-B0B5-AD85BCEA666E}" type="sibTrans" cxnId="{4BCA5C3A-5919-44E8-84E2-865889176CC4}">
      <dgm:prSet/>
      <dgm:spPr/>
      <dgm:t>
        <a:bodyPr/>
        <a:lstStyle/>
        <a:p>
          <a:endParaRPr lang="en-US"/>
        </a:p>
      </dgm:t>
    </dgm:pt>
    <dgm:pt modelId="{EDF00DE3-CA9D-4432-BC86-43860CA3D87A}">
      <dgm:prSet phldrT="[Text]" custT="1"/>
      <dgm:spPr/>
      <dgm:t>
        <a:bodyPr/>
        <a:lstStyle/>
        <a:p>
          <a:r>
            <a:rPr lang="en-US" sz="1800" dirty="0" smtClean="0"/>
            <a:t>Advanced  electric machine topologies</a:t>
          </a:r>
          <a:endParaRPr lang="en-US" sz="1800" dirty="0"/>
        </a:p>
      </dgm:t>
    </dgm:pt>
    <dgm:pt modelId="{5357C5E6-20A9-47B7-82FA-8632E1EF4E87}" type="parTrans" cxnId="{B9268C2A-3E30-435A-8D82-D53D63F85AE1}">
      <dgm:prSet/>
      <dgm:spPr/>
      <dgm:t>
        <a:bodyPr/>
        <a:lstStyle/>
        <a:p>
          <a:endParaRPr lang="en-US"/>
        </a:p>
      </dgm:t>
    </dgm:pt>
    <dgm:pt modelId="{0D034962-1C8F-4847-8782-6BC3BD6DB299}" type="sibTrans" cxnId="{B9268C2A-3E30-435A-8D82-D53D63F85AE1}">
      <dgm:prSet/>
      <dgm:spPr/>
      <dgm:t>
        <a:bodyPr/>
        <a:lstStyle/>
        <a:p>
          <a:endParaRPr lang="en-US"/>
        </a:p>
      </dgm:t>
    </dgm:pt>
    <dgm:pt modelId="{92C307C5-C0A1-460B-BD09-2249DC307808}" type="pres">
      <dgm:prSet presAssocID="{DA77C4E1-4126-4C6F-A237-A6747AF60431}" presName="compositeShape" presStyleCnt="0">
        <dgm:presLayoutVars>
          <dgm:chMax val="7"/>
          <dgm:dir/>
          <dgm:resizeHandles val="exact"/>
        </dgm:presLayoutVars>
      </dgm:prSet>
      <dgm:spPr/>
    </dgm:pt>
    <dgm:pt modelId="{5E4E141B-6DE1-486E-81D5-F8364658D204}" type="pres">
      <dgm:prSet presAssocID="{93CB4495-EDAF-415F-95D4-772B28AE6E3C}" presName="circ1" presStyleLbl="vennNode1" presStyleIdx="0" presStyleCnt="2"/>
      <dgm:spPr/>
      <dgm:t>
        <a:bodyPr/>
        <a:lstStyle/>
        <a:p>
          <a:endParaRPr lang="en-US"/>
        </a:p>
      </dgm:t>
    </dgm:pt>
    <dgm:pt modelId="{9CC1A38F-AC64-4AB6-B614-AA2C7697F9BC}" type="pres">
      <dgm:prSet presAssocID="{93CB4495-EDAF-415F-95D4-772B28AE6E3C}" presName="circ1Tx" presStyleLbl="revTx" presStyleIdx="0" presStyleCnt="0">
        <dgm:presLayoutVars>
          <dgm:chMax val="0"/>
          <dgm:chPref val="0"/>
          <dgm:bulletEnabled val="1"/>
        </dgm:presLayoutVars>
      </dgm:prSet>
      <dgm:spPr/>
      <dgm:t>
        <a:bodyPr/>
        <a:lstStyle/>
        <a:p>
          <a:endParaRPr lang="en-US"/>
        </a:p>
      </dgm:t>
    </dgm:pt>
    <dgm:pt modelId="{DF9F53FC-5A92-45E2-95F9-AFF0509474C0}" type="pres">
      <dgm:prSet presAssocID="{58520B07-37A3-4C96-9A46-614F90BB4C6E}" presName="circ2" presStyleLbl="vennNode1" presStyleIdx="1" presStyleCnt="2"/>
      <dgm:spPr/>
      <dgm:t>
        <a:bodyPr/>
        <a:lstStyle/>
        <a:p>
          <a:endParaRPr lang="en-US"/>
        </a:p>
      </dgm:t>
    </dgm:pt>
    <dgm:pt modelId="{5F2FCDA2-6F2A-4C8F-B872-A132E8D40185}" type="pres">
      <dgm:prSet presAssocID="{58520B07-37A3-4C96-9A46-614F90BB4C6E}" presName="circ2Tx" presStyleLbl="revTx" presStyleIdx="0" presStyleCnt="0">
        <dgm:presLayoutVars>
          <dgm:chMax val="0"/>
          <dgm:chPref val="0"/>
          <dgm:bulletEnabled val="1"/>
        </dgm:presLayoutVars>
      </dgm:prSet>
      <dgm:spPr/>
      <dgm:t>
        <a:bodyPr/>
        <a:lstStyle/>
        <a:p>
          <a:endParaRPr lang="en-US"/>
        </a:p>
      </dgm:t>
    </dgm:pt>
  </dgm:ptLst>
  <dgm:cxnLst>
    <dgm:cxn modelId="{49E024CE-D586-45F0-B18C-BA9657DAF325}" type="presOf" srcId="{EDF00DE3-CA9D-4432-BC86-43860CA3D87A}" destId="{DF9F53FC-5A92-45E2-95F9-AFF0509474C0}" srcOrd="0" destOrd="2" presId="urn:microsoft.com/office/officeart/2005/8/layout/venn1"/>
    <dgm:cxn modelId="{1E20A529-568F-4266-88AE-F4F1D6E8B6C0}" type="presOf" srcId="{EDF00DE3-CA9D-4432-BC86-43860CA3D87A}" destId="{5F2FCDA2-6F2A-4C8F-B872-A132E8D40185}" srcOrd="1" destOrd="2" presId="urn:microsoft.com/office/officeart/2005/8/layout/venn1"/>
    <dgm:cxn modelId="{6BEAC0FA-E412-4565-AD50-08F23FFBBBDA}" type="presOf" srcId="{DA77C4E1-4126-4C6F-A237-A6747AF60431}" destId="{92C307C5-C0A1-460B-BD09-2249DC307808}" srcOrd="0" destOrd="0" presId="urn:microsoft.com/office/officeart/2005/8/layout/venn1"/>
    <dgm:cxn modelId="{B9268C2A-3E30-435A-8D82-D53D63F85AE1}" srcId="{58520B07-37A3-4C96-9A46-614F90BB4C6E}" destId="{EDF00DE3-CA9D-4432-BC86-43860CA3D87A}" srcOrd="1" destOrd="0" parTransId="{5357C5E6-20A9-47B7-82FA-8632E1EF4E87}" sibTransId="{0D034962-1C8F-4847-8782-6BC3BD6DB299}"/>
    <dgm:cxn modelId="{100DC1E8-A294-4793-820A-326D122629A8}" type="presOf" srcId="{32289B4F-8A50-40E5-B65A-DA0C50E296D9}" destId="{DF9F53FC-5A92-45E2-95F9-AFF0509474C0}" srcOrd="0" destOrd="1" presId="urn:microsoft.com/office/officeart/2005/8/layout/venn1"/>
    <dgm:cxn modelId="{9644DC86-CA12-4E14-BC2E-766C53D25CB3}" srcId="{DA77C4E1-4126-4C6F-A237-A6747AF60431}" destId="{93CB4495-EDAF-415F-95D4-772B28AE6E3C}" srcOrd="0" destOrd="0" parTransId="{85C7A7DC-CFCD-480E-B911-379F7198B9F1}" sibTransId="{39134D75-A56D-4E26-BCFA-D6BC7CE07319}"/>
    <dgm:cxn modelId="{6F8799A6-33D6-4F64-BF78-F8908C8D4329}" type="presOf" srcId="{93CB4495-EDAF-415F-95D4-772B28AE6E3C}" destId="{5E4E141B-6DE1-486E-81D5-F8364658D204}" srcOrd="0" destOrd="0" presId="urn:microsoft.com/office/officeart/2005/8/layout/venn1"/>
    <dgm:cxn modelId="{EE4C8CFB-5CDB-45EB-9DD1-3F161CEC6643}" type="presOf" srcId="{93CB4495-EDAF-415F-95D4-772B28AE6E3C}" destId="{9CC1A38F-AC64-4AB6-B614-AA2C7697F9BC}" srcOrd="1" destOrd="0" presId="urn:microsoft.com/office/officeart/2005/8/layout/venn1"/>
    <dgm:cxn modelId="{1122A08E-693C-4BA3-9631-B469FE68E7F2}" type="presOf" srcId="{29AFF61A-79D1-4889-8E33-B16CB95EA51E}" destId="{9CC1A38F-AC64-4AB6-B614-AA2C7697F9BC}" srcOrd="1" destOrd="1" presId="urn:microsoft.com/office/officeart/2005/8/layout/venn1"/>
    <dgm:cxn modelId="{26C17BEB-4506-4B99-88EA-2D1A13EB1F8D}" srcId="{93CB4495-EDAF-415F-95D4-772B28AE6E3C}" destId="{29AFF61A-79D1-4889-8E33-B16CB95EA51E}" srcOrd="0" destOrd="0" parTransId="{229CD8A7-ECDA-452F-8D85-C8BA06FD3C96}" sibTransId="{D3858993-F2D6-414E-AD33-5AC231CA830A}"/>
    <dgm:cxn modelId="{110C4C9F-2ABE-4CC3-B21B-2C5AA2AE952E}" type="presOf" srcId="{32289B4F-8A50-40E5-B65A-DA0C50E296D9}" destId="{5F2FCDA2-6F2A-4C8F-B872-A132E8D40185}" srcOrd="1" destOrd="1" presId="urn:microsoft.com/office/officeart/2005/8/layout/venn1"/>
    <dgm:cxn modelId="{4BCA5C3A-5919-44E8-84E2-865889176CC4}" srcId="{58520B07-37A3-4C96-9A46-614F90BB4C6E}" destId="{32289B4F-8A50-40E5-B65A-DA0C50E296D9}" srcOrd="0" destOrd="0" parTransId="{2B52C935-ADB6-401C-A764-C0938CDA0A27}" sibTransId="{5772ABC1-0C51-47FB-B0B5-AD85BCEA666E}"/>
    <dgm:cxn modelId="{3AB470C7-39E3-4F7F-AE9C-20C0DAE9654D}" srcId="{DA77C4E1-4126-4C6F-A237-A6747AF60431}" destId="{58520B07-37A3-4C96-9A46-614F90BB4C6E}" srcOrd="1" destOrd="0" parTransId="{F0EA359A-BC1F-480F-A06E-F849642D9EE1}" sibTransId="{F0AAB903-9386-4697-BD53-AA7806E4CF10}"/>
    <dgm:cxn modelId="{DACB8BED-4545-4484-940C-33C772CF2EE6}" type="presOf" srcId="{29AFF61A-79D1-4889-8E33-B16CB95EA51E}" destId="{5E4E141B-6DE1-486E-81D5-F8364658D204}" srcOrd="0" destOrd="1" presId="urn:microsoft.com/office/officeart/2005/8/layout/venn1"/>
    <dgm:cxn modelId="{37AEB71D-0914-42BF-969A-FD3BCB513CD2}" type="presOf" srcId="{58520B07-37A3-4C96-9A46-614F90BB4C6E}" destId="{DF9F53FC-5A92-45E2-95F9-AFF0509474C0}" srcOrd="0" destOrd="0" presId="urn:microsoft.com/office/officeart/2005/8/layout/venn1"/>
    <dgm:cxn modelId="{A7DE151D-2F16-40B5-A2F5-EA493E89BB24}" type="presOf" srcId="{58520B07-37A3-4C96-9A46-614F90BB4C6E}" destId="{5F2FCDA2-6F2A-4C8F-B872-A132E8D40185}" srcOrd="1" destOrd="0" presId="urn:microsoft.com/office/officeart/2005/8/layout/venn1"/>
    <dgm:cxn modelId="{D3AFEF6D-FBC5-47BE-8938-22F0A616D201}" type="presParOf" srcId="{92C307C5-C0A1-460B-BD09-2249DC307808}" destId="{5E4E141B-6DE1-486E-81D5-F8364658D204}" srcOrd="0" destOrd="0" presId="urn:microsoft.com/office/officeart/2005/8/layout/venn1"/>
    <dgm:cxn modelId="{C4E09725-4CA4-4A95-BAFD-A2CA0DA8F55C}" type="presParOf" srcId="{92C307C5-C0A1-460B-BD09-2249DC307808}" destId="{9CC1A38F-AC64-4AB6-B614-AA2C7697F9BC}" srcOrd="1" destOrd="0" presId="urn:microsoft.com/office/officeart/2005/8/layout/venn1"/>
    <dgm:cxn modelId="{1A45DCC6-DFA4-47ED-B27D-59FA90ECDCBE}" type="presParOf" srcId="{92C307C5-C0A1-460B-BD09-2249DC307808}" destId="{DF9F53FC-5A92-45E2-95F9-AFF0509474C0}" srcOrd="2" destOrd="0" presId="urn:microsoft.com/office/officeart/2005/8/layout/venn1"/>
    <dgm:cxn modelId="{5F9D925F-24CF-47C0-9747-3561220A23A1}" type="presParOf" srcId="{92C307C5-C0A1-460B-BD09-2249DC307808}" destId="{5F2FCDA2-6F2A-4C8F-B872-A132E8D40185}" srcOrd="3" destOrd="0" presId="urn:microsoft.com/office/officeart/2005/8/layout/ven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4E141B-6DE1-486E-81D5-F8364658D204}">
      <dsp:nvSpPr>
        <dsp:cNvPr id="0" name=""/>
        <dsp:cNvSpPr/>
      </dsp:nvSpPr>
      <dsp:spPr>
        <a:xfrm>
          <a:off x="141380" y="160333"/>
          <a:ext cx="3487380" cy="348738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1244600">
            <a:lnSpc>
              <a:spcPct val="90000"/>
            </a:lnSpc>
            <a:spcBef>
              <a:spcPct val="0"/>
            </a:spcBef>
            <a:spcAft>
              <a:spcPct val="35000"/>
            </a:spcAft>
          </a:pPr>
          <a:r>
            <a:rPr lang="en-US" sz="2800" kern="1200" dirty="0" smtClean="0"/>
            <a:t>Material Level Substitutions</a:t>
          </a:r>
        </a:p>
        <a:p>
          <a:pPr marL="228600" lvl="1" indent="-228600" algn="l" defTabSz="889000">
            <a:lnSpc>
              <a:spcPct val="90000"/>
            </a:lnSpc>
            <a:spcBef>
              <a:spcPct val="0"/>
            </a:spcBef>
            <a:spcAft>
              <a:spcPct val="15000"/>
            </a:spcAft>
            <a:buChar char="••"/>
          </a:pPr>
          <a:r>
            <a:rPr lang="en-US" sz="2000" kern="1200" dirty="0" smtClean="0"/>
            <a:t>PMs with reduced or no REE content</a:t>
          </a:r>
        </a:p>
      </dsp:txBody>
      <dsp:txXfrm>
        <a:off x="628356" y="571570"/>
        <a:ext cx="2010742" cy="2664906"/>
      </dsp:txXfrm>
    </dsp:sp>
    <dsp:sp modelId="{DF9F53FC-5A92-45E2-95F9-AFF0509474C0}">
      <dsp:nvSpPr>
        <dsp:cNvPr id="0" name=""/>
        <dsp:cNvSpPr/>
      </dsp:nvSpPr>
      <dsp:spPr>
        <a:xfrm>
          <a:off x="2654807" y="160333"/>
          <a:ext cx="3487380" cy="348738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1244600">
            <a:lnSpc>
              <a:spcPct val="90000"/>
            </a:lnSpc>
            <a:spcBef>
              <a:spcPct val="0"/>
            </a:spcBef>
            <a:spcAft>
              <a:spcPct val="35000"/>
            </a:spcAft>
          </a:pPr>
          <a:r>
            <a:rPr lang="en-US" sz="2800" kern="1200" dirty="0" smtClean="0"/>
            <a:t>Component/ System Level Substitutions</a:t>
          </a:r>
          <a:endParaRPr lang="en-US" sz="2800" kern="1200" dirty="0"/>
        </a:p>
        <a:p>
          <a:pPr marL="171450" lvl="1" indent="-171450" algn="l" defTabSz="800100">
            <a:lnSpc>
              <a:spcPct val="90000"/>
            </a:lnSpc>
            <a:spcBef>
              <a:spcPct val="0"/>
            </a:spcBef>
            <a:spcAft>
              <a:spcPct val="15000"/>
            </a:spcAft>
            <a:buChar char="••"/>
          </a:pPr>
          <a:r>
            <a:rPr lang="en-US" sz="1800" kern="1200" dirty="0" smtClean="0"/>
            <a:t>Next generation drive trains</a:t>
          </a:r>
          <a:endParaRPr lang="en-US" sz="1800" kern="1200" dirty="0"/>
        </a:p>
        <a:p>
          <a:pPr marL="171450" lvl="1" indent="-171450" algn="l" defTabSz="800100">
            <a:lnSpc>
              <a:spcPct val="90000"/>
            </a:lnSpc>
            <a:spcBef>
              <a:spcPct val="0"/>
            </a:spcBef>
            <a:spcAft>
              <a:spcPct val="15000"/>
            </a:spcAft>
            <a:buChar char="••"/>
          </a:pPr>
          <a:r>
            <a:rPr lang="en-US" sz="1800" kern="1200" dirty="0" smtClean="0"/>
            <a:t>Advanced  electric machine topologies</a:t>
          </a:r>
          <a:endParaRPr lang="en-US" sz="1800" kern="1200" dirty="0"/>
        </a:p>
      </dsp:txBody>
      <dsp:txXfrm>
        <a:off x="3644470" y="571570"/>
        <a:ext cx="2010742" cy="266490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smtClean="0"/>
            </a:lvl1pPr>
          </a:lstStyle>
          <a:p>
            <a:pPr>
              <a:defRPr/>
            </a:pPr>
            <a:endParaRPr lang="en-US"/>
          </a:p>
        </p:txBody>
      </p:sp>
      <p:sp>
        <p:nvSpPr>
          <p:cNvPr id="10243"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1200" smtClean="0"/>
            </a:lvl1pPr>
          </a:lstStyle>
          <a:p>
            <a:pPr>
              <a:defRPr/>
            </a:pPr>
            <a:endParaRPr lang="en-US"/>
          </a:p>
        </p:txBody>
      </p:sp>
      <p:sp>
        <p:nvSpPr>
          <p:cNvPr id="10244"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smtClean="0"/>
            </a:lvl1pPr>
          </a:lstStyle>
          <a:p>
            <a:pPr>
              <a:defRPr/>
            </a:pPr>
            <a:endParaRPr lang="en-US"/>
          </a:p>
        </p:txBody>
      </p:sp>
      <p:sp>
        <p:nvSpPr>
          <p:cNvPr id="10245"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smtClean="0"/>
            </a:lvl1pPr>
          </a:lstStyle>
          <a:p>
            <a:pPr>
              <a:defRPr/>
            </a:pPr>
            <a:fld id="{02F3A164-CC49-4F42-BB49-0C65CC6E85B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smtClean="0"/>
            </a:lvl1pPr>
          </a:lstStyle>
          <a:p>
            <a:pPr>
              <a:defRPr/>
            </a:pPr>
            <a:endParaRPr lang="en-US"/>
          </a:p>
        </p:txBody>
      </p:sp>
      <p:sp>
        <p:nvSpPr>
          <p:cNvPr id="3075"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1200" smtClean="0"/>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smtClean="0"/>
            </a:lvl1pPr>
          </a:lstStyle>
          <a:p>
            <a:pPr>
              <a:defRPr/>
            </a:pPr>
            <a:endParaRPr lang="en-US"/>
          </a:p>
        </p:txBody>
      </p:sp>
      <p:sp>
        <p:nvSpPr>
          <p:cNvPr id="3079"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smtClean="0"/>
            </a:lvl1pPr>
          </a:lstStyle>
          <a:p>
            <a:pPr>
              <a:defRPr/>
            </a:pPr>
            <a:fld id="{6367D718-09F1-48F1-B746-789DA9695E3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E2B21301-0306-46E3-9658-5C49220A3DB1}" type="slidenum">
              <a:rPr lang="en-US"/>
              <a:pPr/>
              <a:t>1</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906C81-CC8C-41F4-9671-F5E2103867F0}"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3880">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5906C81-CC8C-41F4-9671-F5E2103867F0}" type="slidenum">
              <a:rPr lang="en-US" smtClean="0"/>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Estimates of future demand for key materials in clean energy applications were calculated as the product of three factors:</a:t>
            </a:r>
          </a:p>
          <a:p>
            <a:pPr lvl="0"/>
            <a:r>
              <a:rPr lang="en-US" u="sng" dirty="0" smtClean="0"/>
              <a:t>Deployment</a:t>
            </a:r>
            <a:r>
              <a:rPr lang="en-US" dirty="0" smtClean="0"/>
              <a:t>: total units of the generic clean energy technology in a given year</a:t>
            </a:r>
          </a:p>
          <a:p>
            <a:pPr lvl="0"/>
            <a:r>
              <a:rPr lang="en-US" u="sng" dirty="0" smtClean="0"/>
              <a:t>Market Share</a:t>
            </a:r>
            <a:r>
              <a:rPr lang="en-US" dirty="0" smtClean="0"/>
              <a:t>: the percentage of installations captured by a specific clean energy application </a:t>
            </a:r>
          </a:p>
          <a:p>
            <a:pPr lvl="0"/>
            <a:r>
              <a:rPr lang="en-US" u="sng" dirty="0" smtClean="0"/>
              <a:t>Material intensity</a:t>
            </a:r>
            <a:r>
              <a:rPr lang="en-US" dirty="0" smtClean="0"/>
              <a:t>: demand for the material in each unit of the clean energy application</a:t>
            </a:r>
          </a:p>
          <a:p>
            <a:endParaRPr lang="en-US" dirty="0" smtClean="0"/>
          </a:p>
          <a:p>
            <a:r>
              <a:rPr lang="en-US" dirty="0" smtClean="0"/>
              <a:t>A </a:t>
            </a:r>
            <a:r>
              <a:rPr lang="en-US" i="1" dirty="0" smtClean="0"/>
              <a:t>High Penetration case</a:t>
            </a:r>
            <a:r>
              <a:rPr lang="en-US" dirty="0" smtClean="0"/>
              <a:t> and a </a:t>
            </a:r>
            <a:r>
              <a:rPr lang="en-US" i="1" dirty="0" smtClean="0"/>
              <a:t>Low Penetration</a:t>
            </a:r>
            <a:r>
              <a:rPr lang="en-US" dirty="0" smtClean="0"/>
              <a:t> case were developed. The </a:t>
            </a:r>
            <a:r>
              <a:rPr lang="en-US" i="1" dirty="0" smtClean="0"/>
              <a:t>High Penetration</a:t>
            </a:r>
            <a:r>
              <a:rPr lang="en-US" dirty="0" smtClean="0"/>
              <a:t> case combines a</a:t>
            </a:r>
            <a:r>
              <a:rPr lang="en-US" b="1" dirty="0" smtClean="0"/>
              <a:t> high level of global deployment</a:t>
            </a:r>
            <a:r>
              <a:rPr lang="en-US" dirty="0" smtClean="0"/>
              <a:t> for the generic technology with a</a:t>
            </a:r>
            <a:r>
              <a:rPr lang="en-US" b="1" dirty="0" smtClean="0"/>
              <a:t> high market share</a:t>
            </a:r>
            <a:r>
              <a:rPr lang="en-US" dirty="0" smtClean="0"/>
              <a:t> captured by the clean energy application. The </a:t>
            </a:r>
            <a:r>
              <a:rPr lang="en-US" i="1" dirty="0" smtClean="0"/>
              <a:t>Low Penetration </a:t>
            </a:r>
            <a:r>
              <a:rPr lang="en-US" dirty="0" smtClean="0"/>
              <a:t>case combines a</a:t>
            </a:r>
            <a:r>
              <a:rPr lang="en-US" b="1" dirty="0" smtClean="0"/>
              <a:t> low level of global deployment</a:t>
            </a:r>
            <a:r>
              <a:rPr lang="en-US" dirty="0" smtClean="0"/>
              <a:t> for the generic technology with a</a:t>
            </a:r>
            <a:r>
              <a:rPr lang="en-US" b="1" dirty="0" smtClean="0"/>
              <a:t> low market share</a:t>
            </a:r>
            <a:r>
              <a:rPr lang="en-US" dirty="0" smtClean="0"/>
              <a:t> captured by the clean energy application.</a:t>
            </a:r>
          </a:p>
          <a:p>
            <a:endParaRPr lang="en-US" dirty="0" smtClean="0"/>
          </a:p>
          <a:p>
            <a:r>
              <a:rPr lang="en-US" dirty="0" smtClean="0"/>
              <a:t>A </a:t>
            </a:r>
            <a:r>
              <a:rPr lang="en-US" i="1" dirty="0" smtClean="0"/>
              <a:t>Low Materials Intensity</a:t>
            </a:r>
            <a:r>
              <a:rPr lang="en-US" dirty="0" smtClean="0"/>
              <a:t> case was constructed reflecting a low, but feasible estimate of material required per unit of technology deployed. A </a:t>
            </a:r>
            <a:r>
              <a:rPr lang="en-US" i="1" dirty="0" smtClean="0"/>
              <a:t>High Materials Intensity</a:t>
            </a:r>
            <a:r>
              <a:rPr lang="en-US" dirty="0" smtClean="0"/>
              <a:t> case was similarly constructed describing a high but feasible estimate of material required.</a:t>
            </a:r>
            <a:r>
              <a:rPr lang="en-US" baseline="30000" dirty="0" smtClean="0"/>
              <a:t> </a:t>
            </a:r>
          </a:p>
          <a:p>
            <a:endParaRPr lang="en-US" dirty="0" smtClean="0"/>
          </a:p>
          <a:p>
            <a:r>
              <a:rPr lang="en-US" dirty="0" smtClean="0"/>
              <a:t>High and low values for material intensity and market share represent best estimates of these parameters in the short and medium term. Global deployment rates, on the other hand, are not intended to be predictive. For magnets, batteries and </a:t>
            </a:r>
            <a:r>
              <a:rPr lang="en-US" dirty="0" err="1" smtClean="0"/>
              <a:t>photovoltaics</a:t>
            </a:r>
            <a:r>
              <a:rPr lang="en-US" dirty="0" smtClean="0"/>
              <a:t>, global deployment is based on International Energy Agency (IEA) estimates of technology deployment under different assumptions about national policies and clean energy objectives. For phosphors, global deployment is based on linear growth of historical demand.</a:t>
            </a:r>
            <a:endParaRPr lang="en-US" dirty="0"/>
          </a:p>
        </p:txBody>
      </p:sp>
      <p:sp>
        <p:nvSpPr>
          <p:cNvPr id="4" name="Slide Number Placeholder 3"/>
          <p:cNvSpPr>
            <a:spLocks noGrp="1"/>
          </p:cNvSpPr>
          <p:nvPr>
            <p:ph type="sldNum" sz="quarter" idx="10"/>
          </p:nvPr>
        </p:nvSpPr>
        <p:spPr/>
        <p:txBody>
          <a:bodyPr/>
          <a:lstStyle/>
          <a:p>
            <a:fld id="{A5906C81-CC8C-41F4-9671-F5E2103867F0}" type="slidenum">
              <a:rPr lang="en-US" smtClean="0"/>
              <a:pPr/>
              <a:t>26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part of our assessment, we developed</a:t>
            </a:r>
            <a:r>
              <a:rPr lang="en-US" baseline="0" dirty="0" smtClean="0"/>
              <a:t> projections of future supply and demand for key material use. </a:t>
            </a:r>
          </a:p>
          <a:p>
            <a:endParaRPr lang="en-US" baseline="0" dirty="0" smtClean="0"/>
          </a:p>
          <a:p>
            <a:r>
              <a:rPr lang="en-US" baseline="0" dirty="0" smtClean="0"/>
              <a:t>For supply, we looked at estimates of 2010 supply, in addition to forecast production capacity expected by 2015.</a:t>
            </a:r>
          </a:p>
          <a:p>
            <a:endParaRPr lang="en-US" dirty="0" smtClean="0"/>
          </a:p>
          <a:p>
            <a:r>
              <a:rPr lang="en-US" dirty="0" smtClean="0"/>
              <a:t>For demand, we calculated the material requirements</a:t>
            </a:r>
            <a:r>
              <a:rPr lang="en-US" baseline="0" dirty="0" smtClean="0"/>
              <a:t> under four different trajectories. One set of trajectories was based on high deployment of clean energy technologies, the other on low or baseline deployment. For each deployment scenario, we constructed two curves.  One was based on the technology using high (or current) amounts of material per unit. The other curve was based on reasonable improvements in efficient material use that would reduce the amount of material required per light bulb, windmill, vehicle or solar cell.</a:t>
            </a:r>
          </a:p>
          <a:p>
            <a:endParaRPr lang="en-US" baseline="0" dirty="0" smtClean="0"/>
          </a:p>
          <a:p>
            <a:r>
              <a:rPr lang="en-US" baseline="0" dirty="0" smtClean="0"/>
              <a:t>These projections do not represent a forecast of what will come. Rather, they illustrate how the supply and demand picture could look under a number of different scenarios. For neodymium, they illustrate the importance of improvements in both supply and demand.</a:t>
            </a:r>
          </a:p>
          <a:p>
            <a:endParaRPr lang="en-US" baseline="0" dirty="0" smtClean="0"/>
          </a:p>
          <a:p>
            <a:r>
              <a:rPr lang="en-US" baseline="0" dirty="0" smtClean="0"/>
              <a:t>On the demand side, the figure illustrates the importance innovations to reduce neodymium content or find substitutes. We simply cannot build deploy large numbers of new vehicles and wind turbines under current supply constraints without more efficient use of neodymium. </a:t>
            </a:r>
          </a:p>
          <a:p>
            <a:endParaRPr lang="en-US" baseline="0" dirty="0" smtClean="0"/>
          </a:p>
          <a:p>
            <a:r>
              <a:rPr lang="en-US" baseline="0" dirty="0" smtClean="0"/>
              <a:t>On the supply side, the projections  also illustrate the importance of increasing supply through recycling, reuse and the environmentally sound development of new mines.</a:t>
            </a:r>
          </a:p>
        </p:txBody>
      </p:sp>
      <p:sp>
        <p:nvSpPr>
          <p:cNvPr id="4" name="Slide Number Placeholder 3"/>
          <p:cNvSpPr>
            <a:spLocks noGrp="1"/>
          </p:cNvSpPr>
          <p:nvPr>
            <p:ph type="sldNum" sz="quarter" idx="10"/>
          </p:nvPr>
        </p:nvSpPr>
        <p:spPr/>
        <p:txBody>
          <a:bodyPr/>
          <a:lstStyle/>
          <a:p>
            <a:fld id="{A5906C81-CC8C-41F4-9671-F5E2103867F0}" type="slidenum">
              <a:rPr lang="en-US" smtClean="0"/>
              <a:pPr/>
              <a:t>27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the short term, comparing</a:t>
            </a:r>
            <a:r>
              <a:rPr lang="en-US" baseline="0" dirty="0" smtClean="0"/>
              <a:t> the criticality assessments from the 2011 Critical Materials Strategy to last year’s findings, we see that:</a:t>
            </a:r>
          </a:p>
          <a:p>
            <a:pPr>
              <a:buFontTx/>
              <a:buChar char="-"/>
            </a:pPr>
            <a:r>
              <a:rPr lang="en-US" baseline="0" dirty="0" smtClean="0"/>
              <a:t>The importance to clean energy has increased for rare earth elements in phosphors (yttrium, europium, terbium) </a:t>
            </a:r>
          </a:p>
          <a:p>
            <a:pPr>
              <a:buFontTx/>
              <a:buChar char="-"/>
            </a:pPr>
            <a:r>
              <a:rPr lang="en-US" baseline="0" dirty="0" smtClean="0"/>
              <a:t>The supply risk for neodymium has decreased due to new mines and reduced demand</a:t>
            </a:r>
          </a:p>
          <a:p>
            <a:pPr>
              <a:buFontTx/>
              <a:buChar char="-"/>
            </a:pPr>
            <a:r>
              <a:rPr lang="en-US" baseline="0" dirty="0" smtClean="0"/>
              <a:t>The importance to clean energy has decreased for indium and gallium due to a reduced outlook for CIGS thin-film PV cells</a:t>
            </a:r>
          </a:p>
          <a:p>
            <a:pPr>
              <a:buFontTx/>
              <a:buChar char="-"/>
            </a:pPr>
            <a:endParaRPr lang="en-US" dirty="0" smtClean="0"/>
          </a:p>
        </p:txBody>
      </p:sp>
      <p:sp>
        <p:nvSpPr>
          <p:cNvPr id="4" name="Slide Number Placeholder 3"/>
          <p:cNvSpPr>
            <a:spLocks noGrp="1"/>
          </p:cNvSpPr>
          <p:nvPr>
            <p:ph type="sldNum" sz="quarter" idx="10"/>
          </p:nvPr>
        </p:nvSpPr>
        <p:spPr/>
        <p:txBody>
          <a:bodyPr/>
          <a:lstStyle/>
          <a:p>
            <a:fld id="{A5906C81-CC8C-41F4-9671-F5E2103867F0}" type="slidenum">
              <a:rPr lang="en-US" smtClean="0"/>
              <a:pPr/>
              <a:t>28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medium-term, criticality</a:t>
            </a:r>
            <a:r>
              <a:rPr lang="en-US" baseline="0" dirty="0" smtClean="0"/>
              <a:t> assessments have remained largely the same.</a:t>
            </a:r>
          </a:p>
          <a:p>
            <a:endParaRPr lang="en-US" baseline="0" dirty="0" smtClean="0"/>
          </a:p>
          <a:p>
            <a:r>
              <a:rPr lang="en-US" baseline="0" dirty="0" smtClean="0"/>
              <a:t>The only exceptions are that the importance to clean energy has decreased for indium and gallium, again based on lower CIGS deployment.</a:t>
            </a:r>
            <a:endParaRPr lang="en-US" dirty="0" smtClean="0"/>
          </a:p>
        </p:txBody>
      </p:sp>
      <p:sp>
        <p:nvSpPr>
          <p:cNvPr id="4" name="Slide Number Placeholder 3"/>
          <p:cNvSpPr>
            <a:spLocks noGrp="1"/>
          </p:cNvSpPr>
          <p:nvPr>
            <p:ph type="sldNum" sz="quarter" idx="10"/>
          </p:nvPr>
        </p:nvSpPr>
        <p:spPr/>
        <p:txBody>
          <a:bodyPr/>
          <a:lstStyle/>
          <a:p>
            <a:fld id="{A5906C81-CC8C-41F4-9671-F5E2103867F0}" type="slidenum">
              <a:rPr lang="en-US" smtClean="0"/>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Significant investment</a:t>
            </a:r>
            <a:r>
              <a:rPr lang="en-US" baseline="0" dirty="0" smtClean="0"/>
              <a:t> in FY11 – majority of research is in early stages</a:t>
            </a:r>
            <a:endParaRPr lang="en-US" dirty="0"/>
          </a:p>
        </p:txBody>
      </p:sp>
      <p:sp>
        <p:nvSpPr>
          <p:cNvPr id="4" name="Slide Number Placeholder 3"/>
          <p:cNvSpPr>
            <a:spLocks noGrp="1"/>
          </p:cNvSpPr>
          <p:nvPr>
            <p:ph type="sldNum" sz="quarter" idx="10"/>
          </p:nvPr>
        </p:nvSpPr>
        <p:spPr/>
        <p:txBody>
          <a:bodyPr/>
          <a:lstStyle/>
          <a:p>
            <a:fld id="{A5906C81-CC8C-41F4-9671-F5E2103867F0}"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Important</a:t>
            </a:r>
            <a:r>
              <a:rPr lang="en-US" baseline="0" dirty="0" smtClean="0"/>
              <a:t> contributions of this project:</a:t>
            </a:r>
          </a:p>
          <a:p>
            <a:pPr>
              <a:buFont typeface="Arial" charset="0"/>
              <a:buChar char="•"/>
            </a:pPr>
            <a:r>
              <a:rPr lang="en-US" baseline="0" dirty="0" smtClean="0"/>
              <a:t>Abundant cerium used for magnets</a:t>
            </a:r>
          </a:p>
          <a:p>
            <a:pPr>
              <a:buFont typeface="Arial" charset="0"/>
              <a:buChar char="•"/>
            </a:pPr>
            <a:r>
              <a:rPr lang="en-US" baseline="0" dirty="0" smtClean="0"/>
              <a:t>Computer modeling used to enable a more comprehensive evaluation of potential alloying modifications</a:t>
            </a:r>
            <a:endParaRPr lang="en-US" dirty="0"/>
          </a:p>
        </p:txBody>
      </p:sp>
      <p:sp>
        <p:nvSpPr>
          <p:cNvPr id="4" name="Slide Number Placeholder 3"/>
          <p:cNvSpPr>
            <a:spLocks noGrp="1"/>
          </p:cNvSpPr>
          <p:nvPr>
            <p:ph type="sldNum" sz="quarter" idx="10"/>
          </p:nvPr>
        </p:nvSpPr>
        <p:spPr/>
        <p:txBody>
          <a:bodyPr/>
          <a:lstStyle/>
          <a:p>
            <a:fld id="{A5906C81-CC8C-41F4-9671-F5E2103867F0}"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906C81-CC8C-41F4-9671-F5E2103867F0}"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906C81-CC8C-41F4-9671-F5E2103867F0}"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906C81-CC8C-41F4-9671-F5E2103867F0}"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focused</a:t>
            </a:r>
            <a:r>
              <a:rPr lang="en-US" baseline="0" dirty="0" smtClean="0"/>
              <a:t> on</a:t>
            </a:r>
            <a:r>
              <a:rPr lang="en-US" dirty="0" smtClean="0"/>
              <a:t> four of the fastest</a:t>
            </a:r>
            <a:r>
              <a:rPr lang="en-US" baseline="0" dirty="0" smtClean="0"/>
              <a:t> growing </a:t>
            </a:r>
            <a:r>
              <a:rPr lang="en-US" dirty="0" smtClean="0"/>
              <a:t>clean</a:t>
            </a:r>
            <a:r>
              <a:rPr lang="en-US" baseline="0" dirty="0" smtClean="0"/>
              <a:t> energy technologies – vehicles, wind, solar power and energy efficient lighting.</a:t>
            </a:r>
          </a:p>
          <a:p>
            <a:endParaRPr lang="en-US" dirty="0" smtClean="0"/>
          </a:p>
          <a:p>
            <a:r>
              <a:rPr lang="en-US" dirty="0" smtClean="0"/>
              <a:t>These technologies </a:t>
            </a:r>
            <a:r>
              <a:rPr lang="en-US" i="1" dirty="0" smtClean="0"/>
              <a:t>can</a:t>
            </a:r>
            <a:r>
              <a:rPr lang="en-US" dirty="0" smtClean="0"/>
              <a:t> use materials</a:t>
            </a:r>
            <a:r>
              <a:rPr lang="en-US" baseline="0" dirty="0" smtClean="0"/>
              <a:t> from a wide cross section of the periodic table, including rare earth elements.</a:t>
            </a:r>
          </a:p>
          <a:p>
            <a:endParaRPr lang="en-US" baseline="0" dirty="0" smtClean="0"/>
          </a:p>
          <a:p>
            <a:r>
              <a:rPr lang="en-US" baseline="0" dirty="0" smtClean="0"/>
              <a:t>[Note: Samarium and Praseodymium are shown as potential materials in vehicles and wind, although we do not include them in our demand calculations. Samarium is not widely used and the extent of praseodymium use in magnets is uncertain.]</a:t>
            </a:r>
          </a:p>
          <a:p>
            <a:endParaRPr lang="en-US" baseline="0" dirty="0" smtClean="0"/>
          </a:p>
          <a:p>
            <a:r>
              <a:rPr lang="en-US" baseline="0" dirty="0" smtClean="0"/>
              <a:t>The 2011 Critical Materials Strategy also includes several technology case studies, including the use of critical materials in oil refining. </a:t>
            </a:r>
            <a:endParaRPr lang="en-US" dirty="0"/>
          </a:p>
        </p:txBody>
      </p:sp>
      <p:sp>
        <p:nvSpPr>
          <p:cNvPr id="4" name="Slide Number Placeholder 3"/>
          <p:cNvSpPr>
            <a:spLocks noGrp="1"/>
          </p:cNvSpPr>
          <p:nvPr>
            <p:ph type="sldNum" sz="quarter" idx="10"/>
          </p:nvPr>
        </p:nvSpPr>
        <p:spPr/>
        <p:txBody>
          <a:bodyPr/>
          <a:lstStyle/>
          <a:p>
            <a:fld id="{A5906C81-CC8C-41F4-9671-F5E2103867F0}"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3880">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5906C81-CC8C-41F4-9671-F5E2103867F0}" type="slidenum">
              <a:rPr lang="en-US" smtClean="0"/>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3880">
              <a:defRPr/>
            </a:pPr>
            <a:r>
              <a:rPr lang="en-US" dirty="0" smtClean="0"/>
              <a:t>DOE’s Strategy with respect to critical materials rests on three pillars.  </a:t>
            </a:r>
          </a:p>
          <a:p>
            <a:pPr defTabSz="913880">
              <a:defRPr/>
            </a:pPr>
            <a:endParaRPr lang="en-US" dirty="0" smtClean="0"/>
          </a:p>
          <a:p>
            <a:pPr defTabSz="913880">
              <a:defRPr/>
            </a:pPr>
            <a:r>
              <a:rPr lang="en-US" dirty="0" smtClean="0"/>
              <a:t>First, diversified global supply chains are essential. To manage supply risk, multiple sources of materials are required. This means taking steps to facilitate extraction, refining and manufacturing here in the United States, as well as encouraging other nations to expedite alternative supplies (in all cases in an environmentally-sound manner). </a:t>
            </a:r>
          </a:p>
          <a:p>
            <a:pPr defTabSz="913880">
              <a:defRPr/>
            </a:pPr>
            <a:endParaRPr lang="en-US" dirty="0" smtClean="0"/>
          </a:p>
          <a:p>
            <a:pPr defTabSz="913880">
              <a:defRPr/>
            </a:pPr>
            <a:r>
              <a:rPr lang="en-US" dirty="0" smtClean="0"/>
              <a:t>Second, substitutes must be developed. Research leading to material and technology substitutes will improve flexibility and help meet the material needs of the clean energy economy. </a:t>
            </a:r>
          </a:p>
          <a:p>
            <a:pPr defTabSz="913880">
              <a:defRPr/>
            </a:pPr>
            <a:endParaRPr lang="en-US" dirty="0" smtClean="0"/>
          </a:p>
          <a:p>
            <a:pPr defTabSz="913880">
              <a:defRPr/>
            </a:pPr>
            <a:r>
              <a:rPr lang="en-US" dirty="0" smtClean="0"/>
              <a:t>Third, recycling, reuse and more efficient use of critical materials will improve resilience.  Widespread recycling and reuse could significantly lower world demand for newly extracted rare earths and other materials. </a:t>
            </a:r>
          </a:p>
          <a:p>
            <a:endParaRPr lang="en-US" dirty="0"/>
          </a:p>
        </p:txBody>
      </p:sp>
      <p:sp>
        <p:nvSpPr>
          <p:cNvPr id="4" name="Slide Number Placeholder 3"/>
          <p:cNvSpPr>
            <a:spLocks noGrp="1"/>
          </p:cNvSpPr>
          <p:nvPr>
            <p:ph type="sldNum" sz="quarter" idx="10"/>
          </p:nvPr>
        </p:nvSpPr>
        <p:spPr/>
        <p:txBody>
          <a:bodyPr/>
          <a:lstStyle/>
          <a:p>
            <a:fld id="{A5906C81-CC8C-41F4-9671-F5E2103867F0}" type="slidenum">
              <a:rPr lang="en-US" smtClean="0">
                <a:solidFill>
                  <a:prstClr val="black"/>
                </a:solidFill>
              </a:rPr>
              <a:pPr/>
              <a:t>19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t="4126" b="3030"/>
          <a:stretch>
            <a:fillRect/>
          </a:stretch>
        </p:blipFill>
        <p:spPr bwMode="auto">
          <a:xfrm>
            <a:off x="0" y="0"/>
            <a:ext cx="9144000" cy="6858000"/>
          </a:xfrm>
          <a:prstGeom prst="rect">
            <a:avLst/>
          </a:prstGeom>
          <a:noFill/>
          <a:ln w="9525">
            <a:noFill/>
            <a:miter lim="800000"/>
            <a:headEnd/>
            <a:tailEnd/>
          </a:ln>
        </p:spPr>
      </p:pic>
      <p:pic>
        <p:nvPicPr>
          <p:cNvPr id="5" name="Picture 18"/>
          <p:cNvPicPr>
            <a:picLocks noChangeAspect="1" noChangeArrowheads="1"/>
          </p:cNvPicPr>
          <p:nvPr userDrawn="1"/>
        </p:nvPicPr>
        <p:blipFill>
          <a:blip r:embed="rId3" cstate="print"/>
          <a:srcRect/>
          <a:stretch>
            <a:fillRect/>
          </a:stretch>
        </p:blipFill>
        <p:spPr bwMode="auto">
          <a:xfrm>
            <a:off x="2133600" y="1676400"/>
            <a:ext cx="4876800" cy="4481513"/>
          </a:xfrm>
          <a:prstGeom prst="rect">
            <a:avLst/>
          </a:prstGeom>
          <a:noFill/>
          <a:ln w="9525">
            <a:noFill/>
            <a:miter lim="800000"/>
            <a:headEnd/>
            <a:tailEnd/>
          </a:ln>
        </p:spPr>
      </p:pic>
      <p:sp>
        <p:nvSpPr>
          <p:cNvPr id="15363" name="Rectangle 3"/>
          <p:cNvSpPr>
            <a:spLocks noGrp="1" noChangeArrowheads="1"/>
          </p:cNvSpPr>
          <p:nvPr>
            <p:ph type="ctrTitle"/>
          </p:nvPr>
        </p:nvSpPr>
        <p:spPr>
          <a:xfrm>
            <a:off x="685800" y="2286000"/>
            <a:ext cx="7772400" cy="1143000"/>
          </a:xfrm>
        </p:spPr>
        <p:txBody>
          <a:bodyPr/>
          <a:lstStyle>
            <a:lvl1pPr>
              <a:defRPr sz="3600" b="1">
                <a:solidFill>
                  <a:srgbClr val="000000"/>
                </a:solidFill>
              </a:defRPr>
            </a:lvl1pPr>
          </a:lstStyle>
          <a:p>
            <a:r>
              <a:rPr lang="en-US"/>
              <a:t>Click to edit Master title style</a:t>
            </a:r>
          </a:p>
        </p:txBody>
      </p:sp>
      <p:sp>
        <p:nvSpPr>
          <p:cNvPr id="15364"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 name="Rectangle 5"/>
          <p:cNvSpPr>
            <a:spLocks noGrp="1" noChangeArrowheads="1"/>
          </p:cNvSpPr>
          <p:nvPr>
            <p:ph type="dt" sz="half" idx="10"/>
          </p:nvPr>
        </p:nvSpPr>
        <p:spPr/>
        <p:txBody>
          <a:bodyPr/>
          <a:lstStyle>
            <a:lvl1pPr>
              <a:defRPr smtClean="0"/>
            </a:lvl1pPr>
          </a:lstStyle>
          <a:p>
            <a:pPr>
              <a:defRPr/>
            </a:pPr>
            <a:fld id="{EA2A01E6-7346-41EA-8E57-D53A759C089A}" type="datetime1">
              <a:rPr lang="en-US"/>
              <a:pPr>
                <a:defRPr/>
              </a:pPr>
              <a:t>4/4/2012</a:t>
            </a:fld>
            <a:endParaRPr lang="en-US" dirty="0"/>
          </a:p>
        </p:txBody>
      </p:sp>
      <p:sp>
        <p:nvSpPr>
          <p:cNvPr id="7" name="Rectangle 6"/>
          <p:cNvSpPr>
            <a:spLocks noGrp="1" noChangeArrowheads="1"/>
          </p:cNvSpPr>
          <p:nvPr>
            <p:ph type="ftr" sz="quarter" idx="11"/>
          </p:nvPr>
        </p:nvSpPr>
        <p:spPr>
          <a:xfrm>
            <a:off x="2667000" y="6248400"/>
            <a:ext cx="3810000" cy="457200"/>
          </a:xfrm>
        </p:spPr>
        <p:txBody>
          <a:bodyPr/>
          <a:lstStyle>
            <a:lvl1pPr>
              <a:defRPr sz="1400" dirty="0" smtClean="0"/>
            </a:lvl1pPr>
          </a:lstStyle>
          <a:p>
            <a:pPr>
              <a:defRPr/>
            </a:pPr>
            <a:r>
              <a:rPr lang="en-US"/>
              <a:t>U.S. Environmental Protection Agency</a:t>
            </a:r>
          </a:p>
        </p:txBody>
      </p:sp>
      <p:sp>
        <p:nvSpPr>
          <p:cNvPr id="8" name="Rectangle 7"/>
          <p:cNvSpPr>
            <a:spLocks noGrp="1" noChangeArrowheads="1"/>
          </p:cNvSpPr>
          <p:nvPr>
            <p:ph type="sldNum" sz="quarter" idx="12"/>
          </p:nvPr>
        </p:nvSpPr>
        <p:spPr/>
        <p:txBody>
          <a:bodyPr/>
          <a:lstStyle>
            <a:lvl1pPr>
              <a:defRPr smtClean="0"/>
            </a:lvl1pPr>
          </a:lstStyle>
          <a:p>
            <a:pPr>
              <a:defRPr/>
            </a:pPr>
            <a:fld id="{819A8DA7-D50C-4C9D-A3EE-A4ACDD62DE6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a:t>
            </a:r>
            <a:r>
              <a:rPr lang="en-US" dirty="0" err="1" smtClean="0"/>
              <a:t>lev</a:t>
            </a:r>
            <a:endParaRPr lang="en-US" dirty="0" smtClean="0"/>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smtClean="0"/>
            </a:lvl1pPr>
          </a:lstStyle>
          <a:p>
            <a:pPr>
              <a:defRPr/>
            </a:pPr>
            <a:fld id="{5B54310E-7C7D-47D8-81CB-6CE0E0A47F95}" type="datetime1">
              <a:rPr lang="en-US"/>
              <a:pPr>
                <a:defRPr/>
              </a:pPr>
              <a:t>4/4/2012</a:t>
            </a:fld>
            <a:endParaRPr lang="en-US"/>
          </a:p>
        </p:txBody>
      </p:sp>
      <p:sp>
        <p:nvSpPr>
          <p:cNvPr id="6" name="Footer Placeholder 4"/>
          <p:cNvSpPr>
            <a:spLocks noGrp="1"/>
          </p:cNvSpPr>
          <p:nvPr>
            <p:ph type="ftr" sz="quarter" idx="11"/>
          </p:nvPr>
        </p:nvSpPr>
        <p:spPr/>
        <p:txBody>
          <a:bodyPr/>
          <a:lstStyle>
            <a:lvl1pPr>
              <a:defRPr sz="1400" dirty="0" smtClean="0"/>
            </a:lvl1pPr>
          </a:lstStyle>
          <a:p>
            <a:pPr>
              <a:defRPr/>
            </a:pPr>
            <a:r>
              <a:rPr lang="en-US"/>
              <a:t>U.S. Environmental Protection Agency</a:t>
            </a:r>
          </a:p>
        </p:txBody>
      </p:sp>
      <p:sp>
        <p:nvSpPr>
          <p:cNvPr id="7" name="Slide Number Placeholder 5"/>
          <p:cNvSpPr>
            <a:spLocks noGrp="1"/>
          </p:cNvSpPr>
          <p:nvPr>
            <p:ph type="sldNum" sz="quarter" idx="12"/>
          </p:nvPr>
        </p:nvSpPr>
        <p:spPr/>
        <p:txBody>
          <a:bodyPr/>
          <a:lstStyle>
            <a:lvl1pPr>
              <a:defRPr smtClean="0"/>
            </a:lvl1pPr>
          </a:lstStyle>
          <a:p>
            <a:pPr>
              <a:defRPr/>
            </a:pPr>
            <a:fld id="{D91C0930-4215-4DD5-8902-D8828541C12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Vertical Title 1"/>
          <p:cNvSpPr>
            <a:spLocks noGrp="1"/>
          </p:cNvSpPr>
          <p:nvPr>
            <p:ph type="title" orient="vert"/>
          </p:nvPr>
        </p:nvSpPr>
        <p:spPr>
          <a:xfrm>
            <a:off x="6515100" y="1600200"/>
            <a:ext cx="1943100" cy="449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600200"/>
            <a:ext cx="5676900"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smtClean="0"/>
            </a:lvl1pPr>
          </a:lstStyle>
          <a:p>
            <a:pPr>
              <a:defRPr/>
            </a:pPr>
            <a:fld id="{E09B8FEA-464B-4A30-81A1-3E8E299AE2A5}" type="datetime1">
              <a:rPr lang="en-US"/>
              <a:pPr>
                <a:defRPr/>
              </a:pPr>
              <a:t>4/4/2012</a:t>
            </a:fld>
            <a:endParaRPr lang="en-US"/>
          </a:p>
        </p:txBody>
      </p:sp>
      <p:sp>
        <p:nvSpPr>
          <p:cNvPr id="6" name="Footer Placeholder 4"/>
          <p:cNvSpPr>
            <a:spLocks noGrp="1"/>
          </p:cNvSpPr>
          <p:nvPr>
            <p:ph type="ftr" sz="quarter" idx="11"/>
          </p:nvPr>
        </p:nvSpPr>
        <p:spPr/>
        <p:txBody>
          <a:bodyPr/>
          <a:lstStyle>
            <a:lvl1pPr>
              <a:defRPr sz="1400" dirty="0" smtClean="0"/>
            </a:lvl1pPr>
          </a:lstStyle>
          <a:p>
            <a:pPr>
              <a:defRPr/>
            </a:pPr>
            <a:r>
              <a:rPr lang="en-US"/>
              <a:t>U.S. Environmental Protection Agency</a:t>
            </a:r>
          </a:p>
        </p:txBody>
      </p:sp>
      <p:sp>
        <p:nvSpPr>
          <p:cNvPr id="7" name="Slide Number Placeholder 5"/>
          <p:cNvSpPr>
            <a:spLocks noGrp="1"/>
          </p:cNvSpPr>
          <p:nvPr>
            <p:ph type="sldNum" sz="quarter" idx="12"/>
          </p:nvPr>
        </p:nvSpPr>
        <p:spPr/>
        <p:txBody>
          <a:bodyPr/>
          <a:lstStyle>
            <a:lvl1pPr>
              <a:defRPr smtClean="0"/>
            </a:lvl1pPr>
          </a:lstStyle>
          <a:p>
            <a:pPr>
              <a:defRPr/>
            </a:pPr>
            <a:fld id="{43B3C7ED-EA92-4214-A17E-0291FC71F8F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667000"/>
            <a:ext cx="3810000" cy="3429000"/>
          </a:xfrm>
        </p:spPr>
        <p:txBody>
          <a:bodyPr/>
          <a:lstStyle/>
          <a:p>
            <a:pPr lvl="0"/>
            <a:endParaRPr lang="en-US" noProof="0" smtClean="0"/>
          </a:p>
        </p:txBody>
      </p:sp>
      <p:sp>
        <p:nvSpPr>
          <p:cNvPr id="4" name="Text Placeholder 3"/>
          <p:cNvSpPr>
            <a:spLocks noGrp="1"/>
          </p:cNvSpPr>
          <p:nvPr>
            <p:ph type="body" sz="half" idx="2"/>
          </p:nvPr>
        </p:nvSpPr>
        <p:spPr>
          <a:xfrm>
            <a:off x="4648200" y="26670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smtClean="0"/>
            </a:lvl1pPr>
          </a:lstStyle>
          <a:p>
            <a:pPr>
              <a:defRPr/>
            </a:pPr>
            <a:fld id="{88E2C9F5-9E47-4790-8D53-B38499075986}" type="datetime1">
              <a:rPr lang="en-US"/>
              <a:pPr>
                <a:defRPr/>
              </a:pPr>
              <a:t>4/4/2012</a:t>
            </a:fld>
            <a:endParaRPr lang="en-US"/>
          </a:p>
        </p:txBody>
      </p:sp>
      <p:sp>
        <p:nvSpPr>
          <p:cNvPr id="7" name="Footer Placeholder 5"/>
          <p:cNvSpPr>
            <a:spLocks noGrp="1"/>
          </p:cNvSpPr>
          <p:nvPr>
            <p:ph type="ftr" sz="quarter" idx="11"/>
          </p:nvPr>
        </p:nvSpPr>
        <p:spPr/>
        <p:txBody>
          <a:bodyPr/>
          <a:lstStyle>
            <a:lvl1pPr>
              <a:defRPr dirty="0" smtClean="0"/>
            </a:lvl1pPr>
          </a:lstStyle>
          <a:p>
            <a:pPr>
              <a:defRPr/>
            </a:pPr>
            <a:r>
              <a:rPr lang="en-US"/>
              <a:t>U.S. Environmental Protection Agency</a:t>
            </a:r>
          </a:p>
        </p:txBody>
      </p:sp>
      <p:sp>
        <p:nvSpPr>
          <p:cNvPr id="8" name="Slide Number Placeholder 6"/>
          <p:cNvSpPr>
            <a:spLocks noGrp="1"/>
          </p:cNvSpPr>
          <p:nvPr>
            <p:ph type="sldNum" sz="quarter" idx="12"/>
          </p:nvPr>
        </p:nvSpPr>
        <p:spPr/>
        <p:txBody>
          <a:bodyPr/>
          <a:lstStyle>
            <a:lvl1pPr>
              <a:defRPr smtClean="0"/>
            </a:lvl1pPr>
          </a:lstStyle>
          <a:p>
            <a:pPr>
              <a:defRPr/>
            </a:pPr>
            <a:fld id="{586122F4-E386-4B9F-8DA9-DF548729D21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2667000"/>
            <a:ext cx="7772400" cy="3429000"/>
          </a:xfrm>
        </p:spPr>
        <p:txBody>
          <a:bodyPr/>
          <a:lstStyle/>
          <a:p>
            <a:pPr lvl="0"/>
            <a:endParaRPr lang="en-US" noProof="0" smtClean="0"/>
          </a:p>
        </p:txBody>
      </p:sp>
      <p:sp>
        <p:nvSpPr>
          <p:cNvPr id="5" name="Date Placeholder 3"/>
          <p:cNvSpPr>
            <a:spLocks noGrp="1"/>
          </p:cNvSpPr>
          <p:nvPr>
            <p:ph type="dt" sz="half" idx="10"/>
          </p:nvPr>
        </p:nvSpPr>
        <p:spPr/>
        <p:txBody>
          <a:bodyPr/>
          <a:lstStyle>
            <a:lvl1pPr>
              <a:defRPr smtClean="0"/>
            </a:lvl1pPr>
          </a:lstStyle>
          <a:p>
            <a:pPr>
              <a:defRPr/>
            </a:pPr>
            <a:fld id="{1DBF6E92-53C1-4781-B6B3-408A7C49A47C}" type="datetime1">
              <a:rPr lang="en-US"/>
              <a:pPr>
                <a:defRPr/>
              </a:pPr>
              <a:t>4/4/2012</a:t>
            </a:fld>
            <a:endParaRPr lang="en-US"/>
          </a:p>
        </p:txBody>
      </p:sp>
      <p:sp>
        <p:nvSpPr>
          <p:cNvPr id="6" name="Footer Placeholder 4"/>
          <p:cNvSpPr>
            <a:spLocks noGrp="1"/>
          </p:cNvSpPr>
          <p:nvPr>
            <p:ph type="ftr" sz="quarter" idx="11"/>
          </p:nvPr>
        </p:nvSpPr>
        <p:spPr/>
        <p:txBody>
          <a:bodyPr/>
          <a:lstStyle>
            <a:lvl1pPr>
              <a:defRPr dirty="0" smtClean="0"/>
            </a:lvl1pPr>
          </a:lstStyle>
          <a:p>
            <a:pPr>
              <a:defRPr/>
            </a:pPr>
            <a:r>
              <a:rPr lang="en-US"/>
              <a:t>U.S. Environmental Protection Agency</a:t>
            </a:r>
          </a:p>
        </p:txBody>
      </p:sp>
      <p:sp>
        <p:nvSpPr>
          <p:cNvPr id="7" name="Slide Number Placeholder 5"/>
          <p:cNvSpPr>
            <a:spLocks noGrp="1"/>
          </p:cNvSpPr>
          <p:nvPr>
            <p:ph type="sldNum" sz="quarter" idx="12"/>
          </p:nvPr>
        </p:nvSpPr>
        <p:spPr/>
        <p:txBody>
          <a:bodyPr/>
          <a:lstStyle>
            <a:lvl1pPr>
              <a:defRPr smtClean="0"/>
            </a:lvl1pPr>
          </a:lstStyle>
          <a:p>
            <a:pPr>
              <a:defRPr/>
            </a:pPr>
            <a:fld id="{C696E500-8122-4979-BD74-DFBDC426BCD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6670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6670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smtClean="0"/>
            </a:lvl1pPr>
          </a:lstStyle>
          <a:p>
            <a:pPr>
              <a:defRPr/>
            </a:pPr>
            <a:fld id="{3FC7997A-0FE2-47B1-87D8-EF12ADE88E97}" type="datetime1">
              <a:rPr lang="en-US"/>
              <a:pPr>
                <a:defRPr/>
              </a:pPr>
              <a:t>4/4/2012</a:t>
            </a:fld>
            <a:endParaRPr lang="en-US"/>
          </a:p>
        </p:txBody>
      </p:sp>
      <p:sp>
        <p:nvSpPr>
          <p:cNvPr id="7" name="Footer Placeholder 5"/>
          <p:cNvSpPr>
            <a:spLocks noGrp="1"/>
          </p:cNvSpPr>
          <p:nvPr>
            <p:ph type="ftr" sz="quarter" idx="11"/>
          </p:nvPr>
        </p:nvSpPr>
        <p:spPr/>
        <p:txBody>
          <a:bodyPr/>
          <a:lstStyle>
            <a:lvl1pPr>
              <a:defRPr dirty="0" smtClean="0"/>
            </a:lvl1pPr>
          </a:lstStyle>
          <a:p>
            <a:pPr>
              <a:defRPr/>
            </a:pPr>
            <a:r>
              <a:rPr lang="en-US"/>
              <a:t>U.S. Environmental Protection Agency</a:t>
            </a:r>
          </a:p>
        </p:txBody>
      </p:sp>
      <p:sp>
        <p:nvSpPr>
          <p:cNvPr id="8" name="Slide Number Placeholder 6"/>
          <p:cNvSpPr>
            <a:spLocks noGrp="1"/>
          </p:cNvSpPr>
          <p:nvPr>
            <p:ph type="sldNum" sz="quarter" idx="12"/>
          </p:nvPr>
        </p:nvSpPr>
        <p:spPr/>
        <p:txBody>
          <a:bodyPr/>
          <a:lstStyle>
            <a:lvl1pPr>
              <a:defRPr smtClean="0"/>
            </a:lvl1pPr>
          </a:lstStyle>
          <a:p>
            <a:pPr>
              <a:defRPr/>
            </a:pPr>
            <a:fld id="{128E706B-6854-4FF5-B914-64885F006ADE}"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Content Placeholder 1"/>
          <p:cNvSpPr>
            <a:spLocks noGrp="1"/>
          </p:cNvSpPr>
          <p:nvPr>
            <p:ph/>
          </p:nvPr>
        </p:nvSpPr>
        <p:spPr>
          <a:xfrm>
            <a:off x="685800" y="1600200"/>
            <a:ext cx="7772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p:txBody>
          <a:bodyPr/>
          <a:lstStyle>
            <a:lvl1pPr>
              <a:defRPr smtClean="0"/>
            </a:lvl1pPr>
          </a:lstStyle>
          <a:p>
            <a:pPr>
              <a:defRPr/>
            </a:pPr>
            <a:fld id="{F0028717-C8DC-4DE8-B0A7-A8F88C128691}" type="datetime1">
              <a:rPr lang="en-US"/>
              <a:pPr>
                <a:defRPr/>
              </a:pPr>
              <a:t>4/4/2012</a:t>
            </a:fld>
            <a:endParaRPr lang="en-US"/>
          </a:p>
        </p:txBody>
      </p:sp>
      <p:sp>
        <p:nvSpPr>
          <p:cNvPr id="5" name="Footer Placeholder 3"/>
          <p:cNvSpPr>
            <a:spLocks noGrp="1"/>
          </p:cNvSpPr>
          <p:nvPr>
            <p:ph type="ftr" sz="quarter" idx="11"/>
          </p:nvPr>
        </p:nvSpPr>
        <p:spPr/>
        <p:txBody>
          <a:bodyPr/>
          <a:lstStyle>
            <a:lvl1pPr>
              <a:defRPr dirty="0" smtClean="0"/>
            </a:lvl1pPr>
          </a:lstStyle>
          <a:p>
            <a:pPr>
              <a:defRPr/>
            </a:pPr>
            <a:r>
              <a:rPr lang="en-US"/>
              <a:t>U.S. Environmental Protection Agency</a:t>
            </a:r>
          </a:p>
        </p:txBody>
      </p:sp>
      <p:sp>
        <p:nvSpPr>
          <p:cNvPr id="6" name="Slide Number Placeholder 4"/>
          <p:cNvSpPr>
            <a:spLocks noGrp="1"/>
          </p:cNvSpPr>
          <p:nvPr>
            <p:ph type="sldNum" sz="quarter" idx="12"/>
          </p:nvPr>
        </p:nvSpPr>
        <p:spPr/>
        <p:txBody>
          <a:bodyPr/>
          <a:lstStyle>
            <a:lvl1pPr>
              <a:defRPr smtClean="0"/>
            </a:lvl1pPr>
          </a:lstStyle>
          <a:p>
            <a:pPr>
              <a:defRPr/>
            </a:pPr>
            <a:fld id="{529B1D6F-9E29-4334-B49A-DF123C06F36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762565-7F6F-46CC-8AEA-449B60A075BD}" type="datetime1">
              <a:rPr lang="en-US" smtClean="0">
                <a:solidFill>
                  <a:prstClr val="black">
                    <a:tint val="75000"/>
                  </a:prstClr>
                </a:solidFill>
              </a:rPr>
              <a:pPr/>
              <a:t>4/4/2012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010400" y="6477000"/>
            <a:ext cx="2133600" cy="365125"/>
          </a:xfrm>
        </p:spPr>
        <p:txBody>
          <a:bodyPr/>
          <a:lstStyle/>
          <a:p>
            <a:fld id="{9674A71A-F4B2-4E10-A573-45B7E04BE11B}" type="slidenum">
              <a:rPr lang="en-US" smtClean="0">
                <a:solidFill>
                  <a:prstClr val="black">
                    <a:tint val="75000"/>
                  </a:prstClr>
                </a:solidFill>
              </a:rPr>
              <a:pPr/>
              <a:t>‹#›</a:t>
            </a:fld>
            <a:endParaRPr lang="en-US" dirty="0">
              <a:solidFill>
                <a:prstClr val="black">
                  <a:tint val="75000"/>
                </a:prstClr>
              </a:solidFill>
            </a:endParaRPr>
          </a:p>
        </p:txBody>
      </p:sp>
      <p:pic>
        <p:nvPicPr>
          <p:cNvPr id="7" name="Picture 2"/>
          <p:cNvPicPr>
            <a:picLocks noChangeAspect="1" noChangeArrowheads="1"/>
          </p:cNvPicPr>
          <p:nvPr userDrawn="1"/>
        </p:nvPicPr>
        <p:blipFill>
          <a:blip r:embed="rId2" cstate="print"/>
          <a:srcRect l="9375" t="24792" r="1875" b="61666"/>
          <a:stretch>
            <a:fillRect/>
          </a:stretch>
        </p:blipFill>
        <p:spPr bwMode="gray">
          <a:xfrm>
            <a:off x="0" y="0"/>
            <a:ext cx="9144000" cy="990600"/>
          </a:xfrm>
          <a:prstGeom prst="rect">
            <a:avLst/>
          </a:prstGeom>
          <a:noFill/>
          <a:ln w="9525" cap="flat" cmpd="sng" algn="ctr">
            <a:noFill/>
            <a:prstDash val="solid"/>
            <a:miter lim="800000"/>
            <a:headEnd/>
            <a:tailEnd/>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C9DE8C-8BA8-4CEC-9AE4-440BFD6FF287}" type="datetime1">
              <a:rPr lang="en-US" smtClean="0">
                <a:solidFill>
                  <a:prstClr val="black">
                    <a:tint val="75000"/>
                  </a:prstClr>
                </a:solidFill>
              </a:rPr>
              <a:pPr/>
              <a:t>4/4/2012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2" y="2906721"/>
            <a:ext cx="77724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500">
                <a:solidFill>
                  <a:schemeClr val="tx1">
                    <a:tint val="75000"/>
                  </a:schemeClr>
                </a:solidFill>
              </a:defRPr>
            </a:lvl3pPr>
            <a:lvl4pPr marL="1371600" indent="0">
              <a:buNone/>
              <a:defRPr sz="1500">
                <a:solidFill>
                  <a:schemeClr val="tx1">
                    <a:tint val="75000"/>
                  </a:schemeClr>
                </a:solidFill>
              </a:defRPr>
            </a:lvl4pPr>
            <a:lvl5pPr marL="1828800" indent="0">
              <a:buNone/>
              <a:defRPr sz="1500">
                <a:solidFill>
                  <a:schemeClr val="tx1">
                    <a:tint val="75000"/>
                  </a:schemeClr>
                </a:solidFill>
              </a:defRPr>
            </a:lvl5pPr>
            <a:lvl6pPr marL="2286000" indent="0">
              <a:buNone/>
              <a:defRPr sz="1500">
                <a:solidFill>
                  <a:schemeClr val="tx1">
                    <a:tint val="75000"/>
                  </a:schemeClr>
                </a:solidFill>
              </a:defRPr>
            </a:lvl6pPr>
            <a:lvl7pPr marL="2743200" indent="0">
              <a:buNone/>
              <a:defRPr sz="1500">
                <a:solidFill>
                  <a:schemeClr val="tx1">
                    <a:tint val="75000"/>
                  </a:schemeClr>
                </a:solidFill>
              </a:defRPr>
            </a:lvl7pPr>
            <a:lvl8pPr marL="3200400" indent="0">
              <a:buNone/>
              <a:defRPr sz="1500">
                <a:solidFill>
                  <a:schemeClr val="tx1">
                    <a:tint val="75000"/>
                  </a:schemeClr>
                </a:solidFill>
              </a:defRPr>
            </a:lvl8pPr>
            <a:lvl9pPr marL="3657600"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516976-B173-432B-8B81-232AE37FD1B3}" type="datetime1">
              <a:rPr lang="en-US" smtClean="0">
                <a:solidFill>
                  <a:prstClr val="black">
                    <a:tint val="75000"/>
                  </a:prstClr>
                </a:solidFill>
              </a:rPr>
              <a:pPr/>
              <a:t>4/4/2012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9"/>
            <a:ext cx="4038600" cy="4525963"/>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9"/>
            <a:ext cx="4038600" cy="4525963"/>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7021FF-4A0F-4345-9D7B-10AA2AD5FF13}" type="datetime1">
              <a:rPr lang="en-US" smtClean="0">
                <a:solidFill>
                  <a:prstClr val="black">
                    <a:tint val="75000"/>
                  </a:prstClr>
                </a:solidFill>
              </a:rPr>
              <a:pPr/>
              <a:t>4/4/2012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smtClean="0"/>
            </a:lvl1pPr>
          </a:lstStyle>
          <a:p>
            <a:pPr>
              <a:defRPr/>
            </a:pPr>
            <a:fld id="{A0615EEF-869E-46F2-92B7-7E6CBA978D3A}" type="datetime1">
              <a:rPr lang="en-US"/>
              <a:pPr>
                <a:defRPr/>
              </a:pPr>
              <a:t>4/4/2012</a:t>
            </a:fld>
            <a:endParaRPr lang="en-US"/>
          </a:p>
        </p:txBody>
      </p:sp>
      <p:sp>
        <p:nvSpPr>
          <p:cNvPr id="6" name="Footer Placeholder 4"/>
          <p:cNvSpPr>
            <a:spLocks noGrp="1"/>
          </p:cNvSpPr>
          <p:nvPr>
            <p:ph type="ftr" sz="quarter" idx="11"/>
          </p:nvPr>
        </p:nvSpPr>
        <p:spPr/>
        <p:txBody>
          <a:bodyPr/>
          <a:lstStyle>
            <a:lvl1pPr>
              <a:defRPr dirty="0" smtClean="0"/>
            </a:lvl1pPr>
          </a:lstStyle>
          <a:p>
            <a:pPr>
              <a:defRPr/>
            </a:pPr>
            <a:r>
              <a:rPr lang="en-US"/>
              <a:t>U.S. Environmental Protection Agency</a:t>
            </a:r>
          </a:p>
        </p:txBody>
      </p:sp>
      <p:sp>
        <p:nvSpPr>
          <p:cNvPr id="7" name="Slide Number Placeholder 5"/>
          <p:cNvSpPr>
            <a:spLocks noGrp="1"/>
          </p:cNvSpPr>
          <p:nvPr>
            <p:ph type="sldNum" sz="quarter" idx="12"/>
          </p:nvPr>
        </p:nvSpPr>
        <p:spPr/>
        <p:txBody>
          <a:bodyPr/>
          <a:lstStyle>
            <a:lvl1pPr>
              <a:defRPr smtClean="0"/>
            </a:lvl1pPr>
          </a:lstStyle>
          <a:p>
            <a:pPr>
              <a:defRPr/>
            </a:pPr>
            <a:fld id="{0D6225B3-2B2E-4F95-9B7B-2B15D38AC6F5}"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6" y="1535121"/>
            <a:ext cx="4040188" cy="639763"/>
          </a:xfrm>
        </p:spPr>
        <p:txBody>
          <a:bodyPr anchor="b"/>
          <a:lstStyle>
            <a:lvl1pPr marL="0" indent="0">
              <a:buNone/>
              <a:defRPr sz="2500" b="1"/>
            </a:lvl1pPr>
            <a:lvl2pPr marL="457200" indent="0">
              <a:buNone/>
              <a:defRPr sz="2000" b="1"/>
            </a:lvl2pPr>
            <a:lvl3pPr marL="914400" indent="0">
              <a:buNone/>
              <a:defRPr sz="1800" b="1"/>
            </a:lvl3pPr>
            <a:lvl4pPr marL="1371600" indent="0">
              <a:buNone/>
              <a:defRPr sz="1500" b="1"/>
            </a:lvl4pPr>
            <a:lvl5pPr marL="1828800" indent="0">
              <a:buNone/>
              <a:defRPr sz="1500" b="1"/>
            </a:lvl5pPr>
            <a:lvl6pPr marL="2286000" indent="0">
              <a:buNone/>
              <a:defRPr sz="1500" b="1"/>
            </a:lvl6pPr>
            <a:lvl7pPr marL="2743200" indent="0">
              <a:buNone/>
              <a:defRPr sz="1500" b="1"/>
            </a:lvl7pPr>
            <a:lvl8pPr marL="3200400" indent="0">
              <a:buNone/>
              <a:defRPr sz="1500" b="1"/>
            </a:lvl8pPr>
            <a:lvl9pPr marL="3657600"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206" y="2174876"/>
            <a:ext cx="4040188" cy="3951288"/>
          </a:xfrm>
        </p:spPr>
        <p:txBody>
          <a:bodyPr/>
          <a:lstStyle>
            <a:lvl1pPr>
              <a:defRPr sz="2500"/>
            </a:lvl1pPr>
            <a:lvl2pPr>
              <a:defRPr sz="20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21"/>
            <a:ext cx="4041775" cy="639763"/>
          </a:xfrm>
        </p:spPr>
        <p:txBody>
          <a:bodyPr anchor="b"/>
          <a:lstStyle>
            <a:lvl1pPr marL="0" indent="0">
              <a:buNone/>
              <a:defRPr sz="2500" b="1"/>
            </a:lvl1pPr>
            <a:lvl2pPr marL="457200" indent="0">
              <a:buNone/>
              <a:defRPr sz="2000" b="1"/>
            </a:lvl2pPr>
            <a:lvl3pPr marL="914400" indent="0">
              <a:buNone/>
              <a:defRPr sz="1800" b="1"/>
            </a:lvl3pPr>
            <a:lvl4pPr marL="1371600" indent="0">
              <a:buNone/>
              <a:defRPr sz="1500" b="1"/>
            </a:lvl4pPr>
            <a:lvl5pPr marL="1828800" indent="0">
              <a:buNone/>
              <a:defRPr sz="1500" b="1"/>
            </a:lvl5pPr>
            <a:lvl6pPr marL="2286000" indent="0">
              <a:buNone/>
              <a:defRPr sz="1500" b="1"/>
            </a:lvl6pPr>
            <a:lvl7pPr marL="2743200" indent="0">
              <a:buNone/>
              <a:defRPr sz="1500" b="1"/>
            </a:lvl7pPr>
            <a:lvl8pPr marL="3200400" indent="0">
              <a:buNone/>
              <a:defRPr sz="1500" b="1"/>
            </a:lvl8pPr>
            <a:lvl9pPr marL="3657600"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025" y="2174876"/>
            <a:ext cx="4041775" cy="3951288"/>
          </a:xfrm>
        </p:spPr>
        <p:txBody>
          <a:bodyPr/>
          <a:lstStyle>
            <a:lvl1pPr>
              <a:defRPr sz="2500"/>
            </a:lvl1pPr>
            <a:lvl2pPr>
              <a:defRPr sz="20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4188BD-BD78-4D8B-B56C-169FFCD8AFF8}" type="datetime1">
              <a:rPr lang="en-US" smtClean="0">
                <a:solidFill>
                  <a:prstClr val="black">
                    <a:tint val="75000"/>
                  </a:prstClr>
                </a:solidFill>
              </a:rPr>
              <a:pPr/>
              <a:t>4/4/2012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B09B76-9434-4EB9-9C48-C8811F773FB9}" type="datetime1">
              <a:rPr lang="en-US" smtClean="0">
                <a:solidFill>
                  <a:prstClr val="black">
                    <a:tint val="75000"/>
                  </a:prstClr>
                </a:solidFill>
              </a:rPr>
              <a:pPr/>
              <a:t>4/4/2012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E28A2F-8FAF-43C3-A87E-B1DDB5EA77B3}" type="datetime1">
              <a:rPr lang="en-US" smtClean="0">
                <a:solidFill>
                  <a:prstClr val="black">
                    <a:tint val="75000"/>
                  </a:prstClr>
                </a:solidFill>
              </a:rPr>
              <a:pPr/>
              <a:t>4/4/2012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3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3"/>
            <a:ext cx="3008313" cy="4691063"/>
          </a:xfrm>
        </p:spPr>
        <p:txBody>
          <a:bodyPr/>
          <a:lstStyle>
            <a:lvl1pPr marL="0" indent="0">
              <a:buNone/>
              <a:defRPr sz="1500"/>
            </a:lvl1pPr>
            <a:lvl2pPr marL="457200" indent="0">
              <a:buNone/>
              <a:defRPr sz="1300"/>
            </a:lvl2pPr>
            <a:lvl3pPr marL="914400" indent="0">
              <a:buNone/>
              <a:defRPr sz="10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6811D7-FB31-4200-9642-E96145B1769F}" type="datetime1">
              <a:rPr lang="en-US" smtClean="0">
                <a:solidFill>
                  <a:prstClr val="black">
                    <a:tint val="75000"/>
                  </a:prstClr>
                </a:solidFill>
              </a:rPr>
              <a:pPr/>
              <a:t>4/4/2012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7" y="4800609"/>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7" y="612775"/>
            <a:ext cx="5486400" cy="4114800"/>
          </a:xfrm>
        </p:spPr>
        <p:txBody>
          <a:bodyPr/>
          <a:lstStyle>
            <a:lvl1pPr marL="0" indent="0">
              <a:buNone/>
              <a:defRPr sz="3300"/>
            </a:lvl1pPr>
            <a:lvl2pPr marL="457200" indent="0">
              <a:buNone/>
              <a:defRPr sz="2800"/>
            </a:lvl2pPr>
            <a:lvl3pPr marL="914400" indent="0">
              <a:buNone/>
              <a:defRPr sz="25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7" y="5367346"/>
            <a:ext cx="5486400" cy="804863"/>
          </a:xfrm>
        </p:spPr>
        <p:txBody>
          <a:bodyPr/>
          <a:lstStyle>
            <a:lvl1pPr marL="0" indent="0">
              <a:buNone/>
              <a:defRPr sz="1500"/>
            </a:lvl1pPr>
            <a:lvl2pPr marL="457200" indent="0">
              <a:buNone/>
              <a:defRPr sz="1300"/>
            </a:lvl2pPr>
            <a:lvl3pPr marL="914400" indent="0">
              <a:buNone/>
              <a:defRPr sz="10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8CE6D4-0AE4-44BC-AB5A-5925E42CC722}" type="datetime1">
              <a:rPr lang="en-US" smtClean="0">
                <a:solidFill>
                  <a:prstClr val="black">
                    <a:tint val="75000"/>
                  </a:prstClr>
                </a:solidFill>
              </a:rPr>
              <a:pPr/>
              <a:t>4/4/2012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304750-90FA-4AFE-9817-012A6F4094CD}" type="datetime1">
              <a:rPr lang="en-US" smtClean="0">
                <a:solidFill>
                  <a:prstClr val="black">
                    <a:tint val="75000"/>
                  </a:prstClr>
                </a:solidFill>
              </a:rPr>
              <a:pPr/>
              <a:t>4/4/2012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A9C69F-9920-436A-952E-9D027FDD3FDF}" type="datetime1">
              <a:rPr lang="en-US" smtClean="0">
                <a:solidFill>
                  <a:prstClr val="black">
                    <a:tint val="75000"/>
                  </a:prstClr>
                </a:solidFill>
              </a:rPr>
              <a:pPr/>
              <a:t>4/4/2012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762565-7F6F-46CC-8AEA-449B60A075BD}" type="datetime1">
              <a:rPr lang="en-US" smtClean="0">
                <a:solidFill>
                  <a:prstClr val="black">
                    <a:tint val="75000"/>
                  </a:prstClr>
                </a:solidFill>
              </a:rPr>
              <a:pPr/>
              <a:t>4/4/2012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010400" y="6477000"/>
            <a:ext cx="2133600" cy="365125"/>
          </a:xfrm>
        </p:spPr>
        <p:txBody>
          <a:bodyPr/>
          <a:lstStyle/>
          <a:p>
            <a:fld id="{9674A71A-F4B2-4E10-A573-45B7E04BE11B}" type="slidenum">
              <a:rPr lang="en-US" smtClean="0">
                <a:solidFill>
                  <a:prstClr val="black">
                    <a:tint val="75000"/>
                  </a:prstClr>
                </a:solidFill>
              </a:rPr>
              <a:pPr/>
              <a:t>‹#›</a:t>
            </a:fld>
            <a:endParaRPr lang="en-US" dirty="0">
              <a:solidFill>
                <a:prstClr val="black">
                  <a:tint val="75000"/>
                </a:prstClr>
              </a:solidFill>
            </a:endParaRPr>
          </a:p>
        </p:txBody>
      </p:sp>
      <p:pic>
        <p:nvPicPr>
          <p:cNvPr id="7" name="Picture 2"/>
          <p:cNvPicPr>
            <a:picLocks noChangeAspect="1" noChangeArrowheads="1"/>
          </p:cNvPicPr>
          <p:nvPr userDrawn="1"/>
        </p:nvPicPr>
        <p:blipFill>
          <a:blip r:embed="rId2" cstate="print"/>
          <a:srcRect l="9375" t="24792" r="1875" b="61666"/>
          <a:stretch>
            <a:fillRect/>
          </a:stretch>
        </p:blipFill>
        <p:spPr bwMode="gray">
          <a:xfrm>
            <a:off x="0" y="0"/>
            <a:ext cx="9144000" cy="990600"/>
          </a:xfrm>
          <a:prstGeom prst="rect">
            <a:avLst/>
          </a:prstGeom>
          <a:noFill/>
          <a:ln w="9525" cap="flat" cmpd="sng" algn="ctr">
            <a:noFill/>
            <a:prstDash val="solid"/>
            <a:miter lim="800000"/>
            <a:headEnd/>
            <a:tailEnd/>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C9DE8C-8BA8-4CEC-9AE4-440BFD6FF287}" type="datetime1">
              <a:rPr lang="en-US" smtClean="0">
                <a:solidFill>
                  <a:prstClr val="black">
                    <a:tint val="75000"/>
                  </a:prstClr>
                </a:solidFill>
              </a:rPr>
              <a:pPr/>
              <a:t>4/4/2012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2" y="2906721"/>
            <a:ext cx="77724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500">
                <a:solidFill>
                  <a:schemeClr val="tx1">
                    <a:tint val="75000"/>
                  </a:schemeClr>
                </a:solidFill>
              </a:defRPr>
            </a:lvl3pPr>
            <a:lvl4pPr marL="1371600" indent="0">
              <a:buNone/>
              <a:defRPr sz="1500">
                <a:solidFill>
                  <a:schemeClr val="tx1">
                    <a:tint val="75000"/>
                  </a:schemeClr>
                </a:solidFill>
              </a:defRPr>
            </a:lvl4pPr>
            <a:lvl5pPr marL="1828800" indent="0">
              <a:buNone/>
              <a:defRPr sz="1500">
                <a:solidFill>
                  <a:schemeClr val="tx1">
                    <a:tint val="75000"/>
                  </a:schemeClr>
                </a:solidFill>
              </a:defRPr>
            </a:lvl5pPr>
            <a:lvl6pPr marL="2286000" indent="0">
              <a:buNone/>
              <a:defRPr sz="1500">
                <a:solidFill>
                  <a:schemeClr val="tx1">
                    <a:tint val="75000"/>
                  </a:schemeClr>
                </a:solidFill>
              </a:defRPr>
            </a:lvl6pPr>
            <a:lvl7pPr marL="2743200" indent="0">
              <a:buNone/>
              <a:defRPr sz="1500">
                <a:solidFill>
                  <a:schemeClr val="tx1">
                    <a:tint val="75000"/>
                  </a:schemeClr>
                </a:solidFill>
              </a:defRPr>
            </a:lvl7pPr>
            <a:lvl8pPr marL="3200400" indent="0">
              <a:buNone/>
              <a:defRPr sz="1500">
                <a:solidFill>
                  <a:schemeClr val="tx1">
                    <a:tint val="75000"/>
                  </a:schemeClr>
                </a:solidFill>
              </a:defRPr>
            </a:lvl8pPr>
            <a:lvl9pPr marL="3657600"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516976-B173-432B-8B81-232AE37FD1B3}" type="datetime1">
              <a:rPr lang="en-US" smtClean="0">
                <a:solidFill>
                  <a:prstClr val="black">
                    <a:tint val="75000"/>
                  </a:prstClr>
                </a:solidFill>
              </a:rPr>
              <a:pPr/>
              <a:t>4/4/2012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fld id="{D1570117-867A-46EA-A0BB-84CD63C85ACD}" type="datetime1">
              <a:rPr lang="en-US"/>
              <a:pPr>
                <a:defRPr/>
              </a:pPr>
              <a:t>4/4/2012</a:t>
            </a:fld>
            <a:endParaRPr lang="en-US"/>
          </a:p>
        </p:txBody>
      </p:sp>
      <p:sp>
        <p:nvSpPr>
          <p:cNvPr id="6" name="Footer Placeholder 4"/>
          <p:cNvSpPr>
            <a:spLocks noGrp="1"/>
          </p:cNvSpPr>
          <p:nvPr>
            <p:ph type="ftr" sz="quarter" idx="11"/>
          </p:nvPr>
        </p:nvSpPr>
        <p:spPr/>
        <p:txBody>
          <a:bodyPr/>
          <a:lstStyle>
            <a:lvl1pPr>
              <a:defRPr dirty="0" smtClean="0"/>
            </a:lvl1pPr>
          </a:lstStyle>
          <a:p>
            <a:pPr>
              <a:defRPr/>
            </a:pPr>
            <a:r>
              <a:rPr lang="en-US"/>
              <a:t>U.S. Environmental Protection Agency</a:t>
            </a:r>
          </a:p>
        </p:txBody>
      </p:sp>
      <p:sp>
        <p:nvSpPr>
          <p:cNvPr id="7" name="Slide Number Placeholder 5"/>
          <p:cNvSpPr>
            <a:spLocks noGrp="1"/>
          </p:cNvSpPr>
          <p:nvPr>
            <p:ph type="sldNum" sz="quarter" idx="12"/>
          </p:nvPr>
        </p:nvSpPr>
        <p:spPr/>
        <p:txBody>
          <a:bodyPr/>
          <a:lstStyle>
            <a:lvl1pPr>
              <a:defRPr smtClean="0"/>
            </a:lvl1pPr>
          </a:lstStyle>
          <a:p>
            <a:pPr>
              <a:defRPr/>
            </a:pPr>
            <a:fld id="{F22BD60A-7B43-48BC-B297-831C84AAB423}"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9"/>
            <a:ext cx="4038600" cy="4525963"/>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9"/>
            <a:ext cx="4038600" cy="4525963"/>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7021FF-4A0F-4345-9D7B-10AA2AD5FF13}" type="datetime1">
              <a:rPr lang="en-US" smtClean="0">
                <a:solidFill>
                  <a:prstClr val="black">
                    <a:tint val="75000"/>
                  </a:prstClr>
                </a:solidFill>
              </a:rPr>
              <a:pPr/>
              <a:t>4/4/2012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6" y="1535121"/>
            <a:ext cx="4040188" cy="639763"/>
          </a:xfrm>
        </p:spPr>
        <p:txBody>
          <a:bodyPr anchor="b"/>
          <a:lstStyle>
            <a:lvl1pPr marL="0" indent="0">
              <a:buNone/>
              <a:defRPr sz="2500" b="1"/>
            </a:lvl1pPr>
            <a:lvl2pPr marL="457200" indent="0">
              <a:buNone/>
              <a:defRPr sz="2000" b="1"/>
            </a:lvl2pPr>
            <a:lvl3pPr marL="914400" indent="0">
              <a:buNone/>
              <a:defRPr sz="1800" b="1"/>
            </a:lvl3pPr>
            <a:lvl4pPr marL="1371600" indent="0">
              <a:buNone/>
              <a:defRPr sz="1500" b="1"/>
            </a:lvl4pPr>
            <a:lvl5pPr marL="1828800" indent="0">
              <a:buNone/>
              <a:defRPr sz="1500" b="1"/>
            </a:lvl5pPr>
            <a:lvl6pPr marL="2286000" indent="0">
              <a:buNone/>
              <a:defRPr sz="1500" b="1"/>
            </a:lvl6pPr>
            <a:lvl7pPr marL="2743200" indent="0">
              <a:buNone/>
              <a:defRPr sz="1500" b="1"/>
            </a:lvl7pPr>
            <a:lvl8pPr marL="3200400" indent="0">
              <a:buNone/>
              <a:defRPr sz="1500" b="1"/>
            </a:lvl8pPr>
            <a:lvl9pPr marL="3657600"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206" y="2174876"/>
            <a:ext cx="4040188" cy="3951288"/>
          </a:xfrm>
        </p:spPr>
        <p:txBody>
          <a:bodyPr/>
          <a:lstStyle>
            <a:lvl1pPr>
              <a:defRPr sz="2500"/>
            </a:lvl1pPr>
            <a:lvl2pPr>
              <a:defRPr sz="20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21"/>
            <a:ext cx="4041775" cy="639763"/>
          </a:xfrm>
        </p:spPr>
        <p:txBody>
          <a:bodyPr anchor="b"/>
          <a:lstStyle>
            <a:lvl1pPr marL="0" indent="0">
              <a:buNone/>
              <a:defRPr sz="2500" b="1"/>
            </a:lvl1pPr>
            <a:lvl2pPr marL="457200" indent="0">
              <a:buNone/>
              <a:defRPr sz="2000" b="1"/>
            </a:lvl2pPr>
            <a:lvl3pPr marL="914400" indent="0">
              <a:buNone/>
              <a:defRPr sz="1800" b="1"/>
            </a:lvl3pPr>
            <a:lvl4pPr marL="1371600" indent="0">
              <a:buNone/>
              <a:defRPr sz="1500" b="1"/>
            </a:lvl4pPr>
            <a:lvl5pPr marL="1828800" indent="0">
              <a:buNone/>
              <a:defRPr sz="1500" b="1"/>
            </a:lvl5pPr>
            <a:lvl6pPr marL="2286000" indent="0">
              <a:buNone/>
              <a:defRPr sz="1500" b="1"/>
            </a:lvl6pPr>
            <a:lvl7pPr marL="2743200" indent="0">
              <a:buNone/>
              <a:defRPr sz="1500" b="1"/>
            </a:lvl7pPr>
            <a:lvl8pPr marL="3200400" indent="0">
              <a:buNone/>
              <a:defRPr sz="1500" b="1"/>
            </a:lvl8pPr>
            <a:lvl9pPr marL="3657600"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025" y="2174876"/>
            <a:ext cx="4041775" cy="3951288"/>
          </a:xfrm>
        </p:spPr>
        <p:txBody>
          <a:bodyPr/>
          <a:lstStyle>
            <a:lvl1pPr>
              <a:defRPr sz="2500"/>
            </a:lvl1pPr>
            <a:lvl2pPr>
              <a:defRPr sz="20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4188BD-BD78-4D8B-B56C-169FFCD8AFF8}" type="datetime1">
              <a:rPr lang="en-US" smtClean="0">
                <a:solidFill>
                  <a:prstClr val="black">
                    <a:tint val="75000"/>
                  </a:prstClr>
                </a:solidFill>
              </a:rPr>
              <a:pPr/>
              <a:t>4/4/2012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B09B76-9434-4EB9-9C48-C8811F773FB9}" type="datetime1">
              <a:rPr lang="en-US" smtClean="0">
                <a:solidFill>
                  <a:prstClr val="black">
                    <a:tint val="75000"/>
                  </a:prstClr>
                </a:solidFill>
              </a:rPr>
              <a:pPr/>
              <a:t>4/4/2012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E28A2F-8FAF-43C3-A87E-B1DDB5EA77B3}" type="datetime1">
              <a:rPr lang="en-US" smtClean="0">
                <a:solidFill>
                  <a:prstClr val="black">
                    <a:tint val="75000"/>
                  </a:prstClr>
                </a:solidFill>
              </a:rPr>
              <a:pPr/>
              <a:t>4/4/2012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3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3"/>
            <a:ext cx="3008313" cy="4691063"/>
          </a:xfrm>
        </p:spPr>
        <p:txBody>
          <a:bodyPr/>
          <a:lstStyle>
            <a:lvl1pPr marL="0" indent="0">
              <a:buNone/>
              <a:defRPr sz="1500"/>
            </a:lvl1pPr>
            <a:lvl2pPr marL="457200" indent="0">
              <a:buNone/>
              <a:defRPr sz="1300"/>
            </a:lvl2pPr>
            <a:lvl3pPr marL="914400" indent="0">
              <a:buNone/>
              <a:defRPr sz="10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6811D7-FB31-4200-9642-E96145B1769F}" type="datetime1">
              <a:rPr lang="en-US" smtClean="0">
                <a:solidFill>
                  <a:prstClr val="black">
                    <a:tint val="75000"/>
                  </a:prstClr>
                </a:solidFill>
              </a:rPr>
              <a:pPr/>
              <a:t>4/4/2012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7" y="4800609"/>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7" y="612775"/>
            <a:ext cx="5486400" cy="4114800"/>
          </a:xfrm>
        </p:spPr>
        <p:txBody>
          <a:bodyPr/>
          <a:lstStyle>
            <a:lvl1pPr marL="0" indent="0">
              <a:buNone/>
              <a:defRPr sz="3300"/>
            </a:lvl1pPr>
            <a:lvl2pPr marL="457200" indent="0">
              <a:buNone/>
              <a:defRPr sz="2800"/>
            </a:lvl2pPr>
            <a:lvl3pPr marL="914400" indent="0">
              <a:buNone/>
              <a:defRPr sz="25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7" y="5367346"/>
            <a:ext cx="5486400" cy="804863"/>
          </a:xfrm>
        </p:spPr>
        <p:txBody>
          <a:bodyPr/>
          <a:lstStyle>
            <a:lvl1pPr marL="0" indent="0">
              <a:buNone/>
              <a:defRPr sz="1500"/>
            </a:lvl1pPr>
            <a:lvl2pPr marL="457200" indent="0">
              <a:buNone/>
              <a:defRPr sz="1300"/>
            </a:lvl2pPr>
            <a:lvl3pPr marL="914400" indent="0">
              <a:buNone/>
              <a:defRPr sz="10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8CE6D4-0AE4-44BC-AB5A-5925E42CC722}" type="datetime1">
              <a:rPr lang="en-US" smtClean="0">
                <a:solidFill>
                  <a:prstClr val="black">
                    <a:tint val="75000"/>
                  </a:prstClr>
                </a:solidFill>
              </a:rPr>
              <a:pPr/>
              <a:t>4/4/2012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304750-90FA-4AFE-9817-012A6F4094CD}" type="datetime1">
              <a:rPr lang="en-US" smtClean="0">
                <a:solidFill>
                  <a:prstClr val="black">
                    <a:tint val="75000"/>
                  </a:prstClr>
                </a:solidFill>
              </a:rPr>
              <a:pPr/>
              <a:t>4/4/2012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A9C69F-9920-436A-952E-9D027FDD3FDF}" type="datetime1">
              <a:rPr lang="en-US" smtClean="0">
                <a:solidFill>
                  <a:prstClr val="black">
                    <a:tint val="75000"/>
                  </a:prstClr>
                </a:solidFill>
              </a:rPr>
              <a:pPr/>
              <a:t>4/4/2012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762565-7F6F-46CC-8AEA-449B60A075BD}" type="datetime1">
              <a:rPr lang="en-US" smtClean="0">
                <a:solidFill>
                  <a:prstClr val="black">
                    <a:tint val="75000"/>
                  </a:prstClr>
                </a:solidFill>
              </a:rPr>
              <a:pPr/>
              <a:t>4/4/2012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010400" y="6477000"/>
            <a:ext cx="2133600" cy="365125"/>
          </a:xfrm>
        </p:spPr>
        <p:txBody>
          <a:bodyPr/>
          <a:lstStyle/>
          <a:p>
            <a:fld id="{9674A71A-F4B2-4E10-A573-45B7E04BE11B}" type="slidenum">
              <a:rPr lang="en-US" smtClean="0">
                <a:solidFill>
                  <a:prstClr val="black">
                    <a:tint val="75000"/>
                  </a:prstClr>
                </a:solidFill>
              </a:rPr>
              <a:pPr/>
              <a:t>‹#›</a:t>
            </a:fld>
            <a:endParaRPr lang="en-US" dirty="0">
              <a:solidFill>
                <a:prstClr val="black">
                  <a:tint val="75000"/>
                </a:prstClr>
              </a:solidFill>
            </a:endParaRPr>
          </a:p>
        </p:txBody>
      </p:sp>
      <p:pic>
        <p:nvPicPr>
          <p:cNvPr id="7" name="Picture 2"/>
          <p:cNvPicPr>
            <a:picLocks noChangeAspect="1" noChangeArrowheads="1"/>
          </p:cNvPicPr>
          <p:nvPr userDrawn="1"/>
        </p:nvPicPr>
        <p:blipFill>
          <a:blip r:embed="rId2" cstate="print"/>
          <a:srcRect l="9375" t="24792" r="1875" b="61666"/>
          <a:stretch>
            <a:fillRect/>
          </a:stretch>
        </p:blipFill>
        <p:spPr bwMode="gray">
          <a:xfrm>
            <a:off x="0" y="0"/>
            <a:ext cx="9144000" cy="990600"/>
          </a:xfrm>
          <a:prstGeom prst="rect">
            <a:avLst/>
          </a:prstGeom>
          <a:noFill/>
          <a:ln w="9525" cap="flat" cmpd="sng" algn="ctr">
            <a:noFill/>
            <a:prstDash val="solid"/>
            <a:miter lim="800000"/>
            <a:headEnd/>
            <a:tailEnd/>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C9DE8C-8BA8-4CEC-9AE4-440BFD6FF287}" type="datetime1">
              <a:rPr lang="en-US" smtClean="0">
                <a:solidFill>
                  <a:prstClr val="black">
                    <a:tint val="75000"/>
                  </a:prstClr>
                </a:solidFill>
              </a:rPr>
              <a:pPr/>
              <a:t>4/4/2012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smtClean="0"/>
            </a:lvl1pPr>
          </a:lstStyle>
          <a:p>
            <a:pPr>
              <a:defRPr/>
            </a:pPr>
            <a:fld id="{3037BCF7-9895-4D5E-899A-70167F377E38}" type="datetime1">
              <a:rPr lang="en-US"/>
              <a:pPr>
                <a:defRPr/>
              </a:pPr>
              <a:t>4/4/2012</a:t>
            </a:fld>
            <a:endParaRPr lang="en-US"/>
          </a:p>
        </p:txBody>
      </p:sp>
      <p:sp>
        <p:nvSpPr>
          <p:cNvPr id="7" name="Footer Placeholder 5"/>
          <p:cNvSpPr>
            <a:spLocks noGrp="1"/>
          </p:cNvSpPr>
          <p:nvPr>
            <p:ph type="ftr" sz="quarter" idx="11"/>
          </p:nvPr>
        </p:nvSpPr>
        <p:spPr/>
        <p:txBody>
          <a:bodyPr/>
          <a:lstStyle>
            <a:lvl1pPr>
              <a:defRPr sz="1400" dirty="0" smtClean="0"/>
            </a:lvl1pPr>
          </a:lstStyle>
          <a:p>
            <a:pPr>
              <a:defRPr/>
            </a:pPr>
            <a:r>
              <a:rPr lang="en-US"/>
              <a:t>U.S. Environmental Protection Agency</a:t>
            </a:r>
          </a:p>
        </p:txBody>
      </p:sp>
      <p:sp>
        <p:nvSpPr>
          <p:cNvPr id="8" name="Slide Number Placeholder 6"/>
          <p:cNvSpPr>
            <a:spLocks noGrp="1"/>
          </p:cNvSpPr>
          <p:nvPr>
            <p:ph type="sldNum" sz="quarter" idx="12"/>
          </p:nvPr>
        </p:nvSpPr>
        <p:spPr/>
        <p:txBody>
          <a:bodyPr/>
          <a:lstStyle>
            <a:lvl1pPr>
              <a:defRPr smtClean="0"/>
            </a:lvl1pPr>
          </a:lstStyle>
          <a:p>
            <a:pPr>
              <a:defRPr/>
            </a:pPr>
            <a:fld id="{337DE76E-A520-4CD1-84C7-C3962B4AD057}"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2" y="2906721"/>
            <a:ext cx="77724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500">
                <a:solidFill>
                  <a:schemeClr val="tx1">
                    <a:tint val="75000"/>
                  </a:schemeClr>
                </a:solidFill>
              </a:defRPr>
            </a:lvl3pPr>
            <a:lvl4pPr marL="1371600" indent="0">
              <a:buNone/>
              <a:defRPr sz="1500">
                <a:solidFill>
                  <a:schemeClr val="tx1">
                    <a:tint val="75000"/>
                  </a:schemeClr>
                </a:solidFill>
              </a:defRPr>
            </a:lvl4pPr>
            <a:lvl5pPr marL="1828800" indent="0">
              <a:buNone/>
              <a:defRPr sz="1500">
                <a:solidFill>
                  <a:schemeClr val="tx1">
                    <a:tint val="75000"/>
                  </a:schemeClr>
                </a:solidFill>
              </a:defRPr>
            </a:lvl5pPr>
            <a:lvl6pPr marL="2286000" indent="0">
              <a:buNone/>
              <a:defRPr sz="1500">
                <a:solidFill>
                  <a:schemeClr val="tx1">
                    <a:tint val="75000"/>
                  </a:schemeClr>
                </a:solidFill>
              </a:defRPr>
            </a:lvl6pPr>
            <a:lvl7pPr marL="2743200" indent="0">
              <a:buNone/>
              <a:defRPr sz="1500">
                <a:solidFill>
                  <a:schemeClr val="tx1">
                    <a:tint val="75000"/>
                  </a:schemeClr>
                </a:solidFill>
              </a:defRPr>
            </a:lvl7pPr>
            <a:lvl8pPr marL="3200400" indent="0">
              <a:buNone/>
              <a:defRPr sz="1500">
                <a:solidFill>
                  <a:schemeClr val="tx1">
                    <a:tint val="75000"/>
                  </a:schemeClr>
                </a:solidFill>
              </a:defRPr>
            </a:lvl8pPr>
            <a:lvl9pPr marL="3657600"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516976-B173-432B-8B81-232AE37FD1B3}" type="datetime1">
              <a:rPr lang="en-US" smtClean="0">
                <a:solidFill>
                  <a:prstClr val="black">
                    <a:tint val="75000"/>
                  </a:prstClr>
                </a:solidFill>
              </a:rPr>
              <a:pPr/>
              <a:t>4/4/2012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9"/>
            <a:ext cx="4038600" cy="4525963"/>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9"/>
            <a:ext cx="4038600" cy="4525963"/>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7021FF-4A0F-4345-9D7B-10AA2AD5FF13}" type="datetime1">
              <a:rPr lang="en-US" smtClean="0">
                <a:solidFill>
                  <a:prstClr val="black">
                    <a:tint val="75000"/>
                  </a:prstClr>
                </a:solidFill>
              </a:rPr>
              <a:pPr/>
              <a:t>4/4/2012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6" y="1535121"/>
            <a:ext cx="4040188" cy="639763"/>
          </a:xfrm>
        </p:spPr>
        <p:txBody>
          <a:bodyPr anchor="b"/>
          <a:lstStyle>
            <a:lvl1pPr marL="0" indent="0">
              <a:buNone/>
              <a:defRPr sz="2500" b="1"/>
            </a:lvl1pPr>
            <a:lvl2pPr marL="457200" indent="0">
              <a:buNone/>
              <a:defRPr sz="2000" b="1"/>
            </a:lvl2pPr>
            <a:lvl3pPr marL="914400" indent="0">
              <a:buNone/>
              <a:defRPr sz="1800" b="1"/>
            </a:lvl3pPr>
            <a:lvl4pPr marL="1371600" indent="0">
              <a:buNone/>
              <a:defRPr sz="1500" b="1"/>
            </a:lvl4pPr>
            <a:lvl5pPr marL="1828800" indent="0">
              <a:buNone/>
              <a:defRPr sz="1500" b="1"/>
            </a:lvl5pPr>
            <a:lvl6pPr marL="2286000" indent="0">
              <a:buNone/>
              <a:defRPr sz="1500" b="1"/>
            </a:lvl6pPr>
            <a:lvl7pPr marL="2743200" indent="0">
              <a:buNone/>
              <a:defRPr sz="1500" b="1"/>
            </a:lvl7pPr>
            <a:lvl8pPr marL="3200400" indent="0">
              <a:buNone/>
              <a:defRPr sz="1500" b="1"/>
            </a:lvl8pPr>
            <a:lvl9pPr marL="3657600"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206" y="2174876"/>
            <a:ext cx="4040188" cy="3951288"/>
          </a:xfrm>
        </p:spPr>
        <p:txBody>
          <a:bodyPr/>
          <a:lstStyle>
            <a:lvl1pPr>
              <a:defRPr sz="2500"/>
            </a:lvl1pPr>
            <a:lvl2pPr>
              <a:defRPr sz="20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21"/>
            <a:ext cx="4041775" cy="639763"/>
          </a:xfrm>
        </p:spPr>
        <p:txBody>
          <a:bodyPr anchor="b"/>
          <a:lstStyle>
            <a:lvl1pPr marL="0" indent="0">
              <a:buNone/>
              <a:defRPr sz="2500" b="1"/>
            </a:lvl1pPr>
            <a:lvl2pPr marL="457200" indent="0">
              <a:buNone/>
              <a:defRPr sz="2000" b="1"/>
            </a:lvl2pPr>
            <a:lvl3pPr marL="914400" indent="0">
              <a:buNone/>
              <a:defRPr sz="1800" b="1"/>
            </a:lvl3pPr>
            <a:lvl4pPr marL="1371600" indent="0">
              <a:buNone/>
              <a:defRPr sz="1500" b="1"/>
            </a:lvl4pPr>
            <a:lvl5pPr marL="1828800" indent="0">
              <a:buNone/>
              <a:defRPr sz="1500" b="1"/>
            </a:lvl5pPr>
            <a:lvl6pPr marL="2286000" indent="0">
              <a:buNone/>
              <a:defRPr sz="1500" b="1"/>
            </a:lvl6pPr>
            <a:lvl7pPr marL="2743200" indent="0">
              <a:buNone/>
              <a:defRPr sz="1500" b="1"/>
            </a:lvl7pPr>
            <a:lvl8pPr marL="3200400" indent="0">
              <a:buNone/>
              <a:defRPr sz="1500" b="1"/>
            </a:lvl8pPr>
            <a:lvl9pPr marL="3657600"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025" y="2174876"/>
            <a:ext cx="4041775" cy="3951288"/>
          </a:xfrm>
        </p:spPr>
        <p:txBody>
          <a:bodyPr/>
          <a:lstStyle>
            <a:lvl1pPr>
              <a:defRPr sz="2500"/>
            </a:lvl1pPr>
            <a:lvl2pPr>
              <a:defRPr sz="20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4188BD-BD78-4D8B-B56C-169FFCD8AFF8}" type="datetime1">
              <a:rPr lang="en-US" smtClean="0">
                <a:solidFill>
                  <a:prstClr val="black">
                    <a:tint val="75000"/>
                  </a:prstClr>
                </a:solidFill>
              </a:rPr>
              <a:pPr/>
              <a:t>4/4/2012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B09B76-9434-4EB9-9C48-C8811F773FB9}" type="datetime1">
              <a:rPr lang="en-US" smtClean="0">
                <a:solidFill>
                  <a:prstClr val="black">
                    <a:tint val="75000"/>
                  </a:prstClr>
                </a:solidFill>
              </a:rPr>
              <a:pPr/>
              <a:t>4/4/2012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E28A2F-8FAF-43C3-A87E-B1DDB5EA77B3}" type="datetime1">
              <a:rPr lang="en-US" smtClean="0">
                <a:solidFill>
                  <a:prstClr val="black">
                    <a:tint val="75000"/>
                  </a:prstClr>
                </a:solidFill>
              </a:rPr>
              <a:pPr/>
              <a:t>4/4/2012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3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3"/>
            <a:ext cx="3008313" cy="4691063"/>
          </a:xfrm>
        </p:spPr>
        <p:txBody>
          <a:bodyPr/>
          <a:lstStyle>
            <a:lvl1pPr marL="0" indent="0">
              <a:buNone/>
              <a:defRPr sz="1500"/>
            </a:lvl1pPr>
            <a:lvl2pPr marL="457200" indent="0">
              <a:buNone/>
              <a:defRPr sz="1300"/>
            </a:lvl2pPr>
            <a:lvl3pPr marL="914400" indent="0">
              <a:buNone/>
              <a:defRPr sz="10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6811D7-FB31-4200-9642-E96145B1769F}" type="datetime1">
              <a:rPr lang="en-US" smtClean="0">
                <a:solidFill>
                  <a:prstClr val="black">
                    <a:tint val="75000"/>
                  </a:prstClr>
                </a:solidFill>
              </a:rPr>
              <a:pPr/>
              <a:t>4/4/2012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7" y="4800609"/>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7" y="612775"/>
            <a:ext cx="5486400" cy="4114800"/>
          </a:xfrm>
        </p:spPr>
        <p:txBody>
          <a:bodyPr/>
          <a:lstStyle>
            <a:lvl1pPr marL="0" indent="0">
              <a:buNone/>
              <a:defRPr sz="3300"/>
            </a:lvl1pPr>
            <a:lvl2pPr marL="457200" indent="0">
              <a:buNone/>
              <a:defRPr sz="2800"/>
            </a:lvl2pPr>
            <a:lvl3pPr marL="914400" indent="0">
              <a:buNone/>
              <a:defRPr sz="25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7" y="5367346"/>
            <a:ext cx="5486400" cy="804863"/>
          </a:xfrm>
        </p:spPr>
        <p:txBody>
          <a:bodyPr/>
          <a:lstStyle>
            <a:lvl1pPr marL="0" indent="0">
              <a:buNone/>
              <a:defRPr sz="1500"/>
            </a:lvl1pPr>
            <a:lvl2pPr marL="457200" indent="0">
              <a:buNone/>
              <a:defRPr sz="1300"/>
            </a:lvl2pPr>
            <a:lvl3pPr marL="914400" indent="0">
              <a:buNone/>
              <a:defRPr sz="10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8CE6D4-0AE4-44BC-AB5A-5925E42CC722}" type="datetime1">
              <a:rPr lang="en-US" smtClean="0">
                <a:solidFill>
                  <a:prstClr val="black">
                    <a:tint val="75000"/>
                  </a:prstClr>
                </a:solidFill>
              </a:rPr>
              <a:pPr/>
              <a:t>4/4/2012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304750-90FA-4AFE-9817-012A6F4094CD}" type="datetime1">
              <a:rPr lang="en-US" smtClean="0">
                <a:solidFill>
                  <a:prstClr val="black">
                    <a:tint val="75000"/>
                  </a:prstClr>
                </a:solidFill>
              </a:rPr>
              <a:pPr/>
              <a:t>4/4/2012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A9C69F-9920-436A-952E-9D027FDD3FDF}" type="datetime1">
              <a:rPr lang="en-US" smtClean="0">
                <a:solidFill>
                  <a:prstClr val="black">
                    <a:tint val="75000"/>
                  </a:prstClr>
                </a:solidFill>
              </a:rPr>
              <a:pPr/>
              <a:t>4/4/2012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762565-7F6F-46CC-8AEA-449B60A075BD}" type="datetime1">
              <a:rPr lang="en-US" smtClean="0">
                <a:solidFill>
                  <a:prstClr val="black">
                    <a:tint val="75000"/>
                  </a:prstClr>
                </a:solidFill>
              </a:rPr>
              <a:pPr/>
              <a:t>4/4/2012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010400" y="6477000"/>
            <a:ext cx="2133600" cy="365125"/>
          </a:xfrm>
        </p:spPr>
        <p:txBody>
          <a:bodyPr/>
          <a:lstStyle/>
          <a:p>
            <a:fld id="{9674A71A-F4B2-4E10-A573-45B7E04BE11B}" type="slidenum">
              <a:rPr lang="en-US" smtClean="0">
                <a:solidFill>
                  <a:prstClr val="black">
                    <a:tint val="75000"/>
                  </a:prstClr>
                </a:solidFill>
              </a:rPr>
              <a:pPr/>
              <a:t>‹#›</a:t>
            </a:fld>
            <a:endParaRPr lang="en-US" dirty="0">
              <a:solidFill>
                <a:prstClr val="black">
                  <a:tint val="75000"/>
                </a:prstClr>
              </a:solidFill>
            </a:endParaRPr>
          </a:p>
        </p:txBody>
      </p:sp>
      <p:pic>
        <p:nvPicPr>
          <p:cNvPr id="7" name="Picture 2"/>
          <p:cNvPicPr>
            <a:picLocks noChangeAspect="1" noChangeArrowheads="1"/>
          </p:cNvPicPr>
          <p:nvPr userDrawn="1"/>
        </p:nvPicPr>
        <p:blipFill>
          <a:blip r:embed="rId2" cstate="print"/>
          <a:srcRect l="9375" t="24792" r="1875" b="61666"/>
          <a:stretch>
            <a:fillRect/>
          </a:stretch>
        </p:blipFill>
        <p:spPr bwMode="gray">
          <a:xfrm>
            <a:off x="0" y="0"/>
            <a:ext cx="9144000" cy="990600"/>
          </a:xfrm>
          <a:prstGeom prst="rect">
            <a:avLst/>
          </a:prstGeom>
          <a:noFill/>
          <a:ln w="9525" cap="flat" cmpd="sng" algn="ctr">
            <a:noFill/>
            <a:prstDash val="solid"/>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smtClean="0"/>
            </a:lvl1pPr>
          </a:lstStyle>
          <a:p>
            <a:pPr>
              <a:defRPr/>
            </a:pPr>
            <a:fld id="{153278B0-B237-4E3E-A0EB-9F40E6F939E9}" type="datetime1">
              <a:rPr lang="en-US"/>
              <a:pPr>
                <a:defRPr/>
              </a:pPr>
              <a:t>4/4/2012</a:t>
            </a:fld>
            <a:endParaRPr lang="en-US"/>
          </a:p>
        </p:txBody>
      </p:sp>
      <p:sp>
        <p:nvSpPr>
          <p:cNvPr id="9" name="Footer Placeholder 7"/>
          <p:cNvSpPr>
            <a:spLocks noGrp="1"/>
          </p:cNvSpPr>
          <p:nvPr>
            <p:ph type="ftr" sz="quarter" idx="11"/>
          </p:nvPr>
        </p:nvSpPr>
        <p:spPr/>
        <p:txBody>
          <a:bodyPr/>
          <a:lstStyle>
            <a:lvl1pPr>
              <a:defRPr dirty="0" smtClean="0"/>
            </a:lvl1pPr>
          </a:lstStyle>
          <a:p>
            <a:pPr>
              <a:defRPr/>
            </a:pPr>
            <a:r>
              <a:rPr lang="en-US"/>
              <a:t>U.S. Environmental Protection Agency</a:t>
            </a:r>
          </a:p>
        </p:txBody>
      </p:sp>
      <p:sp>
        <p:nvSpPr>
          <p:cNvPr id="10" name="Slide Number Placeholder 8"/>
          <p:cNvSpPr>
            <a:spLocks noGrp="1"/>
          </p:cNvSpPr>
          <p:nvPr>
            <p:ph type="sldNum" sz="quarter" idx="12"/>
          </p:nvPr>
        </p:nvSpPr>
        <p:spPr/>
        <p:txBody>
          <a:bodyPr/>
          <a:lstStyle>
            <a:lvl1pPr>
              <a:defRPr smtClean="0"/>
            </a:lvl1pPr>
          </a:lstStyle>
          <a:p>
            <a:pPr>
              <a:defRPr/>
            </a:pPr>
            <a:fld id="{2B6BADA5-1525-4C9F-AB40-C29825F2511E}"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C9DE8C-8BA8-4CEC-9AE4-440BFD6FF287}" type="datetime1">
              <a:rPr lang="en-US" smtClean="0">
                <a:solidFill>
                  <a:prstClr val="black">
                    <a:tint val="75000"/>
                  </a:prstClr>
                </a:solidFill>
              </a:rPr>
              <a:pPr/>
              <a:t>4/4/2012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2" y="2906721"/>
            <a:ext cx="77724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500">
                <a:solidFill>
                  <a:schemeClr val="tx1">
                    <a:tint val="75000"/>
                  </a:schemeClr>
                </a:solidFill>
              </a:defRPr>
            </a:lvl3pPr>
            <a:lvl4pPr marL="1371600" indent="0">
              <a:buNone/>
              <a:defRPr sz="1500">
                <a:solidFill>
                  <a:schemeClr val="tx1">
                    <a:tint val="75000"/>
                  </a:schemeClr>
                </a:solidFill>
              </a:defRPr>
            </a:lvl4pPr>
            <a:lvl5pPr marL="1828800" indent="0">
              <a:buNone/>
              <a:defRPr sz="1500">
                <a:solidFill>
                  <a:schemeClr val="tx1">
                    <a:tint val="75000"/>
                  </a:schemeClr>
                </a:solidFill>
              </a:defRPr>
            </a:lvl5pPr>
            <a:lvl6pPr marL="2286000" indent="0">
              <a:buNone/>
              <a:defRPr sz="1500">
                <a:solidFill>
                  <a:schemeClr val="tx1">
                    <a:tint val="75000"/>
                  </a:schemeClr>
                </a:solidFill>
              </a:defRPr>
            </a:lvl6pPr>
            <a:lvl7pPr marL="2743200" indent="0">
              <a:buNone/>
              <a:defRPr sz="1500">
                <a:solidFill>
                  <a:schemeClr val="tx1">
                    <a:tint val="75000"/>
                  </a:schemeClr>
                </a:solidFill>
              </a:defRPr>
            </a:lvl7pPr>
            <a:lvl8pPr marL="3200400" indent="0">
              <a:buNone/>
              <a:defRPr sz="1500">
                <a:solidFill>
                  <a:schemeClr val="tx1">
                    <a:tint val="75000"/>
                  </a:schemeClr>
                </a:solidFill>
              </a:defRPr>
            </a:lvl8pPr>
            <a:lvl9pPr marL="3657600"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516976-B173-432B-8B81-232AE37FD1B3}" type="datetime1">
              <a:rPr lang="en-US" smtClean="0">
                <a:solidFill>
                  <a:prstClr val="black">
                    <a:tint val="75000"/>
                  </a:prstClr>
                </a:solidFill>
              </a:rPr>
              <a:pPr/>
              <a:t>4/4/2012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9"/>
            <a:ext cx="4038600" cy="4525963"/>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9"/>
            <a:ext cx="4038600" cy="4525963"/>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7021FF-4A0F-4345-9D7B-10AA2AD5FF13}" type="datetime1">
              <a:rPr lang="en-US" smtClean="0">
                <a:solidFill>
                  <a:prstClr val="black">
                    <a:tint val="75000"/>
                  </a:prstClr>
                </a:solidFill>
              </a:rPr>
              <a:pPr/>
              <a:t>4/4/2012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6" y="1535121"/>
            <a:ext cx="4040188" cy="639763"/>
          </a:xfrm>
        </p:spPr>
        <p:txBody>
          <a:bodyPr anchor="b"/>
          <a:lstStyle>
            <a:lvl1pPr marL="0" indent="0">
              <a:buNone/>
              <a:defRPr sz="2500" b="1"/>
            </a:lvl1pPr>
            <a:lvl2pPr marL="457200" indent="0">
              <a:buNone/>
              <a:defRPr sz="2000" b="1"/>
            </a:lvl2pPr>
            <a:lvl3pPr marL="914400" indent="0">
              <a:buNone/>
              <a:defRPr sz="1800" b="1"/>
            </a:lvl3pPr>
            <a:lvl4pPr marL="1371600" indent="0">
              <a:buNone/>
              <a:defRPr sz="1500" b="1"/>
            </a:lvl4pPr>
            <a:lvl5pPr marL="1828800" indent="0">
              <a:buNone/>
              <a:defRPr sz="1500" b="1"/>
            </a:lvl5pPr>
            <a:lvl6pPr marL="2286000" indent="0">
              <a:buNone/>
              <a:defRPr sz="1500" b="1"/>
            </a:lvl6pPr>
            <a:lvl7pPr marL="2743200" indent="0">
              <a:buNone/>
              <a:defRPr sz="1500" b="1"/>
            </a:lvl7pPr>
            <a:lvl8pPr marL="3200400" indent="0">
              <a:buNone/>
              <a:defRPr sz="1500" b="1"/>
            </a:lvl8pPr>
            <a:lvl9pPr marL="3657600"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206" y="2174876"/>
            <a:ext cx="4040188" cy="3951288"/>
          </a:xfrm>
        </p:spPr>
        <p:txBody>
          <a:bodyPr/>
          <a:lstStyle>
            <a:lvl1pPr>
              <a:defRPr sz="2500"/>
            </a:lvl1pPr>
            <a:lvl2pPr>
              <a:defRPr sz="20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21"/>
            <a:ext cx="4041775" cy="639763"/>
          </a:xfrm>
        </p:spPr>
        <p:txBody>
          <a:bodyPr anchor="b"/>
          <a:lstStyle>
            <a:lvl1pPr marL="0" indent="0">
              <a:buNone/>
              <a:defRPr sz="2500" b="1"/>
            </a:lvl1pPr>
            <a:lvl2pPr marL="457200" indent="0">
              <a:buNone/>
              <a:defRPr sz="2000" b="1"/>
            </a:lvl2pPr>
            <a:lvl3pPr marL="914400" indent="0">
              <a:buNone/>
              <a:defRPr sz="1800" b="1"/>
            </a:lvl3pPr>
            <a:lvl4pPr marL="1371600" indent="0">
              <a:buNone/>
              <a:defRPr sz="1500" b="1"/>
            </a:lvl4pPr>
            <a:lvl5pPr marL="1828800" indent="0">
              <a:buNone/>
              <a:defRPr sz="1500" b="1"/>
            </a:lvl5pPr>
            <a:lvl6pPr marL="2286000" indent="0">
              <a:buNone/>
              <a:defRPr sz="1500" b="1"/>
            </a:lvl6pPr>
            <a:lvl7pPr marL="2743200" indent="0">
              <a:buNone/>
              <a:defRPr sz="1500" b="1"/>
            </a:lvl7pPr>
            <a:lvl8pPr marL="3200400" indent="0">
              <a:buNone/>
              <a:defRPr sz="1500" b="1"/>
            </a:lvl8pPr>
            <a:lvl9pPr marL="3657600"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025" y="2174876"/>
            <a:ext cx="4041775" cy="3951288"/>
          </a:xfrm>
        </p:spPr>
        <p:txBody>
          <a:bodyPr/>
          <a:lstStyle>
            <a:lvl1pPr>
              <a:defRPr sz="2500"/>
            </a:lvl1pPr>
            <a:lvl2pPr>
              <a:defRPr sz="20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4188BD-BD78-4D8B-B56C-169FFCD8AFF8}" type="datetime1">
              <a:rPr lang="en-US" smtClean="0">
                <a:solidFill>
                  <a:prstClr val="black">
                    <a:tint val="75000"/>
                  </a:prstClr>
                </a:solidFill>
              </a:rPr>
              <a:pPr/>
              <a:t>4/4/2012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B09B76-9434-4EB9-9C48-C8811F773FB9}" type="datetime1">
              <a:rPr lang="en-US" smtClean="0">
                <a:solidFill>
                  <a:prstClr val="black">
                    <a:tint val="75000"/>
                  </a:prstClr>
                </a:solidFill>
              </a:rPr>
              <a:pPr/>
              <a:t>4/4/2012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E28A2F-8FAF-43C3-A87E-B1DDB5EA77B3}" type="datetime1">
              <a:rPr lang="en-US" smtClean="0">
                <a:solidFill>
                  <a:prstClr val="black">
                    <a:tint val="75000"/>
                  </a:prstClr>
                </a:solidFill>
              </a:rPr>
              <a:pPr/>
              <a:t>4/4/2012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3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3"/>
            <a:ext cx="3008313" cy="4691063"/>
          </a:xfrm>
        </p:spPr>
        <p:txBody>
          <a:bodyPr/>
          <a:lstStyle>
            <a:lvl1pPr marL="0" indent="0">
              <a:buNone/>
              <a:defRPr sz="1500"/>
            </a:lvl1pPr>
            <a:lvl2pPr marL="457200" indent="0">
              <a:buNone/>
              <a:defRPr sz="1300"/>
            </a:lvl2pPr>
            <a:lvl3pPr marL="914400" indent="0">
              <a:buNone/>
              <a:defRPr sz="10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6811D7-FB31-4200-9642-E96145B1769F}" type="datetime1">
              <a:rPr lang="en-US" smtClean="0">
                <a:solidFill>
                  <a:prstClr val="black">
                    <a:tint val="75000"/>
                  </a:prstClr>
                </a:solidFill>
              </a:rPr>
              <a:pPr/>
              <a:t>4/4/2012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7" y="4800609"/>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7" y="612775"/>
            <a:ext cx="5486400" cy="4114800"/>
          </a:xfrm>
        </p:spPr>
        <p:txBody>
          <a:bodyPr/>
          <a:lstStyle>
            <a:lvl1pPr marL="0" indent="0">
              <a:buNone/>
              <a:defRPr sz="3300"/>
            </a:lvl1pPr>
            <a:lvl2pPr marL="457200" indent="0">
              <a:buNone/>
              <a:defRPr sz="2800"/>
            </a:lvl2pPr>
            <a:lvl3pPr marL="914400" indent="0">
              <a:buNone/>
              <a:defRPr sz="25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7" y="5367346"/>
            <a:ext cx="5486400" cy="804863"/>
          </a:xfrm>
        </p:spPr>
        <p:txBody>
          <a:bodyPr/>
          <a:lstStyle>
            <a:lvl1pPr marL="0" indent="0">
              <a:buNone/>
              <a:defRPr sz="1500"/>
            </a:lvl1pPr>
            <a:lvl2pPr marL="457200" indent="0">
              <a:buNone/>
              <a:defRPr sz="1300"/>
            </a:lvl2pPr>
            <a:lvl3pPr marL="914400" indent="0">
              <a:buNone/>
              <a:defRPr sz="10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8CE6D4-0AE4-44BC-AB5A-5925E42CC722}" type="datetime1">
              <a:rPr lang="en-US" smtClean="0">
                <a:solidFill>
                  <a:prstClr val="black">
                    <a:tint val="75000"/>
                  </a:prstClr>
                </a:solidFill>
              </a:rPr>
              <a:pPr/>
              <a:t>4/4/2012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304750-90FA-4AFE-9817-012A6F4094CD}" type="datetime1">
              <a:rPr lang="en-US" smtClean="0">
                <a:solidFill>
                  <a:prstClr val="black">
                    <a:tint val="75000"/>
                  </a:prstClr>
                </a:solidFill>
              </a:rPr>
              <a:pPr/>
              <a:t>4/4/2012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A9C69F-9920-436A-952E-9D027FDD3FDF}" type="datetime1">
              <a:rPr lang="en-US" smtClean="0">
                <a:solidFill>
                  <a:prstClr val="black">
                    <a:tint val="75000"/>
                  </a:prstClr>
                </a:solidFill>
              </a:rPr>
              <a:pPr/>
              <a:t>4/4/2012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smtClean="0"/>
            </a:lvl1pPr>
          </a:lstStyle>
          <a:p>
            <a:pPr>
              <a:defRPr/>
            </a:pPr>
            <a:fld id="{D1D44CB7-69F7-4377-B05C-881B835D2467}" type="datetime1">
              <a:rPr lang="en-US"/>
              <a:pPr>
                <a:defRPr/>
              </a:pPr>
              <a:t>4/4/2012</a:t>
            </a:fld>
            <a:endParaRPr lang="en-US"/>
          </a:p>
        </p:txBody>
      </p:sp>
      <p:sp>
        <p:nvSpPr>
          <p:cNvPr id="5" name="Footer Placeholder 3"/>
          <p:cNvSpPr>
            <a:spLocks noGrp="1"/>
          </p:cNvSpPr>
          <p:nvPr>
            <p:ph type="ftr" sz="quarter" idx="11"/>
          </p:nvPr>
        </p:nvSpPr>
        <p:spPr/>
        <p:txBody>
          <a:bodyPr/>
          <a:lstStyle>
            <a:lvl1pPr>
              <a:defRPr sz="1400" dirty="0" smtClean="0"/>
            </a:lvl1pPr>
          </a:lstStyle>
          <a:p>
            <a:pPr>
              <a:defRPr/>
            </a:pPr>
            <a:r>
              <a:rPr lang="en-US"/>
              <a:t>U.S. Environmental Protection Agency</a:t>
            </a:r>
          </a:p>
        </p:txBody>
      </p:sp>
      <p:sp>
        <p:nvSpPr>
          <p:cNvPr id="6" name="Slide Number Placeholder 4"/>
          <p:cNvSpPr>
            <a:spLocks noGrp="1"/>
          </p:cNvSpPr>
          <p:nvPr>
            <p:ph type="sldNum" sz="quarter" idx="12"/>
          </p:nvPr>
        </p:nvSpPr>
        <p:spPr/>
        <p:txBody>
          <a:bodyPr/>
          <a:lstStyle>
            <a:lvl1pPr>
              <a:defRPr smtClean="0"/>
            </a:lvl1pPr>
          </a:lstStyle>
          <a:p>
            <a:pPr>
              <a:defRPr/>
            </a:pPr>
            <a:fld id="{5CC70F9D-3629-4A28-923D-4A70898AB154}"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762565-7F6F-46CC-8AEA-449B60A075BD}" type="datetime1">
              <a:rPr lang="en-US" smtClean="0">
                <a:solidFill>
                  <a:prstClr val="black">
                    <a:tint val="75000"/>
                  </a:prstClr>
                </a:solidFill>
              </a:rPr>
              <a:pPr/>
              <a:t>4/4/2012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010400" y="6477000"/>
            <a:ext cx="2133600" cy="365125"/>
          </a:xfrm>
        </p:spPr>
        <p:txBody>
          <a:bodyPr/>
          <a:lstStyle/>
          <a:p>
            <a:fld id="{9674A71A-F4B2-4E10-A573-45B7E04BE11B}" type="slidenum">
              <a:rPr lang="en-US" smtClean="0">
                <a:solidFill>
                  <a:prstClr val="black">
                    <a:tint val="75000"/>
                  </a:prstClr>
                </a:solidFill>
              </a:rPr>
              <a:pPr/>
              <a:t>‹#›</a:t>
            </a:fld>
            <a:endParaRPr lang="en-US" dirty="0">
              <a:solidFill>
                <a:prstClr val="black">
                  <a:tint val="75000"/>
                </a:prstClr>
              </a:solidFill>
            </a:endParaRPr>
          </a:p>
        </p:txBody>
      </p:sp>
      <p:pic>
        <p:nvPicPr>
          <p:cNvPr id="7" name="Picture 2"/>
          <p:cNvPicPr>
            <a:picLocks noChangeAspect="1" noChangeArrowheads="1"/>
          </p:cNvPicPr>
          <p:nvPr userDrawn="1"/>
        </p:nvPicPr>
        <p:blipFill>
          <a:blip r:embed="rId2" cstate="print"/>
          <a:srcRect l="9375" t="24792" r="1875" b="61666"/>
          <a:stretch>
            <a:fillRect/>
          </a:stretch>
        </p:blipFill>
        <p:spPr bwMode="gray">
          <a:xfrm>
            <a:off x="0" y="0"/>
            <a:ext cx="9144000" cy="990600"/>
          </a:xfrm>
          <a:prstGeom prst="rect">
            <a:avLst/>
          </a:prstGeom>
          <a:noFill/>
          <a:ln w="9525" cap="flat" cmpd="sng" algn="ctr">
            <a:noFill/>
            <a:prstDash val="solid"/>
            <a:miter lim="800000"/>
            <a:headEnd/>
            <a:tailEnd/>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C9DE8C-8BA8-4CEC-9AE4-440BFD6FF287}" type="datetime1">
              <a:rPr lang="en-US" smtClean="0">
                <a:solidFill>
                  <a:prstClr val="black">
                    <a:tint val="75000"/>
                  </a:prstClr>
                </a:solidFill>
              </a:rPr>
              <a:pPr/>
              <a:t>4/4/2012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2" y="2906721"/>
            <a:ext cx="77724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500">
                <a:solidFill>
                  <a:schemeClr val="tx1">
                    <a:tint val="75000"/>
                  </a:schemeClr>
                </a:solidFill>
              </a:defRPr>
            </a:lvl3pPr>
            <a:lvl4pPr marL="1371600" indent="0">
              <a:buNone/>
              <a:defRPr sz="1500">
                <a:solidFill>
                  <a:schemeClr val="tx1">
                    <a:tint val="75000"/>
                  </a:schemeClr>
                </a:solidFill>
              </a:defRPr>
            </a:lvl4pPr>
            <a:lvl5pPr marL="1828800" indent="0">
              <a:buNone/>
              <a:defRPr sz="1500">
                <a:solidFill>
                  <a:schemeClr val="tx1">
                    <a:tint val="75000"/>
                  </a:schemeClr>
                </a:solidFill>
              </a:defRPr>
            </a:lvl5pPr>
            <a:lvl6pPr marL="2286000" indent="0">
              <a:buNone/>
              <a:defRPr sz="1500">
                <a:solidFill>
                  <a:schemeClr val="tx1">
                    <a:tint val="75000"/>
                  </a:schemeClr>
                </a:solidFill>
              </a:defRPr>
            </a:lvl6pPr>
            <a:lvl7pPr marL="2743200" indent="0">
              <a:buNone/>
              <a:defRPr sz="1500">
                <a:solidFill>
                  <a:schemeClr val="tx1">
                    <a:tint val="75000"/>
                  </a:schemeClr>
                </a:solidFill>
              </a:defRPr>
            </a:lvl7pPr>
            <a:lvl8pPr marL="3200400" indent="0">
              <a:buNone/>
              <a:defRPr sz="1500">
                <a:solidFill>
                  <a:schemeClr val="tx1">
                    <a:tint val="75000"/>
                  </a:schemeClr>
                </a:solidFill>
              </a:defRPr>
            </a:lvl8pPr>
            <a:lvl9pPr marL="3657600"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516976-B173-432B-8B81-232AE37FD1B3}" type="datetime1">
              <a:rPr lang="en-US" smtClean="0">
                <a:solidFill>
                  <a:prstClr val="black">
                    <a:tint val="75000"/>
                  </a:prstClr>
                </a:solidFill>
              </a:rPr>
              <a:pPr/>
              <a:t>4/4/2012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9"/>
            <a:ext cx="4038600" cy="4525963"/>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9"/>
            <a:ext cx="4038600" cy="4525963"/>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7021FF-4A0F-4345-9D7B-10AA2AD5FF13}" type="datetime1">
              <a:rPr lang="en-US" smtClean="0">
                <a:solidFill>
                  <a:prstClr val="black">
                    <a:tint val="75000"/>
                  </a:prstClr>
                </a:solidFill>
              </a:rPr>
              <a:pPr/>
              <a:t>4/4/2012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6" y="1535121"/>
            <a:ext cx="4040188" cy="639763"/>
          </a:xfrm>
        </p:spPr>
        <p:txBody>
          <a:bodyPr anchor="b"/>
          <a:lstStyle>
            <a:lvl1pPr marL="0" indent="0">
              <a:buNone/>
              <a:defRPr sz="2500" b="1"/>
            </a:lvl1pPr>
            <a:lvl2pPr marL="457200" indent="0">
              <a:buNone/>
              <a:defRPr sz="2000" b="1"/>
            </a:lvl2pPr>
            <a:lvl3pPr marL="914400" indent="0">
              <a:buNone/>
              <a:defRPr sz="1800" b="1"/>
            </a:lvl3pPr>
            <a:lvl4pPr marL="1371600" indent="0">
              <a:buNone/>
              <a:defRPr sz="1500" b="1"/>
            </a:lvl4pPr>
            <a:lvl5pPr marL="1828800" indent="0">
              <a:buNone/>
              <a:defRPr sz="1500" b="1"/>
            </a:lvl5pPr>
            <a:lvl6pPr marL="2286000" indent="0">
              <a:buNone/>
              <a:defRPr sz="1500" b="1"/>
            </a:lvl6pPr>
            <a:lvl7pPr marL="2743200" indent="0">
              <a:buNone/>
              <a:defRPr sz="1500" b="1"/>
            </a:lvl7pPr>
            <a:lvl8pPr marL="3200400" indent="0">
              <a:buNone/>
              <a:defRPr sz="1500" b="1"/>
            </a:lvl8pPr>
            <a:lvl9pPr marL="3657600"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206" y="2174876"/>
            <a:ext cx="4040188" cy="3951288"/>
          </a:xfrm>
        </p:spPr>
        <p:txBody>
          <a:bodyPr/>
          <a:lstStyle>
            <a:lvl1pPr>
              <a:defRPr sz="2500"/>
            </a:lvl1pPr>
            <a:lvl2pPr>
              <a:defRPr sz="20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21"/>
            <a:ext cx="4041775" cy="639763"/>
          </a:xfrm>
        </p:spPr>
        <p:txBody>
          <a:bodyPr anchor="b"/>
          <a:lstStyle>
            <a:lvl1pPr marL="0" indent="0">
              <a:buNone/>
              <a:defRPr sz="2500" b="1"/>
            </a:lvl1pPr>
            <a:lvl2pPr marL="457200" indent="0">
              <a:buNone/>
              <a:defRPr sz="2000" b="1"/>
            </a:lvl2pPr>
            <a:lvl3pPr marL="914400" indent="0">
              <a:buNone/>
              <a:defRPr sz="1800" b="1"/>
            </a:lvl3pPr>
            <a:lvl4pPr marL="1371600" indent="0">
              <a:buNone/>
              <a:defRPr sz="1500" b="1"/>
            </a:lvl4pPr>
            <a:lvl5pPr marL="1828800" indent="0">
              <a:buNone/>
              <a:defRPr sz="1500" b="1"/>
            </a:lvl5pPr>
            <a:lvl6pPr marL="2286000" indent="0">
              <a:buNone/>
              <a:defRPr sz="1500" b="1"/>
            </a:lvl6pPr>
            <a:lvl7pPr marL="2743200" indent="0">
              <a:buNone/>
              <a:defRPr sz="1500" b="1"/>
            </a:lvl7pPr>
            <a:lvl8pPr marL="3200400" indent="0">
              <a:buNone/>
              <a:defRPr sz="1500" b="1"/>
            </a:lvl8pPr>
            <a:lvl9pPr marL="3657600"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025" y="2174876"/>
            <a:ext cx="4041775" cy="3951288"/>
          </a:xfrm>
        </p:spPr>
        <p:txBody>
          <a:bodyPr/>
          <a:lstStyle>
            <a:lvl1pPr>
              <a:defRPr sz="2500"/>
            </a:lvl1pPr>
            <a:lvl2pPr>
              <a:defRPr sz="20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4188BD-BD78-4D8B-B56C-169FFCD8AFF8}" type="datetime1">
              <a:rPr lang="en-US" smtClean="0">
                <a:solidFill>
                  <a:prstClr val="black">
                    <a:tint val="75000"/>
                  </a:prstClr>
                </a:solidFill>
              </a:rPr>
              <a:pPr/>
              <a:t>4/4/2012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B09B76-9434-4EB9-9C48-C8811F773FB9}" type="datetime1">
              <a:rPr lang="en-US" smtClean="0">
                <a:solidFill>
                  <a:prstClr val="black">
                    <a:tint val="75000"/>
                  </a:prstClr>
                </a:solidFill>
              </a:rPr>
              <a:pPr/>
              <a:t>4/4/2012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E28A2F-8FAF-43C3-A87E-B1DDB5EA77B3}" type="datetime1">
              <a:rPr lang="en-US" smtClean="0">
                <a:solidFill>
                  <a:prstClr val="black">
                    <a:tint val="75000"/>
                  </a:prstClr>
                </a:solidFill>
              </a:rPr>
              <a:pPr/>
              <a:t>4/4/2012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3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3"/>
            <a:ext cx="3008313" cy="4691063"/>
          </a:xfrm>
        </p:spPr>
        <p:txBody>
          <a:bodyPr/>
          <a:lstStyle>
            <a:lvl1pPr marL="0" indent="0">
              <a:buNone/>
              <a:defRPr sz="1500"/>
            </a:lvl1pPr>
            <a:lvl2pPr marL="457200" indent="0">
              <a:buNone/>
              <a:defRPr sz="1300"/>
            </a:lvl2pPr>
            <a:lvl3pPr marL="914400" indent="0">
              <a:buNone/>
              <a:defRPr sz="10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6811D7-FB31-4200-9642-E96145B1769F}" type="datetime1">
              <a:rPr lang="en-US" smtClean="0">
                <a:solidFill>
                  <a:prstClr val="black">
                    <a:tint val="75000"/>
                  </a:prstClr>
                </a:solidFill>
              </a:rPr>
              <a:pPr/>
              <a:t>4/4/2012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7" y="4800609"/>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7" y="612775"/>
            <a:ext cx="5486400" cy="4114800"/>
          </a:xfrm>
        </p:spPr>
        <p:txBody>
          <a:bodyPr/>
          <a:lstStyle>
            <a:lvl1pPr marL="0" indent="0">
              <a:buNone/>
              <a:defRPr sz="3300"/>
            </a:lvl1pPr>
            <a:lvl2pPr marL="457200" indent="0">
              <a:buNone/>
              <a:defRPr sz="2800"/>
            </a:lvl2pPr>
            <a:lvl3pPr marL="914400" indent="0">
              <a:buNone/>
              <a:defRPr sz="25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7" y="5367346"/>
            <a:ext cx="5486400" cy="804863"/>
          </a:xfrm>
        </p:spPr>
        <p:txBody>
          <a:bodyPr/>
          <a:lstStyle>
            <a:lvl1pPr marL="0" indent="0">
              <a:buNone/>
              <a:defRPr sz="1500"/>
            </a:lvl1pPr>
            <a:lvl2pPr marL="457200" indent="0">
              <a:buNone/>
              <a:defRPr sz="1300"/>
            </a:lvl2pPr>
            <a:lvl3pPr marL="914400" indent="0">
              <a:buNone/>
              <a:defRPr sz="10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8CE6D4-0AE4-44BC-AB5A-5925E42CC722}" type="datetime1">
              <a:rPr lang="en-US" smtClean="0">
                <a:solidFill>
                  <a:prstClr val="black">
                    <a:tint val="75000"/>
                  </a:prstClr>
                </a:solidFill>
              </a:rPr>
              <a:pPr/>
              <a:t>4/4/2012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304750-90FA-4AFE-9817-012A6F4094CD}" type="datetime1">
              <a:rPr lang="en-US" smtClean="0">
                <a:solidFill>
                  <a:prstClr val="black">
                    <a:tint val="75000"/>
                  </a:prstClr>
                </a:solidFill>
              </a:rPr>
              <a:pPr/>
              <a:t>4/4/2012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smtClean="0"/>
            </a:lvl1pPr>
          </a:lstStyle>
          <a:p>
            <a:pPr>
              <a:defRPr/>
            </a:pPr>
            <a:fld id="{26576850-7A62-48C8-AF03-9C45038E1AA5}" type="datetime1">
              <a:rPr lang="en-US"/>
              <a:pPr>
                <a:defRPr/>
              </a:pPr>
              <a:t>4/4/2012</a:t>
            </a:fld>
            <a:endParaRPr lang="en-US"/>
          </a:p>
        </p:txBody>
      </p:sp>
      <p:sp>
        <p:nvSpPr>
          <p:cNvPr id="4" name="Footer Placeholder 2"/>
          <p:cNvSpPr>
            <a:spLocks noGrp="1"/>
          </p:cNvSpPr>
          <p:nvPr>
            <p:ph type="ftr" sz="quarter" idx="11"/>
          </p:nvPr>
        </p:nvSpPr>
        <p:spPr/>
        <p:txBody>
          <a:bodyPr/>
          <a:lstStyle>
            <a:lvl1pPr>
              <a:defRPr sz="1400" dirty="0" smtClean="0"/>
            </a:lvl1pPr>
          </a:lstStyle>
          <a:p>
            <a:pPr>
              <a:defRPr/>
            </a:pPr>
            <a:r>
              <a:rPr lang="en-US"/>
              <a:t>U.S. Environmental Protection Agency</a:t>
            </a:r>
          </a:p>
        </p:txBody>
      </p:sp>
      <p:sp>
        <p:nvSpPr>
          <p:cNvPr id="5" name="Slide Number Placeholder 3"/>
          <p:cNvSpPr>
            <a:spLocks noGrp="1"/>
          </p:cNvSpPr>
          <p:nvPr>
            <p:ph type="sldNum" sz="quarter" idx="12"/>
          </p:nvPr>
        </p:nvSpPr>
        <p:spPr/>
        <p:txBody>
          <a:bodyPr/>
          <a:lstStyle>
            <a:lvl1pPr>
              <a:defRPr smtClean="0"/>
            </a:lvl1pPr>
          </a:lstStyle>
          <a:p>
            <a:pPr>
              <a:defRPr/>
            </a:pPr>
            <a:fld id="{6A42F47B-9955-4571-AD09-BC5AD4A97A41}"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A9C69F-9920-436A-952E-9D027FDD3FDF}" type="datetime1">
              <a:rPr lang="en-US" smtClean="0">
                <a:solidFill>
                  <a:prstClr val="black">
                    <a:tint val="75000"/>
                  </a:prstClr>
                </a:solidFill>
              </a:rPr>
              <a:pPr/>
              <a:t>4/4/2012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762565-7F6F-46CC-8AEA-449B60A075BD}" type="datetime1">
              <a:rPr lang="en-US" smtClean="0">
                <a:solidFill>
                  <a:prstClr val="black">
                    <a:tint val="75000"/>
                  </a:prstClr>
                </a:solidFill>
              </a:rPr>
              <a:pPr/>
              <a:t>4/4/2012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010400" y="6477000"/>
            <a:ext cx="2133600" cy="365125"/>
          </a:xfrm>
        </p:spPr>
        <p:txBody>
          <a:bodyPr/>
          <a:lstStyle/>
          <a:p>
            <a:fld id="{9674A71A-F4B2-4E10-A573-45B7E04BE11B}" type="slidenum">
              <a:rPr lang="en-US" smtClean="0">
                <a:solidFill>
                  <a:prstClr val="black">
                    <a:tint val="75000"/>
                  </a:prstClr>
                </a:solidFill>
              </a:rPr>
              <a:pPr/>
              <a:t>‹#›</a:t>
            </a:fld>
            <a:endParaRPr lang="en-US" dirty="0">
              <a:solidFill>
                <a:prstClr val="black">
                  <a:tint val="75000"/>
                </a:prstClr>
              </a:solidFill>
            </a:endParaRPr>
          </a:p>
        </p:txBody>
      </p:sp>
      <p:pic>
        <p:nvPicPr>
          <p:cNvPr id="7" name="Picture 2"/>
          <p:cNvPicPr>
            <a:picLocks noChangeAspect="1" noChangeArrowheads="1"/>
          </p:cNvPicPr>
          <p:nvPr userDrawn="1"/>
        </p:nvPicPr>
        <p:blipFill>
          <a:blip r:embed="rId2" cstate="print"/>
          <a:srcRect l="9375" t="24792" r="1875" b="61666"/>
          <a:stretch>
            <a:fillRect/>
          </a:stretch>
        </p:blipFill>
        <p:spPr bwMode="gray">
          <a:xfrm>
            <a:off x="0" y="0"/>
            <a:ext cx="9144000" cy="990600"/>
          </a:xfrm>
          <a:prstGeom prst="rect">
            <a:avLst/>
          </a:prstGeom>
          <a:noFill/>
          <a:ln w="9525" cap="flat" cmpd="sng" algn="ctr">
            <a:noFill/>
            <a:prstDash val="solid"/>
            <a:miter lim="800000"/>
            <a:headEnd/>
            <a:tailEnd/>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C9DE8C-8BA8-4CEC-9AE4-440BFD6FF287}" type="datetime1">
              <a:rPr lang="en-US" smtClean="0">
                <a:solidFill>
                  <a:prstClr val="black">
                    <a:tint val="75000"/>
                  </a:prstClr>
                </a:solidFill>
              </a:rPr>
              <a:pPr/>
              <a:t>4/4/2012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2" y="2906721"/>
            <a:ext cx="77724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500">
                <a:solidFill>
                  <a:schemeClr val="tx1">
                    <a:tint val="75000"/>
                  </a:schemeClr>
                </a:solidFill>
              </a:defRPr>
            </a:lvl3pPr>
            <a:lvl4pPr marL="1371600" indent="0">
              <a:buNone/>
              <a:defRPr sz="1500">
                <a:solidFill>
                  <a:schemeClr val="tx1">
                    <a:tint val="75000"/>
                  </a:schemeClr>
                </a:solidFill>
              </a:defRPr>
            </a:lvl4pPr>
            <a:lvl5pPr marL="1828800" indent="0">
              <a:buNone/>
              <a:defRPr sz="1500">
                <a:solidFill>
                  <a:schemeClr val="tx1">
                    <a:tint val="75000"/>
                  </a:schemeClr>
                </a:solidFill>
              </a:defRPr>
            </a:lvl5pPr>
            <a:lvl6pPr marL="2286000" indent="0">
              <a:buNone/>
              <a:defRPr sz="1500">
                <a:solidFill>
                  <a:schemeClr val="tx1">
                    <a:tint val="75000"/>
                  </a:schemeClr>
                </a:solidFill>
              </a:defRPr>
            </a:lvl6pPr>
            <a:lvl7pPr marL="2743200" indent="0">
              <a:buNone/>
              <a:defRPr sz="1500">
                <a:solidFill>
                  <a:schemeClr val="tx1">
                    <a:tint val="75000"/>
                  </a:schemeClr>
                </a:solidFill>
              </a:defRPr>
            </a:lvl7pPr>
            <a:lvl8pPr marL="3200400" indent="0">
              <a:buNone/>
              <a:defRPr sz="1500">
                <a:solidFill>
                  <a:schemeClr val="tx1">
                    <a:tint val="75000"/>
                  </a:schemeClr>
                </a:solidFill>
              </a:defRPr>
            </a:lvl8pPr>
            <a:lvl9pPr marL="3657600"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516976-B173-432B-8B81-232AE37FD1B3}" type="datetime1">
              <a:rPr lang="en-US" smtClean="0">
                <a:solidFill>
                  <a:prstClr val="black">
                    <a:tint val="75000"/>
                  </a:prstClr>
                </a:solidFill>
              </a:rPr>
              <a:pPr/>
              <a:t>4/4/2012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9"/>
            <a:ext cx="4038600" cy="4525963"/>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9"/>
            <a:ext cx="4038600" cy="4525963"/>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7021FF-4A0F-4345-9D7B-10AA2AD5FF13}" type="datetime1">
              <a:rPr lang="en-US" smtClean="0">
                <a:solidFill>
                  <a:prstClr val="black">
                    <a:tint val="75000"/>
                  </a:prstClr>
                </a:solidFill>
              </a:rPr>
              <a:pPr/>
              <a:t>4/4/2012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6" y="1535121"/>
            <a:ext cx="4040188" cy="639763"/>
          </a:xfrm>
        </p:spPr>
        <p:txBody>
          <a:bodyPr anchor="b"/>
          <a:lstStyle>
            <a:lvl1pPr marL="0" indent="0">
              <a:buNone/>
              <a:defRPr sz="2500" b="1"/>
            </a:lvl1pPr>
            <a:lvl2pPr marL="457200" indent="0">
              <a:buNone/>
              <a:defRPr sz="2000" b="1"/>
            </a:lvl2pPr>
            <a:lvl3pPr marL="914400" indent="0">
              <a:buNone/>
              <a:defRPr sz="1800" b="1"/>
            </a:lvl3pPr>
            <a:lvl4pPr marL="1371600" indent="0">
              <a:buNone/>
              <a:defRPr sz="1500" b="1"/>
            </a:lvl4pPr>
            <a:lvl5pPr marL="1828800" indent="0">
              <a:buNone/>
              <a:defRPr sz="1500" b="1"/>
            </a:lvl5pPr>
            <a:lvl6pPr marL="2286000" indent="0">
              <a:buNone/>
              <a:defRPr sz="1500" b="1"/>
            </a:lvl6pPr>
            <a:lvl7pPr marL="2743200" indent="0">
              <a:buNone/>
              <a:defRPr sz="1500" b="1"/>
            </a:lvl7pPr>
            <a:lvl8pPr marL="3200400" indent="0">
              <a:buNone/>
              <a:defRPr sz="1500" b="1"/>
            </a:lvl8pPr>
            <a:lvl9pPr marL="3657600"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206" y="2174876"/>
            <a:ext cx="4040188" cy="3951288"/>
          </a:xfrm>
        </p:spPr>
        <p:txBody>
          <a:bodyPr/>
          <a:lstStyle>
            <a:lvl1pPr>
              <a:defRPr sz="2500"/>
            </a:lvl1pPr>
            <a:lvl2pPr>
              <a:defRPr sz="20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21"/>
            <a:ext cx="4041775" cy="639763"/>
          </a:xfrm>
        </p:spPr>
        <p:txBody>
          <a:bodyPr anchor="b"/>
          <a:lstStyle>
            <a:lvl1pPr marL="0" indent="0">
              <a:buNone/>
              <a:defRPr sz="2500" b="1"/>
            </a:lvl1pPr>
            <a:lvl2pPr marL="457200" indent="0">
              <a:buNone/>
              <a:defRPr sz="2000" b="1"/>
            </a:lvl2pPr>
            <a:lvl3pPr marL="914400" indent="0">
              <a:buNone/>
              <a:defRPr sz="1800" b="1"/>
            </a:lvl3pPr>
            <a:lvl4pPr marL="1371600" indent="0">
              <a:buNone/>
              <a:defRPr sz="1500" b="1"/>
            </a:lvl4pPr>
            <a:lvl5pPr marL="1828800" indent="0">
              <a:buNone/>
              <a:defRPr sz="1500" b="1"/>
            </a:lvl5pPr>
            <a:lvl6pPr marL="2286000" indent="0">
              <a:buNone/>
              <a:defRPr sz="1500" b="1"/>
            </a:lvl6pPr>
            <a:lvl7pPr marL="2743200" indent="0">
              <a:buNone/>
              <a:defRPr sz="1500" b="1"/>
            </a:lvl7pPr>
            <a:lvl8pPr marL="3200400" indent="0">
              <a:buNone/>
              <a:defRPr sz="1500" b="1"/>
            </a:lvl8pPr>
            <a:lvl9pPr marL="3657600"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025" y="2174876"/>
            <a:ext cx="4041775" cy="3951288"/>
          </a:xfrm>
        </p:spPr>
        <p:txBody>
          <a:bodyPr/>
          <a:lstStyle>
            <a:lvl1pPr>
              <a:defRPr sz="2500"/>
            </a:lvl1pPr>
            <a:lvl2pPr>
              <a:defRPr sz="20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4188BD-BD78-4D8B-B56C-169FFCD8AFF8}" type="datetime1">
              <a:rPr lang="en-US" smtClean="0">
                <a:solidFill>
                  <a:prstClr val="black">
                    <a:tint val="75000"/>
                  </a:prstClr>
                </a:solidFill>
              </a:rPr>
              <a:pPr/>
              <a:t>4/4/2012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B09B76-9434-4EB9-9C48-C8811F773FB9}" type="datetime1">
              <a:rPr lang="en-US" smtClean="0">
                <a:solidFill>
                  <a:prstClr val="black">
                    <a:tint val="75000"/>
                  </a:prstClr>
                </a:solidFill>
              </a:rPr>
              <a:pPr/>
              <a:t>4/4/2012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E28A2F-8FAF-43C3-A87E-B1DDB5EA77B3}" type="datetime1">
              <a:rPr lang="en-US" smtClean="0">
                <a:solidFill>
                  <a:prstClr val="black">
                    <a:tint val="75000"/>
                  </a:prstClr>
                </a:solidFill>
              </a:rPr>
              <a:pPr/>
              <a:t>4/4/2012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3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3"/>
            <a:ext cx="3008313" cy="4691063"/>
          </a:xfrm>
        </p:spPr>
        <p:txBody>
          <a:bodyPr/>
          <a:lstStyle>
            <a:lvl1pPr marL="0" indent="0">
              <a:buNone/>
              <a:defRPr sz="1500"/>
            </a:lvl1pPr>
            <a:lvl2pPr marL="457200" indent="0">
              <a:buNone/>
              <a:defRPr sz="1300"/>
            </a:lvl2pPr>
            <a:lvl3pPr marL="914400" indent="0">
              <a:buNone/>
              <a:defRPr sz="10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6811D7-FB31-4200-9642-E96145B1769F}" type="datetime1">
              <a:rPr lang="en-US" smtClean="0">
                <a:solidFill>
                  <a:prstClr val="black">
                    <a:tint val="75000"/>
                  </a:prstClr>
                </a:solidFill>
              </a:rPr>
              <a:pPr/>
              <a:t>4/4/2012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7" y="4800609"/>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7" y="612775"/>
            <a:ext cx="5486400" cy="4114800"/>
          </a:xfrm>
        </p:spPr>
        <p:txBody>
          <a:bodyPr/>
          <a:lstStyle>
            <a:lvl1pPr marL="0" indent="0">
              <a:buNone/>
              <a:defRPr sz="3300"/>
            </a:lvl1pPr>
            <a:lvl2pPr marL="457200" indent="0">
              <a:buNone/>
              <a:defRPr sz="2800"/>
            </a:lvl2pPr>
            <a:lvl3pPr marL="914400" indent="0">
              <a:buNone/>
              <a:defRPr sz="25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7" y="5367346"/>
            <a:ext cx="5486400" cy="804863"/>
          </a:xfrm>
        </p:spPr>
        <p:txBody>
          <a:bodyPr/>
          <a:lstStyle>
            <a:lvl1pPr marL="0" indent="0">
              <a:buNone/>
              <a:defRPr sz="1500"/>
            </a:lvl1pPr>
            <a:lvl2pPr marL="457200" indent="0">
              <a:buNone/>
              <a:defRPr sz="1300"/>
            </a:lvl2pPr>
            <a:lvl3pPr marL="914400" indent="0">
              <a:buNone/>
              <a:defRPr sz="10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8CE6D4-0AE4-44BC-AB5A-5925E42CC722}" type="datetime1">
              <a:rPr lang="en-US" smtClean="0">
                <a:solidFill>
                  <a:prstClr val="black">
                    <a:tint val="75000"/>
                  </a:prstClr>
                </a:solidFill>
              </a:rPr>
              <a:pPr/>
              <a:t>4/4/2012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fld id="{83FB51F2-449C-4D4F-B91C-7985A71A9512}" type="datetime1">
              <a:rPr lang="en-US"/>
              <a:pPr>
                <a:defRPr/>
              </a:pPr>
              <a:t>4/4/2012</a:t>
            </a:fld>
            <a:endParaRPr lang="en-US"/>
          </a:p>
        </p:txBody>
      </p:sp>
      <p:sp>
        <p:nvSpPr>
          <p:cNvPr id="7" name="Footer Placeholder 5"/>
          <p:cNvSpPr>
            <a:spLocks noGrp="1"/>
          </p:cNvSpPr>
          <p:nvPr>
            <p:ph type="ftr" sz="quarter" idx="11"/>
          </p:nvPr>
        </p:nvSpPr>
        <p:spPr/>
        <p:txBody>
          <a:bodyPr/>
          <a:lstStyle>
            <a:lvl1pPr>
              <a:defRPr sz="1400" dirty="0" smtClean="0"/>
            </a:lvl1pPr>
          </a:lstStyle>
          <a:p>
            <a:pPr>
              <a:defRPr/>
            </a:pPr>
            <a:r>
              <a:rPr lang="en-US"/>
              <a:t>U.S. Environmental Protection Agency</a:t>
            </a:r>
          </a:p>
        </p:txBody>
      </p:sp>
      <p:sp>
        <p:nvSpPr>
          <p:cNvPr id="8" name="Slide Number Placeholder 6"/>
          <p:cNvSpPr>
            <a:spLocks noGrp="1"/>
          </p:cNvSpPr>
          <p:nvPr>
            <p:ph type="sldNum" sz="quarter" idx="12"/>
          </p:nvPr>
        </p:nvSpPr>
        <p:spPr/>
        <p:txBody>
          <a:bodyPr/>
          <a:lstStyle>
            <a:lvl1pPr>
              <a:defRPr smtClean="0"/>
            </a:lvl1pPr>
          </a:lstStyle>
          <a:p>
            <a:pPr>
              <a:defRPr/>
            </a:pPr>
            <a:fld id="{27C758C1-7501-4B3F-AFFE-3839E2C4EE61}"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304750-90FA-4AFE-9817-012A6F4094CD}" type="datetime1">
              <a:rPr lang="en-US" smtClean="0">
                <a:solidFill>
                  <a:prstClr val="black">
                    <a:tint val="75000"/>
                  </a:prstClr>
                </a:solidFill>
              </a:rPr>
              <a:pPr/>
              <a:t>4/4/2012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A9C69F-9920-436A-952E-9D027FDD3FDF}" type="datetime1">
              <a:rPr lang="en-US" smtClean="0">
                <a:solidFill>
                  <a:prstClr val="black">
                    <a:tint val="75000"/>
                  </a:prstClr>
                </a:solidFill>
              </a:rPr>
              <a:pPr/>
              <a:t>4/4/2012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762565-7F6F-46CC-8AEA-449B60A075BD}" type="datetime1">
              <a:rPr lang="en-US" smtClean="0">
                <a:solidFill>
                  <a:prstClr val="black">
                    <a:tint val="75000"/>
                  </a:prstClr>
                </a:solidFill>
              </a:rPr>
              <a:pPr/>
              <a:t>4/4/2012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010400" y="6477000"/>
            <a:ext cx="2133600" cy="365125"/>
          </a:xfrm>
        </p:spPr>
        <p:txBody>
          <a:bodyPr/>
          <a:lstStyle/>
          <a:p>
            <a:fld id="{9674A71A-F4B2-4E10-A573-45B7E04BE11B}" type="slidenum">
              <a:rPr lang="en-US" smtClean="0">
                <a:solidFill>
                  <a:prstClr val="black">
                    <a:tint val="75000"/>
                  </a:prstClr>
                </a:solidFill>
              </a:rPr>
              <a:pPr/>
              <a:t>‹#›</a:t>
            </a:fld>
            <a:endParaRPr lang="en-US" dirty="0">
              <a:solidFill>
                <a:prstClr val="black">
                  <a:tint val="75000"/>
                </a:prstClr>
              </a:solidFill>
            </a:endParaRPr>
          </a:p>
        </p:txBody>
      </p:sp>
      <p:pic>
        <p:nvPicPr>
          <p:cNvPr id="7" name="Picture 2"/>
          <p:cNvPicPr>
            <a:picLocks noChangeAspect="1" noChangeArrowheads="1"/>
          </p:cNvPicPr>
          <p:nvPr userDrawn="1"/>
        </p:nvPicPr>
        <p:blipFill>
          <a:blip r:embed="rId2" cstate="print"/>
          <a:srcRect l="9375" t="24792" r="1875" b="61666"/>
          <a:stretch>
            <a:fillRect/>
          </a:stretch>
        </p:blipFill>
        <p:spPr bwMode="gray">
          <a:xfrm>
            <a:off x="0" y="0"/>
            <a:ext cx="9144000" cy="990600"/>
          </a:xfrm>
          <a:prstGeom prst="rect">
            <a:avLst/>
          </a:prstGeom>
          <a:noFill/>
          <a:ln w="9525" cap="flat" cmpd="sng" algn="ctr">
            <a:noFill/>
            <a:prstDash val="solid"/>
            <a:miter lim="800000"/>
            <a:headEnd/>
            <a:tailEnd/>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C9DE8C-8BA8-4CEC-9AE4-440BFD6FF287}" type="datetime1">
              <a:rPr lang="en-US" smtClean="0">
                <a:solidFill>
                  <a:prstClr val="black">
                    <a:tint val="75000"/>
                  </a:prstClr>
                </a:solidFill>
              </a:rPr>
              <a:pPr/>
              <a:t>4/4/2012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2" y="2906721"/>
            <a:ext cx="77724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500">
                <a:solidFill>
                  <a:schemeClr val="tx1">
                    <a:tint val="75000"/>
                  </a:schemeClr>
                </a:solidFill>
              </a:defRPr>
            </a:lvl3pPr>
            <a:lvl4pPr marL="1371600" indent="0">
              <a:buNone/>
              <a:defRPr sz="1500">
                <a:solidFill>
                  <a:schemeClr val="tx1">
                    <a:tint val="75000"/>
                  </a:schemeClr>
                </a:solidFill>
              </a:defRPr>
            </a:lvl4pPr>
            <a:lvl5pPr marL="1828800" indent="0">
              <a:buNone/>
              <a:defRPr sz="1500">
                <a:solidFill>
                  <a:schemeClr val="tx1">
                    <a:tint val="75000"/>
                  </a:schemeClr>
                </a:solidFill>
              </a:defRPr>
            </a:lvl5pPr>
            <a:lvl6pPr marL="2286000" indent="0">
              <a:buNone/>
              <a:defRPr sz="1500">
                <a:solidFill>
                  <a:schemeClr val="tx1">
                    <a:tint val="75000"/>
                  </a:schemeClr>
                </a:solidFill>
              </a:defRPr>
            </a:lvl6pPr>
            <a:lvl7pPr marL="2743200" indent="0">
              <a:buNone/>
              <a:defRPr sz="1500">
                <a:solidFill>
                  <a:schemeClr val="tx1">
                    <a:tint val="75000"/>
                  </a:schemeClr>
                </a:solidFill>
              </a:defRPr>
            </a:lvl7pPr>
            <a:lvl8pPr marL="3200400" indent="0">
              <a:buNone/>
              <a:defRPr sz="1500">
                <a:solidFill>
                  <a:schemeClr val="tx1">
                    <a:tint val="75000"/>
                  </a:schemeClr>
                </a:solidFill>
              </a:defRPr>
            </a:lvl8pPr>
            <a:lvl9pPr marL="3657600"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516976-B173-432B-8B81-232AE37FD1B3}" type="datetime1">
              <a:rPr lang="en-US" smtClean="0">
                <a:solidFill>
                  <a:prstClr val="black">
                    <a:tint val="75000"/>
                  </a:prstClr>
                </a:solidFill>
              </a:rPr>
              <a:pPr/>
              <a:t>4/4/2012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9"/>
            <a:ext cx="4038600" cy="4525963"/>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9"/>
            <a:ext cx="4038600" cy="4525963"/>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7021FF-4A0F-4345-9D7B-10AA2AD5FF13}" type="datetime1">
              <a:rPr lang="en-US" smtClean="0">
                <a:solidFill>
                  <a:prstClr val="black">
                    <a:tint val="75000"/>
                  </a:prstClr>
                </a:solidFill>
              </a:rPr>
              <a:pPr/>
              <a:t>4/4/2012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6" y="1535121"/>
            <a:ext cx="4040188" cy="639763"/>
          </a:xfrm>
        </p:spPr>
        <p:txBody>
          <a:bodyPr anchor="b"/>
          <a:lstStyle>
            <a:lvl1pPr marL="0" indent="0">
              <a:buNone/>
              <a:defRPr sz="2500" b="1"/>
            </a:lvl1pPr>
            <a:lvl2pPr marL="457200" indent="0">
              <a:buNone/>
              <a:defRPr sz="2000" b="1"/>
            </a:lvl2pPr>
            <a:lvl3pPr marL="914400" indent="0">
              <a:buNone/>
              <a:defRPr sz="1800" b="1"/>
            </a:lvl3pPr>
            <a:lvl4pPr marL="1371600" indent="0">
              <a:buNone/>
              <a:defRPr sz="1500" b="1"/>
            </a:lvl4pPr>
            <a:lvl5pPr marL="1828800" indent="0">
              <a:buNone/>
              <a:defRPr sz="1500" b="1"/>
            </a:lvl5pPr>
            <a:lvl6pPr marL="2286000" indent="0">
              <a:buNone/>
              <a:defRPr sz="1500" b="1"/>
            </a:lvl6pPr>
            <a:lvl7pPr marL="2743200" indent="0">
              <a:buNone/>
              <a:defRPr sz="1500" b="1"/>
            </a:lvl7pPr>
            <a:lvl8pPr marL="3200400" indent="0">
              <a:buNone/>
              <a:defRPr sz="1500" b="1"/>
            </a:lvl8pPr>
            <a:lvl9pPr marL="3657600"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206" y="2174876"/>
            <a:ext cx="4040188" cy="3951288"/>
          </a:xfrm>
        </p:spPr>
        <p:txBody>
          <a:bodyPr/>
          <a:lstStyle>
            <a:lvl1pPr>
              <a:defRPr sz="2500"/>
            </a:lvl1pPr>
            <a:lvl2pPr>
              <a:defRPr sz="20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21"/>
            <a:ext cx="4041775" cy="639763"/>
          </a:xfrm>
        </p:spPr>
        <p:txBody>
          <a:bodyPr anchor="b"/>
          <a:lstStyle>
            <a:lvl1pPr marL="0" indent="0">
              <a:buNone/>
              <a:defRPr sz="2500" b="1"/>
            </a:lvl1pPr>
            <a:lvl2pPr marL="457200" indent="0">
              <a:buNone/>
              <a:defRPr sz="2000" b="1"/>
            </a:lvl2pPr>
            <a:lvl3pPr marL="914400" indent="0">
              <a:buNone/>
              <a:defRPr sz="1800" b="1"/>
            </a:lvl3pPr>
            <a:lvl4pPr marL="1371600" indent="0">
              <a:buNone/>
              <a:defRPr sz="1500" b="1"/>
            </a:lvl4pPr>
            <a:lvl5pPr marL="1828800" indent="0">
              <a:buNone/>
              <a:defRPr sz="1500" b="1"/>
            </a:lvl5pPr>
            <a:lvl6pPr marL="2286000" indent="0">
              <a:buNone/>
              <a:defRPr sz="1500" b="1"/>
            </a:lvl6pPr>
            <a:lvl7pPr marL="2743200" indent="0">
              <a:buNone/>
              <a:defRPr sz="1500" b="1"/>
            </a:lvl7pPr>
            <a:lvl8pPr marL="3200400" indent="0">
              <a:buNone/>
              <a:defRPr sz="1500" b="1"/>
            </a:lvl8pPr>
            <a:lvl9pPr marL="3657600"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025" y="2174876"/>
            <a:ext cx="4041775" cy="3951288"/>
          </a:xfrm>
        </p:spPr>
        <p:txBody>
          <a:bodyPr/>
          <a:lstStyle>
            <a:lvl1pPr>
              <a:defRPr sz="2500"/>
            </a:lvl1pPr>
            <a:lvl2pPr>
              <a:defRPr sz="20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4188BD-BD78-4D8B-B56C-169FFCD8AFF8}" type="datetime1">
              <a:rPr lang="en-US" smtClean="0">
                <a:solidFill>
                  <a:prstClr val="black">
                    <a:tint val="75000"/>
                  </a:prstClr>
                </a:solidFill>
              </a:rPr>
              <a:pPr/>
              <a:t>4/4/2012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B09B76-9434-4EB9-9C48-C8811F773FB9}" type="datetime1">
              <a:rPr lang="en-US" smtClean="0">
                <a:solidFill>
                  <a:prstClr val="black">
                    <a:tint val="75000"/>
                  </a:prstClr>
                </a:solidFill>
              </a:rPr>
              <a:pPr/>
              <a:t>4/4/2012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E28A2F-8FAF-43C3-A87E-B1DDB5EA77B3}" type="datetime1">
              <a:rPr lang="en-US" smtClean="0">
                <a:solidFill>
                  <a:prstClr val="black">
                    <a:tint val="75000"/>
                  </a:prstClr>
                </a:solidFill>
              </a:rPr>
              <a:pPr/>
              <a:t>4/4/2012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3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3"/>
            <a:ext cx="3008313" cy="4691063"/>
          </a:xfrm>
        </p:spPr>
        <p:txBody>
          <a:bodyPr/>
          <a:lstStyle>
            <a:lvl1pPr marL="0" indent="0">
              <a:buNone/>
              <a:defRPr sz="1500"/>
            </a:lvl1pPr>
            <a:lvl2pPr marL="457200" indent="0">
              <a:buNone/>
              <a:defRPr sz="1300"/>
            </a:lvl2pPr>
            <a:lvl3pPr marL="914400" indent="0">
              <a:buNone/>
              <a:defRPr sz="10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6811D7-FB31-4200-9642-E96145B1769F}" type="datetime1">
              <a:rPr lang="en-US" smtClean="0">
                <a:solidFill>
                  <a:prstClr val="black">
                    <a:tint val="75000"/>
                  </a:prstClr>
                </a:solidFill>
              </a:rPr>
              <a:pPr/>
              <a:t>4/4/2012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fld id="{54230BBD-9BC1-41D3-8C3B-37AA086AB8B9}" type="datetime1">
              <a:rPr lang="en-US"/>
              <a:pPr>
                <a:defRPr/>
              </a:pPr>
              <a:t>4/4/2012</a:t>
            </a:fld>
            <a:endParaRPr lang="en-US"/>
          </a:p>
        </p:txBody>
      </p:sp>
      <p:sp>
        <p:nvSpPr>
          <p:cNvPr id="7" name="Footer Placeholder 5"/>
          <p:cNvSpPr>
            <a:spLocks noGrp="1"/>
          </p:cNvSpPr>
          <p:nvPr>
            <p:ph type="ftr" sz="quarter" idx="11"/>
          </p:nvPr>
        </p:nvSpPr>
        <p:spPr/>
        <p:txBody>
          <a:bodyPr/>
          <a:lstStyle>
            <a:lvl1pPr>
              <a:defRPr sz="1400" dirty="0" smtClean="0"/>
            </a:lvl1pPr>
          </a:lstStyle>
          <a:p>
            <a:pPr>
              <a:defRPr/>
            </a:pPr>
            <a:r>
              <a:rPr lang="en-US"/>
              <a:t>U.S. Environmental Protection Agency</a:t>
            </a:r>
          </a:p>
        </p:txBody>
      </p:sp>
      <p:sp>
        <p:nvSpPr>
          <p:cNvPr id="8" name="Slide Number Placeholder 6"/>
          <p:cNvSpPr>
            <a:spLocks noGrp="1"/>
          </p:cNvSpPr>
          <p:nvPr>
            <p:ph type="sldNum" sz="quarter" idx="12"/>
          </p:nvPr>
        </p:nvSpPr>
        <p:spPr/>
        <p:txBody>
          <a:bodyPr/>
          <a:lstStyle>
            <a:lvl1pPr>
              <a:defRPr smtClean="0"/>
            </a:lvl1pPr>
          </a:lstStyle>
          <a:p>
            <a:pPr>
              <a:defRPr/>
            </a:pPr>
            <a:fld id="{B254A35E-5087-4033-B52D-DF249DBEC559}"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7" y="4800609"/>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7" y="612775"/>
            <a:ext cx="5486400" cy="4114800"/>
          </a:xfrm>
        </p:spPr>
        <p:txBody>
          <a:bodyPr/>
          <a:lstStyle>
            <a:lvl1pPr marL="0" indent="0">
              <a:buNone/>
              <a:defRPr sz="3300"/>
            </a:lvl1pPr>
            <a:lvl2pPr marL="457200" indent="0">
              <a:buNone/>
              <a:defRPr sz="2800"/>
            </a:lvl2pPr>
            <a:lvl3pPr marL="914400" indent="0">
              <a:buNone/>
              <a:defRPr sz="25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7" y="5367346"/>
            <a:ext cx="5486400" cy="804863"/>
          </a:xfrm>
        </p:spPr>
        <p:txBody>
          <a:bodyPr/>
          <a:lstStyle>
            <a:lvl1pPr marL="0" indent="0">
              <a:buNone/>
              <a:defRPr sz="1500"/>
            </a:lvl1pPr>
            <a:lvl2pPr marL="457200" indent="0">
              <a:buNone/>
              <a:defRPr sz="1300"/>
            </a:lvl2pPr>
            <a:lvl3pPr marL="914400" indent="0">
              <a:buNone/>
              <a:defRPr sz="10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8CE6D4-0AE4-44BC-AB5A-5925E42CC722}" type="datetime1">
              <a:rPr lang="en-US" smtClean="0">
                <a:solidFill>
                  <a:prstClr val="black">
                    <a:tint val="75000"/>
                  </a:prstClr>
                </a:solidFill>
              </a:rPr>
              <a:pPr/>
              <a:t>4/4/2012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304750-90FA-4AFE-9817-012A6F4094CD}" type="datetime1">
              <a:rPr lang="en-US" smtClean="0">
                <a:solidFill>
                  <a:prstClr val="black">
                    <a:tint val="75000"/>
                  </a:prstClr>
                </a:solidFill>
              </a:rPr>
              <a:pPr/>
              <a:t>4/4/2012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A9C69F-9920-436A-952E-9D027FDD3FDF}" type="datetime1">
              <a:rPr lang="en-US" smtClean="0">
                <a:solidFill>
                  <a:prstClr val="black">
                    <a:tint val="75000"/>
                  </a:prstClr>
                </a:solidFill>
              </a:rPr>
              <a:pPr/>
              <a:t>4/4/2012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74A71A-F4B2-4E10-A573-45B7E04BE11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p:cNvPicPr>
            <a:picLocks noChangeAspect="1" noChangeArrowheads="1"/>
          </p:cNvPicPr>
          <p:nvPr userDrawn="1"/>
        </p:nvPicPr>
        <p:blipFill>
          <a:blip r:embed="rId17" cstate="print"/>
          <a:srcRect t="4126" b="3030"/>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762000" y="1600200"/>
            <a:ext cx="7620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2667000"/>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vl1pPr>
          </a:lstStyle>
          <a:p>
            <a:pPr>
              <a:defRPr/>
            </a:pPr>
            <a:fld id="{D7D0D572-0FBB-4F5E-806F-B0B751678B7C}" type="datetime1">
              <a:rPr lang="en-US"/>
              <a:pPr>
                <a:defRPr/>
              </a:pPr>
              <a:t>4/4/2012</a:t>
            </a:fld>
            <a:endParaRPr lang="en-US"/>
          </a:p>
        </p:txBody>
      </p:sp>
      <p:sp>
        <p:nvSpPr>
          <p:cNvPr id="1029" name="Rectangle 5"/>
          <p:cNvSpPr>
            <a:spLocks noGrp="1" noChangeArrowheads="1"/>
          </p:cNvSpPr>
          <p:nvPr>
            <p:ph type="ftr" sz="quarter" idx="3"/>
          </p:nvPr>
        </p:nvSpPr>
        <p:spPr bwMode="auto">
          <a:xfrm>
            <a:off x="1905000" y="6248400"/>
            <a:ext cx="5486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dirty="0" smtClean="0"/>
            </a:lvl1pPr>
          </a:lstStyle>
          <a:p>
            <a:pPr>
              <a:defRPr/>
            </a:pPr>
            <a:r>
              <a:rPr lang="en-US"/>
              <a:t>U.S. Environmental Protection Agency</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pPr>
              <a:defRPr/>
            </a:pPr>
            <a:fld id="{FC945E7E-E859-493C-B479-505F7FC441D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Lst>
  <p:hf hdr="0"/>
  <p:txStyles>
    <p:title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charset="0"/>
          <a:ea typeface="ＭＳ Ｐゴシック" pitchFamily="84" charset="-128"/>
        </a:defRPr>
      </a:lvl2pPr>
      <a:lvl3pPr algn="ctr" rtl="0" eaLnBrk="0" fontAlgn="base" hangingPunct="0">
        <a:spcBef>
          <a:spcPct val="0"/>
        </a:spcBef>
        <a:spcAft>
          <a:spcPct val="0"/>
        </a:spcAft>
        <a:defRPr sz="3200">
          <a:solidFill>
            <a:schemeClr val="tx1"/>
          </a:solidFill>
          <a:latin typeface="Arial" charset="0"/>
          <a:ea typeface="ＭＳ Ｐゴシック" pitchFamily="84" charset="-128"/>
        </a:defRPr>
      </a:lvl3pPr>
      <a:lvl4pPr algn="ctr" rtl="0" eaLnBrk="0" fontAlgn="base" hangingPunct="0">
        <a:spcBef>
          <a:spcPct val="0"/>
        </a:spcBef>
        <a:spcAft>
          <a:spcPct val="0"/>
        </a:spcAft>
        <a:defRPr sz="3200">
          <a:solidFill>
            <a:schemeClr val="tx1"/>
          </a:solidFill>
          <a:latin typeface="Arial" charset="0"/>
          <a:ea typeface="ＭＳ Ｐゴシック" pitchFamily="84" charset="-128"/>
        </a:defRPr>
      </a:lvl4pPr>
      <a:lvl5pPr algn="ctr" rtl="0" eaLnBrk="0" fontAlgn="base" hangingPunct="0">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9"/>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300">
                <a:solidFill>
                  <a:schemeClr val="tx1">
                    <a:tint val="75000"/>
                  </a:schemeClr>
                </a:solidFill>
              </a:defRPr>
            </a:lvl1pPr>
          </a:lstStyle>
          <a:p>
            <a:pPr eaLnBrk="1" fontAlgn="auto" hangingPunct="1">
              <a:spcBef>
                <a:spcPts val="0"/>
              </a:spcBef>
              <a:spcAft>
                <a:spcPts val="0"/>
              </a:spcAft>
            </a:pPr>
            <a:fld id="{0B9A8FB0-C2EE-41B8-8A6F-379A8ECD60C9}" type="datetime1">
              <a:rPr lang="en-US" smtClean="0">
                <a:solidFill>
                  <a:prstClr val="black">
                    <a:tint val="75000"/>
                  </a:prstClr>
                </a:solidFill>
                <a:latin typeface="Calibri"/>
                <a:ea typeface="+mn-ea"/>
              </a:rPr>
              <a:pPr eaLnBrk="1" fontAlgn="auto" hangingPunct="1">
                <a:spcBef>
                  <a:spcPts val="0"/>
                </a:spcBef>
                <a:spcAft>
                  <a:spcPts val="0"/>
                </a:spcAft>
              </a:pPr>
              <a:t>4/4/2012</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3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300">
                <a:solidFill>
                  <a:schemeClr val="tx1">
                    <a:tint val="75000"/>
                  </a:schemeClr>
                </a:solidFill>
              </a:defRPr>
            </a:lvl1pPr>
          </a:lstStyle>
          <a:p>
            <a:pPr eaLnBrk="1" fontAlgn="auto" hangingPunct="1">
              <a:spcBef>
                <a:spcPts val="0"/>
              </a:spcBef>
              <a:spcAft>
                <a:spcPts val="0"/>
              </a:spcAft>
            </a:pPr>
            <a:fld id="{9674A71A-F4B2-4E10-A573-45B7E04BE11B}" type="slidenum">
              <a:rPr lang="en-US" smtClean="0">
                <a:solidFill>
                  <a:prstClr val="black">
                    <a:tint val="75000"/>
                  </a:prstClr>
                </a:solidFill>
                <a:latin typeface="Calibri"/>
                <a:ea typeface="+mn-ea"/>
              </a:rPr>
              <a:pPr eaLnBrk="1" fontAlgn="auto" hangingPunct="1">
                <a:spcBef>
                  <a:spcPts val="0"/>
                </a:spcBef>
                <a:spcAft>
                  <a:spcPts val="0"/>
                </a:spcAft>
              </a:pPr>
              <a:t>‹#›</a:t>
            </a:fld>
            <a:endParaRPr lang="en-US">
              <a:solidFill>
                <a:prstClr val="black">
                  <a:tint val="75000"/>
                </a:prstClr>
              </a:solidFill>
              <a:latin typeface="Calibri"/>
              <a:ea typeface="+mn-ea"/>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ftr="0" dt="0"/>
  <p:txStyles>
    <p:titleStyle>
      <a:lvl1pPr algn="ctr" defTabSz="914400" rtl="0" eaLnBrk="1" latinLnBrk="0" hangingPunct="1">
        <a:spcBef>
          <a:spcPct val="0"/>
        </a:spcBef>
        <a:buNone/>
        <a:defRPr sz="45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9"/>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300">
                <a:solidFill>
                  <a:schemeClr val="tx1">
                    <a:tint val="75000"/>
                  </a:schemeClr>
                </a:solidFill>
              </a:defRPr>
            </a:lvl1pPr>
          </a:lstStyle>
          <a:p>
            <a:pPr eaLnBrk="1" fontAlgn="auto" hangingPunct="1">
              <a:spcBef>
                <a:spcPts val="0"/>
              </a:spcBef>
              <a:spcAft>
                <a:spcPts val="0"/>
              </a:spcAft>
            </a:pPr>
            <a:fld id="{0B9A8FB0-C2EE-41B8-8A6F-379A8ECD60C9}" type="datetime1">
              <a:rPr lang="en-US" smtClean="0">
                <a:solidFill>
                  <a:prstClr val="black">
                    <a:tint val="75000"/>
                  </a:prstClr>
                </a:solidFill>
                <a:latin typeface="Calibri"/>
                <a:ea typeface="+mn-ea"/>
              </a:rPr>
              <a:pPr eaLnBrk="1" fontAlgn="auto" hangingPunct="1">
                <a:spcBef>
                  <a:spcPts val="0"/>
                </a:spcBef>
                <a:spcAft>
                  <a:spcPts val="0"/>
                </a:spcAft>
              </a:pPr>
              <a:t>4/4/2012</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3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300">
                <a:solidFill>
                  <a:schemeClr val="tx1">
                    <a:tint val="75000"/>
                  </a:schemeClr>
                </a:solidFill>
              </a:defRPr>
            </a:lvl1pPr>
          </a:lstStyle>
          <a:p>
            <a:pPr eaLnBrk="1" fontAlgn="auto" hangingPunct="1">
              <a:spcBef>
                <a:spcPts val="0"/>
              </a:spcBef>
              <a:spcAft>
                <a:spcPts val="0"/>
              </a:spcAft>
            </a:pPr>
            <a:fld id="{9674A71A-F4B2-4E10-A573-45B7E04BE11B}" type="slidenum">
              <a:rPr lang="en-US" smtClean="0">
                <a:solidFill>
                  <a:prstClr val="black">
                    <a:tint val="75000"/>
                  </a:prstClr>
                </a:solidFill>
                <a:latin typeface="Calibri"/>
                <a:ea typeface="+mn-ea"/>
              </a:rPr>
              <a:pPr eaLnBrk="1" fontAlgn="auto" hangingPunct="1">
                <a:spcBef>
                  <a:spcPts val="0"/>
                </a:spcBef>
                <a:spcAft>
                  <a:spcPts val="0"/>
                </a:spcAft>
              </a:pPr>
              <a:t>‹#›</a:t>
            </a:fld>
            <a:endParaRPr lang="en-US">
              <a:solidFill>
                <a:prstClr val="black">
                  <a:tint val="75000"/>
                </a:prstClr>
              </a:solidFill>
              <a:latin typeface="Calibri"/>
              <a:ea typeface="+mn-ea"/>
            </a:endParaRP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hdr="0" ftr="0" dt="0"/>
  <p:txStyles>
    <p:titleStyle>
      <a:lvl1pPr algn="ctr" defTabSz="914400" rtl="0" eaLnBrk="1" latinLnBrk="0" hangingPunct="1">
        <a:spcBef>
          <a:spcPct val="0"/>
        </a:spcBef>
        <a:buNone/>
        <a:defRPr sz="45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9"/>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300">
                <a:solidFill>
                  <a:schemeClr val="tx1">
                    <a:tint val="75000"/>
                  </a:schemeClr>
                </a:solidFill>
              </a:defRPr>
            </a:lvl1pPr>
          </a:lstStyle>
          <a:p>
            <a:pPr eaLnBrk="1" fontAlgn="auto" hangingPunct="1">
              <a:spcBef>
                <a:spcPts val="0"/>
              </a:spcBef>
              <a:spcAft>
                <a:spcPts val="0"/>
              </a:spcAft>
            </a:pPr>
            <a:fld id="{0B9A8FB0-C2EE-41B8-8A6F-379A8ECD60C9}" type="datetime1">
              <a:rPr lang="en-US" smtClean="0">
                <a:solidFill>
                  <a:prstClr val="black">
                    <a:tint val="75000"/>
                  </a:prstClr>
                </a:solidFill>
                <a:latin typeface="Calibri"/>
                <a:ea typeface="+mn-ea"/>
              </a:rPr>
              <a:pPr eaLnBrk="1" fontAlgn="auto" hangingPunct="1">
                <a:spcBef>
                  <a:spcPts val="0"/>
                </a:spcBef>
                <a:spcAft>
                  <a:spcPts val="0"/>
                </a:spcAft>
              </a:pPr>
              <a:t>4/4/2012</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3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300">
                <a:solidFill>
                  <a:schemeClr val="tx1">
                    <a:tint val="75000"/>
                  </a:schemeClr>
                </a:solidFill>
              </a:defRPr>
            </a:lvl1pPr>
          </a:lstStyle>
          <a:p>
            <a:pPr eaLnBrk="1" fontAlgn="auto" hangingPunct="1">
              <a:spcBef>
                <a:spcPts val="0"/>
              </a:spcBef>
              <a:spcAft>
                <a:spcPts val="0"/>
              </a:spcAft>
            </a:pPr>
            <a:fld id="{9674A71A-F4B2-4E10-A573-45B7E04BE11B}" type="slidenum">
              <a:rPr lang="en-US" smtClean="0">
                <a:solidFill>
                  <a:prstClr val="black">
                    <a:tint val="75000"/>
                  </a:prstClr>
                </a:solidFill>
                <a:latin typeface="Calibri"/>
                <a:ea typeface="+mn-ea"/>
              </a:rPr>
              <a:pPr eaLnBrk="1" fontAlgn="auto" hangingPunct="1">
                <a:spcBef>
                  <a:spcPts val="0"/>
                </a:spcBef>
                <a:spcAft>
                  <a:spcPts val="0"/>
                </a:spcAft>
              </a:pPr>
              <a:t>‹#›</a:t>
            </a:fld>
            <a:endParaRPr lang="en-US">
              <a:solidFill>
                <a:prstClr val="black">
                  <a:tint val="75000"/>
                </a:prstClr>
              </a:solidFill>
              <a:latin typeface="Calibri"/>
              <a:ea typeface="+mn-ea"/>
            </a:endParaRPr>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hdr="0" ftr="0" dt="0"/>
  <p:txStyles>
    <p:titleStyle>
      <a:lvl1pPr algn="ctr" defTabSz="914400" rtl="0" eaLnBrk="1" latinLnBrk="0" hangingPunct="1">
        <a:spcBef>
          <a:spcPct val="0"/>
        </a:spcBef>
        <a:buNone/>
        <a:defRPr sz="45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9"/>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300">
                <a:solidFill>
                  <a:schemeClr val="tx1">
                    <a:tint val="75000"/>
                  </a:schemeClr>
                </a:solidFill>
              </a:defRPr>
            </a:lvl1pPr>
          </a:lstStyle>
          <a:p>
            <a:pPr eaLnBrk="1" fontAlgn="auto" hangingPunct="1">
              <a:spcBef>
                <a:spcPts val="0"/>
              </a:spcBef>
              <a:spcAft>
                <a:spcPts val="0"/>
              </a:spcAft>
            </a:pPr>
            <a:fld id="{0B9A8FB0-C2EE-41B8-8A6F-379A8ECD60C9}" type="datetime1">
              <a:rPr lang="en-US" smtClean="0">
                <a:solidFill>
                  <a:prstClr val="black">
                    <a:tint val="75000"/>
                  </a:prstClr>
                </a:solidFill>
                <a:latin typeface="Calibri"/>
                <a:ea typeface="+mn-ea"/>
              </a:rPr>
              <a:pPr eaLnBrk="1" fontAlgn="auto" hangingPunct="1">
                <a:spcBef>
                  <a:spcPts val="0"/>
                </a:spcBef>
                <a:spcAft>
                  <a:spcPts val="0"/>
                </a:spcAft>
              </a:pPr>
              <a:t>4/4/2012</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3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300">
                <a:solidFill>
                  <a:schemeClr val="tx1">
                    <a:tint val="75000"/>
                  </a:schemeClr>
                </a:solidFill>
              </a:defRPr>
            </a:lvl1pPr>
          </a:lstStyle>
          <a:p>
            <a:pPr eaLnBrk="1" fontAlgn="auto" hangingPunct="1">
              <a:spcBef>
                <a:spcPts val="0"/>
              </a:spcBef>
              <a:spcAft>
                <a:spcPts val="0"/>
              </a:spcAft>
            </a:pPr>
            <a:fld id="{9674A71A-F4B2-4E10-A573-45B7E04BE11B}" type="slidenum">
              <a:rPr lang="en-US" smtClean="0">
                <a:solidFill>
                  <a:prstClr val="black">
                    <a:tint val="75000"/>
                  </a:prstClr>
                </a:solidFill>
                <a:latin typeface="Calibri"/>
                <a:ea typeface="+mn-ea"/>
              </a:rPr>
              <a:pPr eaLnBrk="1" fontAlgn="auto" hangingPunct="1">
                <a:spcBef>
                  <a:spcPts val="0"/>
                </a:spcBef>
                <a:spcAft>
                  <a:spcPts val="0"/>
                </a:spcAft>
              </a:pPr>
              <a:t>‹#›</a:t>
            </a:fld>
            <a:endParaRPr lang="en-US">
              <a:solidFill>
                <a:prstClr val="black">
                  <a:tint val="75000"/>
                </a:prstClr>
              </a:solidFill>
              <a:latin typeface="Calibri"/>
              <a:ea typeface="+mn-ea"/>
            </a:endParaRPr>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hdr="0" ftr="0" dt="0"/>
  <p:txStyles>
    <p:titleStyle>
      <a:lvl1pPr algn="ctr" defTabSz="914400" rtl="0" eaLnBrk="1" latinLnBrk="0" hangingPunct="1">
        <a:spcBef>
          <a:spcPct val="0"/>
        </a:spcBef>
        <a:buNone/>
        <a:defRPr sz="45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9"/>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300">
                <a:solidFill>
                  <a:schemeClr val="tx1">
                    <a:tint val="75000"/>
                  </a:schemeClr>
                </a:solidFill>
              </a:defRPr>
            </a:lvl1pPr>
          </a:lstStyle>
          <a:p>
            <a:pPr eaLnBrk="1" fontAlgn="auto" hangingPunct="1">
              <a:spcBef>
                <a:spcPts val="0"/>
              </a:spcBef>
              <a:spcAft>
                <a:spcPts val="0"/>
              </a:spcAft>
            </a:pPr>
            <a:fld id="{0B9A8FB0-C2EE-41B8-8A6F-379A8ECD60C9}" type="datetime1">
              <a:rPr lang="en-US" smtClean="0">
                <a:solidFill>
                  <a:prstClr val="black">
                    <a:tint val="75000"/>
                  </a:prstClr>
                </a:solidFill>
                <a:latin typeface="Calibri"/>
                <a:ea typeface="+mn-ea"/>
              </a:rPr>
              <a:pPr eaLnBrk="1" fontAlgn="auto" hangingPunct="1">
                <a:spcBef>
                  <a:spcPts val="0"/>
                </a:spcBef>
                <a:spcAft>
                  <a:spcPts val="0"/>
                </a:spcAft>
              </a:pPr>
              <a:t>4/4/2012</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3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300">
                <a:solidFill>
                  <a:schemeClr val="tx1">
                    <a:tint val="75000"/>
                  </a:schemeClr>
                </a:solidFill>
              </a:defRPr>
            </a:lvl1pPr>
          </a:lstStyle>
          <a:p>
            <a:pPr eaLnBrk="1" fontAlgn="auto" hangingPunct="1">
              <a:spcBef>
                <a:spcPts val="0"/>
              </a:spcBef>
              <a:spcAft>
                <a:spcPts val="0"/>
              </a:spcAft>
            </a:pPr>
            <a:fld id="{9674A71A-F4B2-4E10-A573-45B7E04BE11B}" type="slidenum">
              <a:rPr lang="en-US" smtClean="0">
                <a:solidFill>
                  <a:prstClr val="black">
                    <a:tint val="75000"/>
                  </a:prstClr>
                </a:solidFill>
                <a:latin typeface="Calibri"/>
                <a:ea typeface="+mn-ea"/>
              </a:rPr>
              <a:pPr eaLnBrk="1" fontAlgn="auto" hangingPunct="1">
                <a:spcBef>
                  <a:spcPts val="0"/>
                </a:spcBef>
                <a:spcAft>
                  <a:spcPts val="0"/>
                </a:spcAft>
              </a:pPr>
              <a:t>‹#›</a:t>
            </a:fld>
            <a:endParaRPr lang="en-US">
              <a:solidFill>
                <a:prstClr val="black">
                  <a:tint val="75000"/>
                </a:prstClr>
              </a:solidFill>
              <a:latin typeface="Calibri"/>
              <a:ea typeface="+mn-ea"/>
            </a:endParaRPr>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hf hdr="0" ftr="0" dt="0"/>
  <p:txStyles>
    <p:titleStyle>
      <a:lvl1pPr algn="ctr" defTabSz="914400" rtl="0" eaLnBrk="1" latinLnBrk="0" hangingPunct="1">
        <a:spcBef>
          <a:spcPct val="0"/>
        </a:spcBef>
        <a:buNone/>
        <a:defRPr sz="45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9"/>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300">
                <a:solidFill>
                  <a:schemeClr val="tx1">
                    <a:tint val="75000"/>
                  </a:schemeClr>
                </a:solidFill>
              </a:defRPr>
            </a:lvl1pPr>
          </a:lstStyle>
          <a:p>
            <a:pPr eaLnBrk="1" fontAlgn="auto" hangingPunct="1">
              <a:spcBef>
                <a:spcPts val="0"/>
              </a:spcBef>
              <a:spcAft>
                <a:spcPts val="0"/>
              </a:spcAft>
            </a:pPr>
            <a:fld id="{0B9A8FB0-C2EE-41B8-8A6F-379A8ECD60C9}" type="datetime1">
              <a:rPr lang="en-US" smtClean="0">
                <a:solidFill>
                  <a:prstClr val="black">
                    <a:tint val="75000"/>
                  </a:prstClr>
                </a:solidFill>
                <a:latin typeface="Calibri"/>
                <a:ea typeface="+mn-ea"/>
              </a:rPr>
              <a:pPr eaLnBrk="1" fontAlgn="auto" hangingPunct="1">
                <a:spcBef>
                  <a:spcPts val="0"/>
                </a:spcBef>
                <a:spcAft>
                  <a:spcPts val="0"/>
                </a:spcAft>
              </a:pPr>
              <a:t>4/4/2012</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3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300">
                <a:solidFill>
                  <a:schemeClr val="tx1">
                    <a:tint val="75000"/>
                  </a:schemeClr>
                </a:solidFill>
              </a:defRPr>
            </a:lvl1pPr>
          </a:lstStyle>
          <a:p>
            <a:pPr eaLnBrk="1" fontAlgn="auto" hangingPunct="1">
              <a:spcBef>
                <a:spcPts val="0"/>
              </a:spcBef>
              <a:spcAft>
                <a:spcPts val="0"/>
              </a:spcAft>
            </a:pPr>
            <a:fld id="{9674A71A-F4B2-4E10-A573-45B7E04BE11B}" type="slidenum">
              <a:rPr lang="en-US" smtClean="0">
                <a:solidFill>
                  <a:prstClr val="black">
                    <a:tint val="75000"/>
                  </a:prstClr>
                </a:solidFill>
                <a:latin typeface="Calibri"/>
                <a:ea typeface="+mn-ea"/>
              </a:rPr>
              <a:pPr eaLnBrk="1" fontAlgn="auto" hangingPunct="1">
                <a:spcBef>
                  <a:spcPts val="0"/>
                </a:spcBef>
                <a:spcAft>
                  <a:spcPts val="0"/>
                </a:spcAft>
              </a:pPr>
              <a:t>‹#›</a:t>
            </a:fld>
            <a:endParaRPr lang="en-US">
              <a:solidFill>
                <a:prstClr val="black">
                  <a:tint val="75000"/>
                </a:prstClr>
              </a:solidFill>
              <a:latin typeface="Calibri"/>
              <a:ea typeface="+mn-ea"/>
            </a:endParaRP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hf hdr="0" ftr="0" dt="0"/>
  <p:txStyles>
    <p:titleStyle>
      <a:lvl1pPr algn="ctr" defTabSz="914400" rtl="0" eaLnBrk="1" latinLnBrk="0" hangingPunct="1">
        <a:spcBef>
          <a:spcPct val="0"/>
        </a:spcBef>
        <a:buNone/>
        <a:defRPr sz="45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9"/>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300">
                <a:solidFill>
                  <a:schemeClr val="tx1">
                    <a:tint val="75000"/>
                  </a:schemeClr>
                </a:solidFill>
              </a:defRPr>
            </a:lvl1pPr>
          </a:lstStyle>
          <a:p>
            <a:pPr eaLnBrk="1" fontAlgn="auto" hangingPunct="1">
              <a:spcBef>
                <a:spcPts val="0"/>
              </a:spcBef>
              <a:spcAft>
                <a:spcPts val="0"/>
              </a:spcAft>
            </a:pPr>
            <a:fld id="{0B9A8FB0-C2EE-41B8-8A6F-379A8ECD60C9}" type="datetime1">
              <a:rPr lang="en-US" smtClean="0">
                <a:solidFill>
                  <a:prstClr val="black">
                    <a:tint val="75000"/>
                  </a:prstClr>
                </a:solidFill>
                <a:latin typeface="Calibri"/>
                <a:ea typeface="+mn-ea"/>
              </a:rPr>
              <a:pPr eaLnBrk="1" fontAlgn="auto" hangingPunct="1">
                <a:spcBef>
                  <a:spcPts val="0"/>
                </a:spcBef>
                <a:spcAft>
                  <a:spcPts val="0"/>
                </a:spcAft>
              </a:pPr>
              <a:t>4/4/2012</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3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300">
                <a:solidFill>
                  <a:schemeClr val="tx1">
                    <a:tint val="75000"/>
                  </a:schemeClr>
                </a:solidFill>
              </a:defRPr>
            </a:lvl1pPr>
          </a:lstStyle>
          <a:p>
            <a:pPr eaLnBrk="1" fontAlgn="auto" hangingPunct="1">
              <a:spcBef>
                <a:spcPts val="0"/>
              </a:spcBef>
              <a:spcAft>
                <a:spcPts val="0"/>
              </a:spcAft>
            </a:pPr>
            <a:fld id="{9674A71A-F4B2-4E10-A573-45B7E04BE11B}" type="slidenum">
              <a:rPr lang="en-US" smtClean="0">
                <a:solidFill>
                  <a:prstClr val="black">
                    <a:tint val="75000"/>
                  </a:prstClr>
                </a:solidFill>
                <a:latin typeface="Calibri"/>
                <a:ea typeface="+mn-ea"/>
              </a:rPr>
              <a:pPr eaLnBrk="1" fontAlgn="auto" hangingPunct="1">
                <a:spcBef>
                  <a:spcPts val="0"/>
                </a:spcBef>
                <a:spcAft>
                  <a:spcPts val="0"/>
                </a:spcAft>
              </a:pPr>
              <a:t>‹#›</a:t>
            </a:fld>
            <a:endParaRPr lang="en-US">
              <a:solidFill>
                <a:prstClr val="black">
                  <a:tint val="75000"/>
                </a:prstClr>
              </a:solidFill>
              <a:latin typeface="Calibri"/>
              <a:ea typeface="+mn-ea"/>
            </a:endParaRPr>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hf hdr="0" ftr="0" dt="0"/>
  <p:txStyles>
    <p:titleStyle>
      <a:lvl1pPr algn="ctr" defTabSz="914400" rtl="0" eaLnBrk="1" latinLnBrk="0" hangingPunct="1">
        <a:spcBef>
          <a:spcPct val="0"/>
        </a:spcBef>
        <a:buNone/>
        <a:defRPr sz="45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60.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3.xml"/><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slideLayout" Target="../slideLayouts/slideLayout27.xml"/><Relationship Id="rId1" Type="http://schemas.openxmlformats.org/officeDocument/2006/relationships/tags" Target="../tags/tag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7.jpeg"/><Relationship Id="rId2" Type="http://schemas.openxmlformats.org/officeDocument/2006/relationships/slideLayout" Target="../slideLayouts/slideLayout16.xml"/><Relationship Id="rId1" Type="http://schemas.openxmlformats.org/officeDocument/2006/relationships/tags" Target="../tags/tag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www.neel.cnrs.fr/IMG/png/FePt-s.png"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en.wikipedia.org/wiki/File:US-DeptOfCommerce-Seal.svg" TargetMode="External"/><Relationship Id="rId3" Type="http://schemas.openxmlformats.org/officeDocument/2006/relationships/hyperlink" Target="http://en.wikipedia.org/wiki/File:Seal_of_the_Executive_Office_of_the_President_of_the_United_States.jpg" TargetMode="External"/><Relationship Id="rId7"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2.jpeg"/><Relationship Id="rId11" Type="http://schemas.openxmlformats.org/officeDocument/2006/relationships/image" Target="../media/image26.png"/><Relationship Id="rId5" Type="http://schemas.openxmlformats.org/officeDocument/2006/relationships/image" Target="../media/image21.jpeg"/><Relationship Id="rId10" Type="http://schemas.openxmlformats.org/officeDocument/2006/relationships/image" Target="../media/image25.jpeg"/><Relationship Id="rId4" Type="http://schemas.openxmlformats.org/officeDocument/2006/relationships/image" Target="../media/image20.jpe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2.xml"/><Relationship Id="rId1" Type="http://schemas.openxmlformats.org/officeDocument/2006/relationships/tags" Target="../tags/tag4.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notesSlide" Target="../notesSlides/notesSlide7.xml"/><Relationship Id="rId7" Type="http://schemas.openxmlformats.org/officeDocument/2006/relationships/image" Target="../media/image7.jpeg"/><Relationship Id="rId2" Type="http://schemas.openxmlformats.org/officeDocument/2006/relationships/slideLayout" Target="../slideLayouts/slideLayout71.xml"/><Relationship Id="rId1" Type="http://schemas.openxmlformats.org/officeDocument/2006/relationships/tags" Target="../tags/tag5.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gif"/><Relationship Id="rId9"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33.gif"/></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tags" Target="../tags/tag9.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9.xml"/><Relationship Id="rId1" Type="http://schemas.openxmlformats.org/officeDocument/2006/relationships/tags" Target="../tags/tag1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8.xml"/><Relationship Id="rId1" Type="http://schemas.openxmlformats.org/officeDocument/2006/relationships/tags" Target="../tags/tag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theecologist.org/siteimage/scale/800/600/186070.pn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1.jpeg"/><Relationship Id="rId2" Type="http://schemas.openxmlformats.org/officeDocument/2006/relationships/slideLayout" Target="../slideLayouts/slideLayout71.xml"/><Relationship Id="rId1" Type="http://schemas.openxmlformats.org/officeDocument/2006/relationships/tags" Target="../tags/tag12.xml"/><Relationship Id="rId6" Type="http://schemas.openxmlformats.org/officeDocument/2006/relationships/image" Target="../media/image7.jpeg"/><Relationship Id="rId5" Type="http://schemas.openxmlformats.org/officeDocument/2006/relationships/image" Target="../media/image30.jpeg"/><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1.xml"/><Relationship Id="rId1" Type="http://schemas.openxmlformats.org/officeDocument/2006/relationships/tags" Target="../tags/tag13.xml"/><Relationship Id="rId4" Type="http://schemas.openxmlformats.org/officeDocument/2006/relationships/image" Target="../media/image37.e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6.xml"/><Relationship Id="rId1" Type="http://schemas.openxmlformats.org/officeDocument/2006/relationships/tags" Target="../tags/tag14.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6.xml"/><Relationship Id="rId1" Type="http://schemas.openxmlformats.org/officeDocument/2006/relationships/tags" Target="../tags/tag15.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p:txBody>
          <a:bodyPr/>
          <a:lstStyle/>
          <a:p>
            <a:pPr eaLnBrk="1" hangingPunct="1"/>
            <a:r>
              <a:rPr lang="en-US" dirty="0" smtClean="0"/>
              <a:t>Research Initiatives in Recycling and Substitutes of Rare Earth Elements</a:t>
            </a:r>
            <a:br>
              <a:rPr lang="en-US" dirty="0" smtClean="0"/>
            </a:br>
            <a:endParaRPr lang="en-US" dirty="0" smtClean="0"/>
          </a:p>
        </p:txBody>
      </p:sp>
      <p:sp>
        <p:nvSpPr>
          <p:cNvPr id="17411" name="Rectangle 3"/>
          <p:cNvSpPr>
            <a:spLocks noGrp="1" noChangeArrowheads="1"/>
          </p:cNvSpPr>
          <p:nvPr>
            <p:ph type="subTitle" idx="1"/>
          </p:nvPr>
        </p:nvSpPr>
        <p:spPr/>
        <p:txBody>
          <a:bodyPr/>
          <a:lstStyle/>
          <a:p>
            <a:pPr eaLnBrk="1" hangingPunct="1"/>
            <a:r>
              <a:rPr lang="en-US" sz="2000" dirty="0" smtClean="0"/>
              <a:t>Dr. Michael McKittrick</a:t>
            </a:r>
          </a:p>
          <a:p>
            <a:pPr eaLnBrk="1" hangingPunct="1"/>
            <a:r>
              <a:rPr lang="en-US" sz="2000" dirty="0" smtClean="0"/>
              <a:t>U.S. Environmental Protection Agency</a:t>
            </a:r>
          </a:p>
          <a:p>
            <a:pPr eaLnBrk="1" hangingPunct="1"/>
            <a:r>
              <a:rPr lang="en-US" sz="2000" dirty="0" smtClean="0"/>
              <a:t>Office of Research and Development</a:t>
            </a:r>
          </a:p>
        </p:txBody>
      </p:sp>
      <p:sp>
        <p:nvSpPr>
          <p:cNvPr id="17412" name="Date Placeholder 7"/>
          <p:cNvSpPr>
            <a:spLocks noGrp="1"/>
          </p:cNvSpPr>
          <p:nvPr>
            <p:ph type="dt" sz="quarter" idx="10"/>
          </p:nvPr>
        </p:nvSpPr>
        <p:spPr>
          <a:noFill/>
        </p:spPr>
        <p:txBody>
          <a:bodyPr/>
          <a:lstStyle/>
          <a:p>
            <a:fld id="{8D00354F-7DCF-4F95-9D90-CC99BAFC5CE1}" type="datetime1">
              <a:rPr lang="en-US"/>
              <a:pPr/>
              <a:t>4/4/2012</a:t>
            </a:fld>
            <a:endParaRPr lang="en-US"/>
          </a:p>
        </p:txBody>
      </p:sp>
      <p:sp>
        <p:nvSpPr>
          <p:cNvPr id="17413" name="Slide Number Placeholder 8"/>
          <p:cNvSpPr>
            <a:spLocks noGrp="1"/>
          </p:cNvSpPr>
          <p:nvPr>
            <p:ph type="sldNum" sz="quarter" idx="12"/>
          </p:nvPr>
        </p:nvSpPr>
        <p:spPr>
          <a:noFill/>
        </p:spPr>
        <p:txBody>
          <a:bodyPr/>
          <a:lstStyle/>
          <a:p>
            <a:fld id="{162051F4-8779-43AF-BD55-0C1CAA5936A3}" type="slidenum">
              <a:rPr lang="en-US"/>
              <a:pPr/>
              <a:t>1</a:t>
            </a:fld>
            <a:endParaRPr lang="en-US"/>
          </a:p>
        </p:txBody>
      </p:sp>
      <p:sp>
        <p:nvSpPr>
          <p:cNvPr id="17414" name="Footer Placeholder 9"/>
          <p:cNvSpPr>
            <a:spLocks noGrp="1"/>
          </p:cNvSpPr>
          <p:nvPr>
            <p:ph type="ftr" sz="quarter" idx="11"/>
          </p:nvPr>
        </p:nvSpPr>
        <p:spPr>
          <a:noFill/>
        </p:spPr>
        <p:txBody>
          <a:bodyPr/>
          <a:lstStyle/>
          <a:p>
            <a:endParaRPr lang="en-US"/>
          </a:p>
          <a:p>
            <a:r>
              <a:rPr lang="en-US"/>
              <a:t>U.S. Environmental Protection Agency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p:cNvSpPr>
            <a:spLocks noGrp="1"/>
          </p:cNvSpPr>
          <p:nvPr>
            <p:ph type="sldNum" sz="quarter" idx="12"/>
          </p:nvPr>
        </p:nvSpPr>
        <p:spPr/>
        <p:txBody>
          <a:bodyPr/>
          <a:lstStyle/>
          <a:p>
            <a:fld id="{9674A71A-F4B2-4E10-A573-45B7E04BE11B}" type="slidenum">
              <a:rPr lang="en-US" smtClean="0">
                <a:solidFill>
                  <a:prstClr val="black">
                    <a:tint val="75000"/>
                  </a:prstClr>
                </a:solidFill>
              </a:rPr>
              <a:pPr/>
              <a:t>10</a:t>
            </a:fld>
            <a:endParaRPr lang="en-US" dirty="0">
              <a:solidFill>
                <a:prstClr val="black">
                  <a:tint val="75000"/>
                </a:prstClr>
              </a:solidFill>
            </a:endParaRPr>
          </a:p>
        </p:txBody>
      </p:sp>
      <p:graphicFrame>
        <p:nvGraphicFramePr>
          <p:cNvPr id="5" name="Diagram 4"/>
          <p:cNvGraphicFramePr/>
          <p:nvPr/>
        </p:nvGraphicFramePr>
        <p:xfrm>
          <a:off x="2174630" y="2751014"/>
          <a:ext cx="6283569" cy="38080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Table 5"/>
          <p:cNvGraphicFramePr>
            <a:graphicFrameLocks noGrp="1"/>
          </p:cNvGraphicFramePr>
          <p:nvPr/>
        </p:nvGraphicFramePr>
        <p:xfrm>
          <a:off x="416169" y="1087119"/>
          <a:ext cx="4630614" cy="1656080"/>
        </p:xfrm>
        <a:graphic>
          <a:graphicData uri="http://schemas.openxmlformats.org/drawingml/2006/table">
            <a:tbl>
              <a:tblPr firstRow="1" bandRow="1">
                <a:tableStyleId>{5C22544A-7EE6-4342-B048-85BDC9FD1C3A}</a:tableStyleId>
              </a:tblPr>
              <a:tblGrid>
                <a:gridCol w="1543538"/>
                <a:gridCol w="1543538"/>
                <a:gridCol w="1543538"/>
              </a:tblGrid>
              <a:tr h="370840">
                <a:tc gridSpan="3">
                  <a:txBody>
                    <a:bodyPr/>
                    <a:lstStyle/>
                    <a:p>
                      <a:pPr algn="l"/>
                      <a:r>
                        <a:rPr lang="en-US" dirty="0" smtClean="0"/>
                        <a:t>FY 2011 R&amp;D Investments</a:t>
                      </a:r>
                      <a:endParaRPr lang="en-US" dirty="0"/>
                    </a:p>
                  </a:txBody>
                  <a:tcPr/>
                </a:tc>
                <a:tc hMerge="1">
                  <a:txBody>
                    <a:bodyPr/>
                    <a:lstStyle/>
                    <a:p>
                      <a:pPr algn="l"/>
                      <a:endParaRPr lang="en-US" dirty="0"/>
                    </a:p>
                  </a:txBody>
                  <a:tcPr/>
                </a:tc>
                <a:tc hMerge="1">
                  <a:txBody>
                    <a:bodyPr/>
                    <a:lstStyle/>
                    <a:p>
                      <a:pPr algn="l"/>
                      <a:endParaRPr lang="en-US" dirty="0"/>
                    </a:p>
                  </a:txBody>
                  <a:tcPr/>
                </a:tc>
              </a:tr>
              <a:tr h="370840">
                <a:tc>
                  <a:txBody>
                    <a:bodyPr/>
                    <a:lstStyle/>
                    <a:p>
                      <a:pPr algn="l"/>
                      <a:r>
                        <a:rPr lang="en-US" dirty="0" smtClean="0"/>
                        <a:t>ARPA-E REACT</a:t>
                      </a:r>
                      <a:endParaRPr lang="en-US" dirty="0"/>
                    </a:p>
                  </a:txBody>
                  <a:tcPr/>
                </a:tc>
                <a:tc>
                  <a:txBody>
                    <a:bodyPr/>
                    <a:lstStyle/>
                    <a:p>
                      <a:pPr algn="l"/>
                      <a:r>
                        <a:rPr lang="en-US" dirty="0" smtClean="0"/>
                        <a:t>EERE Vehicle</a:t>
                      </a:r>
                      <a:r>
                        <a:rPr lang="en-US" baseline="0" dirty="0" smtClean="0"/>
                        <a:t> Technologies Program</a:t>
                      </a:r>
                      <a:endParaRPr lang="en-US" dirty="0"/>
                    </a:p>
                  </a:txBody>
                  <a:tcPr/>
                </a:tc>
                <a:tc>
                  <a:txBody>
                    <a:bodyPr/>
                    <a:lstStyle/>
                    <a:p>
                      <a:pPr algn="l"/>
                      <a:r>
                        <a:rPr lang="en-US" dirty="0" smtClean="0"/>
                        <a:t>EERE Wind Program</a:t>
                      </a:r>
                      <a:endParaRPr lang="en-US" dirty="0"/>
                    </a:p>
                  </a:txBody>
                  <a:tcPr/>
                </a:tc>
              </a:tr>
              <a:tr h="370840">
                <a:tc>
                  <a:txBody>
                    <a:bodyPr/>
                    <a:lstStyle/>
                    <a:p>
                      <a:pPr algn="l"/>
                      <a:r>
                        <a:rPr lang="en-US" dirty="0" smtClean="0"/>
                        <a:t>$30 million</a:t>
                      </a:r>
                      <a:endParaRPr lang="en-US" dirty="0"/>
                    </a:p>
                  </a:txBody>
                  <a:tcPr/>
                </a:tc>
                <a:tc>
                  <a:txBody>
                    <a:bodyPr/>
                    <a:lstStyle/>
                    <a:p>
                      <a:pPr algn="l"/>
                      <a:r>
                        <a:rPr lang="en-US" dirty="0" smtClean="0"/>
                        <a:t>$6 million</a:t>
                      </a:r>
                      <a:endParaRPr lang="en-US" dirty="0"/>
                    </a:p>
                  </a:txBody>
                  <a:tcPr/>
                </a:tc>
                <a:tc>
                  <a:txBody>
                    <a:bodyPr/>
                    <a:lstStyle/>
                    <a:p>
                      <a:pPr algn="l"/>
                      <a:r>
                        <a:rPr lang="en-US" dirty="0" smtClean="0"/>
                        <a:t>$7.5</a:t>
                      </a:r>
                      <a:r>
                        <a:rPr lang="en-US" baseline="0" dirty="0" smtClean="0"/>
                        <a:t> million</a:t>
                      </a:r>
                      <a:endParaRPr lang="en-US" dirty="0"/>
                    </a:p>
                  </a:txBody>
                  <a:tcPr/>
                </a:tc>
              </a:tr>
            </a:tbl>
          </a:graphicData>
        </a:graphic>
      </p:graphicFrame>
      <p:sp>
        <p:nvSpPr>
          <p:cNvPr id="7" name="Rectangle 4"/>
          <p:cNvSpPr txBox="1">
            <a:spLocks noChangeArrowheads="1"/>
          </p:cNvSpPr>
          <p:nvPr>
            <p:custDataLst>
              <p:tags r:id="rId1"/>
            </p:custDataLst>
          </p:nvPr>
        </p:nvSpPr>
        <p:spPr bwMode="auto">
          <a:xfrm>
            <a:off x="1043185" y="291124"/>
            <a:ext cx="8464233" cy="711200"/>
          </a:xfrm>
          <a:prstGeom prst="rect">
            <a:avLst/>
          </a:prstGeom>
          <a:noFill/>
          <a:ln>
            <a:miter lim="800000"/>
            <a:headEnd/>
            <a:tailEnd/>
          </a:ln>
        </p:spPr>
        <p:txBody>
          <a:bodyPr lIns="91440" tIns="45720" rIns="91440" bIns="45720" anchor="ctr" anchorCtr="0"/>
          <a:lstStyle/>
          <a:p>
            <a:pPr defTabSz="1019175">
              <a:defRPr/>
            </a:pPr>
            <a:r>
              <a:rPr lang="en-US" sz="2000" b="1" kern="0" dirty="0" smtClean="0">
                <a:solidFill>
                  <a:srgbClr val="1F497D"/>
                </a:solidFill>
                <a:latin typeface="Calibri"/>
                <a:ea typeface="+mn-ea"/>
                <a:cs typeface="Arial" pitchFamily="34" charset="0"/>
              </a:rPr>
              <a:t>Substitutes for Rare Earth Permanent Magnets for Motors and Wind Generators</a:t>
            </a:r>
          </a:p>
          <a:p>
            <a:pPr defTabSz="1019175">
              <a:defRPr/>
            </a:pPr>
            <a:endParaRPr lang="en-US" sz="2000" b="1" kern="0" dirty="0" smtClean="0">
              <a:solidFill>
                <a:srgbClr val="1F497D"/>
              </a:solidFill>
              <a:latin typeface="Calibri"/>
              <a:ea typeface="+mn-ea"/>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p:cNvSpPr>
            <a:spLocks noGrp="1"/>
          </p:cNvSpPr>
          <p:nvPr>
            <p:ph type="sldNum" sz="quarter" idx="12"/>
          </p:nvPr>
        </p:nvSpPr>
        <p:spPr/>
        <p:txBody>
          <a:bodyPr/>
          <a:lstStyle/>
          <a:p>
            <a:fld id="{9674A71A-F4B2-4E10-A573-45B7E04BE11B}" type="slidenum">
              <a:rPr lang="en-US" smtClean="0">
                <a:solidFill>
                  <a:prstClr val="black">
                    <a:tint val="75000"/>
                  </a:prstClr>
                </a:solidFill>
              </a:rPr>
              <a:pPr/>
              <a:t>11</a:t>
            </a:fld>
            <a:endParaRPr lang="en-US" dirty="0">
              <a:solidFill>
                <a:prstClr val="black">
                  <a:tint val="75000"/>
                </a:prstClr>
              </a:solidFill>
            </a:endParaRPr>
          </a:p>
        </p:txBody>
      </p:sp>
      <p:sp>
        <p:nvSpPr>
          <p:cNvPr id="7" name="Rectangle 4"/>
          <p:cNvSpPr txBox="1">
            <a:spLocks noChangeArrowheads="1"/>
          </p:cNvSpPr>
          <p:nvPr>
            <p:custDataLst>
              <p:tags r:id="rId1"/>
            </p:custDataLst>
          </p:nvPr>
        </p:nvSpPr>
        <p:spPr bwMode="auto">
          <a:xfrm>
            <a:off x="1043185" y="291124"/>
            <a:ext cx="8464233" cy="711200"/>
          </a:xfrm>
          <a:prstGeom prst="rect">
            <a:avLst/>
          </a:prstGeom>
          <a:noFill/>
          <a:ln>
            <a:miter lim="800000"/>
            <a:headEnd/>
            <a:tailEnd/>
          </a:ln>
        </p:spPr>
        <p:txBody>
          <a:bodyPr lIns="91440" tIns="45720" rIns="91440" bIns="45720" anchor="ctr" anchorCtr="0"/>
          <a:lstStyle/>
          <a:p>
            <a:pPr defTabSz="1019175">
              <a:defRPr/>
            </a:pPr>
            <a:r>
              <a:rPr lang="en-US" sz="2000" b="1" kern="0" dirty="0" smtClean="0">
                <a:solidFill>
                  <a:srgbClr val="1F497D"/>
                </a:solidFill>
                <a:latin typeface="Calibri"/>
                <a:ea typeface="+mn-ea"/>
                <a:cs typeface="Arial" pitchFamily="34" charset="0"/>
              </a:rPr>
              <a:t>Novel High-Energy Permanent Magnets without Critical Elements</a:t>
            </a:r>
            <a:r>
              <a:rPr lang="en-US" sz="2000" dirty="0" smtClean="0">
                <a:solidFill>
                  <a:prstClr val="black"/>
                </a:solidFill>
                <a:latin typeface="Calibri" pitchFamily="34" charset="0"/>
                <a:ea typeface="+mn-ea"/>
              </a:rPr>
              <a:t/>
            </a:r>
            <a:br>
              <a:rPr lang="en-US" sz="2000" dirty="0" smtClean="0">
                <a:solidFill>
                  <a:prstClr val="black"/>
                </a:solidFill>
                <a:latin typeface="Calibri" pitchFamily="34" charset="0"/>
                <a:ea typeface="+mn-ea"/>
              </a:rPr>
            </a:br>
            <a:r>
              <a:rPr lang="en-US" sz="1400" dirty="0" smtClean="0">
                <a:solidFill>
                  <a:prstClr val="black"/>
                </a:solidFill>
                <a:latin typeface="Calibri" pitchFamily="34" charset="0"/>
                <a:ea typeface="+mn-ea"/>
              </a:rPr>
              <a:t>PI: R. William McCallum, Ames Laboratory, Ames, IA</a:t>
            </a:r>
            <a:br>
              <a:rPr lang="en-US" sz="1400" dirty="0" smtClean="0">
                <a:solidFill>
                  <a:prstClr val="black"/>
                </a:solidFill>
                <a:latin typeface="Calibri" pitchFamily="34" charset="0"/>
                <a:ea typeface="+mn-ea"/>
              </a:rPr>
            </a:br>
            <a:endParaRPr lang="en-US" sz="2000" b="1" kern="0" dirty="0" smtClean="0">
              <a:solidFill>
                <a:srgbClr val="1F497D"/>
              </a:solidFill>
              <a:latin typeface="Calibri"/>
              <a:ea typeface="+mn-ea"/>
              <a:cs typeface="Arial" pitchFamily="34" charset="0"/>
            </a:endParaRPr>
          </a:p>
        </p:txBody>
      </p:sp>
      <p:sp>
        <p:nvSpPr>
          <p:cNvPr id="8" name="Content Placeholder 5"/>
          <p:cNvSpPr txBox="1">
            <a:spLocks/>
          </p:cNvSpPr>
          <p:nvPr/>
        </p:nvSpPr>
        <p:spPr>
          <a:xfrm>
            <a:off x="4572000" y="3963538"/>
            <a:ext cx="4572000" cy="2362200"/>
          </a:xfrm>
          <a:prstGeom prst="rect">
            <a:avLst/>
          </a:prstGeom>
        </p:spPr>
        <p:txBody>
          <a:bodyPr vert="horz" lIns="91440" tIns="45720" rIns="91440" bIns="45720" rtlCol="0">
            <a:normAutofit/>
          </a:bodyPr>
          <a:lstStyle/>
          <a:p>
            <a:pPr marL="347472" indent="-347472" eaLnBrk="1" fontAlgn="auto" hangingPunct="1">
              <a:spcBef>
                <a:spcPts val="0"/>
              </a:spcBef>
              <a:spcAft>
                <a:spcPts val="0"/>
              </a:spcAft>
              <a:buFont typeface="Arial" pitchFamily="34" charset="0"/>
              <a:buNone/>
              <a:defRPr/>
            </a:pPr>
            <a:r>
              <a:rPr lang="en-US" sz="1400" dirty="0" smtClean="0">
                <a:solidFill>
                  <a:prstClr val="black"/>
                </a:solidFill>
                <a:latin typeface="Calibri"/>
                <a:ea typeface="+mn-ea"/>
              </a:rPr>
              <a:t>Suitable Ce-based magnets are undeveloped</a:t>
            </a:r>
            <a:r>
              <a:rPr lang="en-US" sz="1400" i="1" dirty="0" smtClean="0">
                <a:solidFill>
                  <a:prstClr val="black"/>
                </a:solidFill>
                <a:latin typeface="Calibri"/>
                <a:ea typeface="+mn-ea"/>
              </a:rPr>
              <a:t>. Via integrated computational engineering and advanced synthesis and processing, </a:t>
            </a:r>
            <a:r>
              <a:rPr lang="en-US" sz="1400" b="1" i="1" dirty="0" smtClean="0">
                <a:solidFill>
                  <a:prstClr val="black"/>
                </a:solidFill>
                <a:latin typeface="Calibri"/>
                <a:ea typeface="+mn-ea"/>
              </a:rPr>
              <a:t>Ames Laboratory will</a:t>
            </a:r>
            <a:r>
              <a:rPr lang="en-US" sz="1400" b="1" dirty="0" smtClean="0">
                <a:solidFill>
                  <a:prstClr val="black"/>
                </a:solidFill>
                <a:latin typeface="Calibri"/>
                <a:ea typeface="+mn-ea"/>
              </a:rPr>
              <a:t>:</a:t>
            </a:r>
          </a:p>
          <a:p>
            <a:pPr marL="115888" indent="-115888" eaLnBrk="1" fontAlgn="auto" hangingPunct="1">
              <a:spcBef>
                <a:spcPts val="0"/>
              </a:spcBef>
              <a:spcAft>
                <a:spcPts val="0"/>
              </a:spcAft>
              <a:buFont typeface="Arial" pitchFamily="34" charset="0"/>
              <a:buNone/>
              <a:defRPr/>
            </a:pPr>
            <a:r>
              <a:rPr lang="en-US" sz="1400" b="1" dirty="0" smtClean="0">
                <a:solidFill>
                  <a:prstClr val="black"/>
                </a:solidFill>
                <a:latin typeface="Calibri"/>
                <a:ea typeface="+mn-ea"/>
              </a:rPr>
              <a:t>Control and manipulate </a:t>
            </a:r>
            <a:r>
              <a:rPr lang="en-US" sz="1400" dirty="0" smtClean="0">
                <a:solidFill>
                  <a:prstClr val="black"/>
                </a:solidFill>
                <a:latin typeface="Calibri"/>
                <a:ea typeface="+mn-ea"/>
              </a:rPr>
              <a:t>the intrinsic and extrinsic magnetic properties of </a:t>
            </a:r>
            <a:r>
              <a:rPr lang="en-US" sz="1400" b="1" dirty="0" smtClean="0">
                <a:solidFill>
                  <a:prstClr val="black"/>
                </a:solidFill>
                <a:latin typeface="Calibri"/>
                <a:ea typeface="+mn-ea"/>
              </a:rPr>
              <a:t>Ce-Transition-Metal permanent magnets </a:t>
            </a:r>
            <a:r>
              <a:rPr lang="en-US" sz="1400" b="1" u="sng" dirty="0" smtClean="0">
                <a:solidFill>
                  <a:prstClr val="black"/>
                </a:solidFill>
                <a:latin typeface="Calibri"/>
                <a:ea typeface="+mn-ea"/>
              </a:rPr>
              <a:t>for automotive traction motors</a:t>
            </a:r>
            <a:r>
              <a:rPr lang="en-US" sz="1400" dirty="0" smtClean="0">
                <a:solidFill>
                  <a:prstClr val="black"/>
                </a:solidFill>
                <a:latin typeface="Calibri"/>
                <a:ea typeface="+mn-ea"/>
              </a:rPr>
              <a:t>.</a:t>
            </a:r>
          </a:p>
          <a:p>
            <a:pPr marL="115888" indent="-115888" eaLnBrk="1" fontAlgn="auto" hangingPunct="1">
              <a:spcBef>
                <a:spcPts val="0"/>
              </a:spcBef>
              <a:spcAft>
                <a:spcPts val="0"/>
              </a:spcAft>
              <a:buFont typeface="Arial" pitchFamily="34" charset="0"/>
              <a:buNone/>
              <a:defRPr/>
            </a:pPr>
            <a:r>
              <a:rPr lang="en-US" sz="1400" b="1" dirty="0" smtClean="0">
                <a:solidFill>
                  <a:prstClr val="black"/>
                </a:solidFill>
                <a:latin typeface="Calibri"/>
                <a:ea typeface="+mn-ea"/>
              </a:rPr>
              <a:t>Develop a Ce-TM based magnet for motors having Tc &gt; 300 C, a remnant magnetization &gt;1 Tesla, and a coercivity &gt;10 KOe, needed for technology</a:t>
            </a:r>
            <a:r>
              <a:rPr lang="en-US" sz="1400" dirty="0" smtClean="0">
                <a:solidFill>
                  <a:prstClr val="black"/>
                </a:solidFill>
                <a:latin typeface="Calibri"/>
                <a:ea typeface="+mn-ea"/>
              </a:rPr>
              <a:t>.</a:t>
            </a:r>
            <a:endParaRPr lang="en-US" sz="1400" dirty="0">
              <a:solidFill>
                <a:prstClr val="black"/>
              </a:solidFill>
              <a:latin typeface="Calibri"/>
              <a:ea typeface="+mn-ea"/>
            </a:endParaRPr>
          </a:p>
        </p:txBody>
      </p:sp>
      <p:graphicFrame>
        <p:nvGraphicFramePr>
          <p:cNvPr id="9" name="Table 8"/>
          <p:cNvGraphicFramePr>
            <a:graphicFrameLocks noGrp="1"/>
          </p:cNvGraphicFramePr>
          <p:nvPr/>
        </p:nvGraphicFramePr>
        <p:xfrm>
          <a:off x="304800" y="4877939"/>
          <a:ext cx="4267200" cy="1622860"/>
        </p:xfrm>
        <a:graphic>
          <a:graphicData uri="http://schemas.openxmlformats.org/drawingml/2006/table">
            <a:tbl>
              <a:tblPr/>
              <a:tblGrid>
                <a:gridCol w="4267200"/>
              </a:tblGrid>
              <a:tr h="2821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Key Milestones &amp; Deliverables</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757190">
                <a:tc>
                  <a:txBody>
                    <a:bodyPr/>
                    <a:lstStyle/>
                    <a:p>
                      <a:pPr marL="119063" marR="0" lvl="0" indent="-119063" algn="l"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Jointly characterize </a:t>
                      </a:r>
                      <a:r>
                        <a:rPr kumimoji="0" lang="en-US" sz="1400" b="0" i="0" u="none" strike="noStrike" cap="none" normalizeH="0" baseline="0" dirty="0" err="1" smtClean="0">
                          <a:ln>
                            <a:noFill/>
                          </a:ln>
                          <a:solidFill>
                            <a:schemeClr val="tx1"/>
                          </a:solidFill>
                          <a:effectLst/>
                          <a:latin typeface="Arial" charset="0"/>
                        </a:rPr>
                        <a:t>Ce</a:t>
                      </a:r>
                      <a:r>
                        <a:rPr kumimoji="0" lang="en-US" sz="1400" b="0" i="0" u="none" strike="noStrike" cap="none" normalizeH="0" baseline="0" dirty="0" smtClean="0">
                          <a:ln>
                            <a:noFill/>
                          </a:ln>
                          <a:solidFill>
                            <a:schemeClr val="tx1"/>
                          </a:solidFill>
                          <a:effectLst/>
                          <a:latin typeface="Arial" charset="0"/>
                        </a:rPr>
                        <a:t>-TM </a:t>
                      </a:r>
                      <a:r>
                        <a:rPr kumimoji="0" lang="en-US" sz="1400" b="0" i="1" u="none" strike="noStrike" cap="none" normalizeH="0" baseline="0" dirty="0" smtClean="0">
                          <a:ln>
                            <a:noFill/>
                          </a:ln>
                          <a:solidFill>
                            <a:schemeClr val="tx1"/>
                          </a:solidFill>
                          <a:effectLst/>
                          <a:latin typeface="Arial" charset="0"/>
                        </a:rPr>
                        <a:t>baseline</a:t>
                      </a:r>
                      <a:r>
                        <a:rPr kumimoji="0" lang="en-US" sz="1400" b="0" i="0" u="none" strike="noStrike" cap="none" normalizeH="0" baseline="0" dirty="0" smtClean="0">
                          <a:ln>
                            <a:noFill/>
                          </a:ln>
                          <a:solidFill>
                            <a:schemeClr val="tx1"/>
                          </a:solidFill>
                          <a:effectLst/>
                          <a:latin typeface="Arial" charset="0"/>
                        </a:rPr>
                        <a:t> alloys</a:t>
                      </a:r>
                    </a:p>
                    <a:p>
                      <a:pPr marL="119063" marR="0" lvl="0" indent="-119063" algn="l"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Develop/assess </a:t>
                      </a:r>
                      <a:r>
                        <a:rPr kumimoji="0" lang="en-US" sz="1400" b="0" i="0" u="none" strike="noStrike" cap="none" normalizeH="0" baseline="0" dirty="0" err="1" smtClean="0">
                          <a:ln>
                            <a:noFill/>
                          </a:ln>
                          <a:solidFill>
                            <a:schemeClr val="tx1"/>
                          </a:solidFill>
                          <a:effectLst/>
                          <a:latin typeface="Arial" charset="0"/>
                        </a:rPr>
                        <a:t>Ce</a:t>
                      </a:r>
                      <a:r>
                        <a:rPr kumimoji="0" lang="en-US" sz="1400" b="0" i="0" u="none" strike="noStrike" cap="none" normalizeH="0" baseline="0" dirty="0" smtClean="0">
                          <a:ln>
                            <a:noFill/>
                          </a:ln>
                          <a:solidFill>
                            <a:schemeClr val="tx1"/>
                          </a:solidFill>
                          <a:effectLst/>
                          <a:latin typeface="Arial" charset="0"/>
                        </a:rPr>
                        <a:t>-(</a:t>
                      </a:r>
                      <a:r>
                        <a:rPr kumimoji="0" lang="en-US" sz="1400" b="0" i="0" u="none" strike="noStrike" cap="none" normalizeH="0" baseline="0" dirty="0" err="1" smtClean="0">
                          <a:ln>
                            <a:noFill/>
                          </a:ln>
                          <a:solidFill>
                            <a:schemeClr val="tx1"/>
                          </a:solidFill>
                          <a:effectLst/>
                          <a:latin typeface="Arial" charset="0"/>
                        </a:rPr>
                        <a:t>Fe,TM</a:t>
                      </a:r>
                      <a:r>
                        <a:rPr kumimoji="0" lang="en-US" sz="1400" b="0" i="0" u="none" strike="noStrike" cap="none" normalizeH="0" baseline="0" dirty="0" smtClean="0">
                          <a:ln>
                            <a:noFill/>
                          </a:ln>
                          <a:solidFill>
                            <a:schemeClr val="tx1"/>
                          </a:solidFill>
                          <a:effectLst/>
                          <a:latin typeface="Arial" charset="0"/>
                        </a:rPr>
                        <a:t>)-X alloys (X=H,N).</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60880">
                <a:tc>
                  <a:txBody>
                    <a:bodyPr/>
                    <a:lstStyle/>
                    <a:p>
                      <a:pPr marL="119063" marR="0" lvl="0" indent="-119063" algn="l"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Evaluate and down-select interstitially and/or </a:t>
                      </a:r>
                      <a:r>
                        <a:rPr kumimoji="0" lang="en-US" sz="1400" b="0" i="0" u="none" strike="noStrike" cap="none" normalizeH="0" baseline="0" dirty="0" err="1" smtClean="0">
                          <a:ln>
                            <a:noFill/>
                          </a:ln>
                          <a:solidFill>
                            <a:schemeClr val="tx1"/>
                          </a:solidFill>
                          <a:effectLst/>
                          <a:latin typeface="Arial" charset="0"/>
                        </a:rPr>
                        <a:t>substitutionally</a:t>
                      </a:r>
                      <a:r>
                        <a:rPr kumimoji="0" lang="en-US" sz="1400" b="0" i="0" u="none" strike="noStrike" cap="none" normalizeH="0" baseline="0" dirty="0" smtClean="0">
                          <a:ln>
                            <a:noFill/>
                          </a:ln>
                          <a:solidFill>
                            <a:schemeClr val="tx1"/>
                          </a:solidFill>
                          <a:effectLst/>
                          <a:latin typeface="Arial" charset="0"/>
                        </a:rPr>
                        <a:t> modified </a:t>
                      </a:r>
                      <a:r>
                        <a:rPr kumimoji="0" lang="en-US" sz="1400" b="0" i="0" u="none" strike="noStrike" cap="none" normalizeH="0" baseline="0" dirty="0" err="1" smtClean="0">
                          <a:ln>
                            <a:noFill/>
                          </a:ln>
                          <a:solidFill>
                            <a:schemeClr val="tx1"/>
                          </a:solidFill>
                          <a:effectLst/>
                          <a:latin typeface="Arial" charset="0"/>
                        </a:rPr>
                        <a:t>Ce</a:t>
                      </a:r>
                      <a:r>
                        <a:rPr kumimoji="0" lang="en-US" sz="1400" b="0" i="0" u="none" strike="noStrike" cap="none" normalizeH="0" baseline="0" dirty="0" smtClean="0">
                          <a:ln>
                            <a:noFill/>
                          </a:ln>
                          <a:solidFill>
                            <a:schemeClr val="tx1"/>
                          </a:solidFill>
                          <a:effectLst/>
                          <a:latin typeface="Arial" charset="0"/>
                        </a:rPr>
                        <a:t>-TM magnets</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grpSp>
        <p:nvGrpSpPr>
          <p:cNvPr id="2" name="Group 66"/>
          <p:cNvGrpSpPr>
            <a:grpSpLocks/>
          </p:cNvGrpSpPr>
          <p:nvPr/>
        </p:nvGrpSpPr>
        <p:grpSpPr bwMode="auto">
          <a:xfrm>
            <a:off x="0" y="1144138"/>
            <a:ext cx="9055100" cy="3581400"/>
            <a:chOff x="1" y="1097221"/>
            <a:chExt cx="9055054" cy="3582941"/>
          </a:xfrm>
        </p:grpSpPr>
        <p:pic>
          <p:nvPicPr>
            <p:cNvPr id="11" name="Picture 58" descr="Photo_Bi2Se2Te-2.jpg"/>
            <p:cNvPicPr>
              <a:picLocks noChangeAspect="1"/>
            </p:cNvPicPr>
            <p:nvPr/>
          </p:nvPicPr>
          <p:blipFill>
            <a:blip r:embed="rId4" cstate="print"/>
            <a:srcRect/>
            <a:stretch>
              <a:fillRect/>
            </a:stretch>
          </p:blipFill>
          <p:spPr bwMode="auto">
            <a:xfrm rot="5400000">
              <a:off x="2183782" y="1453722"/>
              <a:ext cx="1056153" cy="879426"/>
            </a:xfrm>
            <a:prstGeom prst="rect">
              <a:avLst/>
            </a:prstGeom>
            <a:noFill/>
            <a:ln w="9525">
              <a:solidFill>
                <a:schemeClr val="accent1"/>
              </a:solidFill>
              <a:miter lim="800000"/>
              <a:headEnd/>
              <a:tailEnd/>
            </a:ln>
          </p:spPr>
        </p:pic>
        <p:pic>
          <p:nvPicPr>
            <p:cNvPr id="12" name="Picture 57" descr="anim.png"/>
            <p:cNvPicPr>
              <a:picLocks noChangeAspect="1"/>
            </p:cNvPicPr>
            <p:nvPr/>
          </p:nvPicPr>
          <p:blipFill>
            <a:blip r:embed="rId5" cstate="print"/>
            <a:srcRect l="21191"/>
            <a:stretch>
              <a:fillRect/>
            </a:stretch>
          </p:blipFill>
          <p:spPr bwMode="auto">
            <a:xfrm>
              <a:off x="5005463" y="1715032"/>
              <a:ext cx="1746901" cy="1556930"/>
            </a:xfrm>
            <a:prstGeom prst="rect">
              <a:avLst/>
            </a:prstGeom>
            <a:noFill/>
            <a:ln w="9525">
              <a:solidFill>
                <a:schemeClr val="accent1"/>
              </a:solidFill>
              <a:miter lim="800000"/>
              <a:headEnd/>
              <a:tailEnd/>
            </a:ln>
          </p:spPr>
        </p:pic>
        <p:pic>
          <p:nvPicPr>
            <p:cNvPr id="13" name="Picture 19" descr="Abundance-2-magnet.low-res.jpg"/>
            <p:cNvPicPr>
              <a:picLocks noChangeAspect="1"/>
            </p:cNvPicPr>
            <p:nvPr/>
          </p:nvPicPr>
          <p:blipFill>
            <a:blip r:embed="rId6" cstate="print"/>
            <a:srcRect/>
            <a:stretch>
              <a:fillRect/>
            </a:stretch>
          </p:blipFill>
          <p:spPr bwMode="auto">
            <a:xfrm>
              <a:off x="80075" y="1492210"/>
              <a:ext cx="2008472" cy="1500155"/>
            </a:xfrm>
            <a:prstGeom prst="rect">
              <a:avLst/>
            </a:prstGeom>
            <a:noFill/>
            <a:ln w="9525">
              <a:solidFill>
                <a:schemeClr val="accent1"/>
              </a:solidFill>
              <a:miter lim="800000"/>
              <a:headEnd/>
              <a:tailEnd/>
            </a:ln>
          </p:spPr>
        </p:pic>
        <p:sp>
          <p:nvSpPr>
            <p:cNvPr id="14" name="Rounded Rectangle 13"/>
            <p:cNvSpPr/>
            <p:nvPr/>
          </p:nvSpPr>
          <p:spPr>
            <a:xfrm>
              <a:off x="77789" y="2937925"/>
              <a:ext cx="2011352" cy="257286"/>
            </a:xfrm>
            <a:prstGeom prst="roundRect">
              <a:avLst/>
            </a:prstGeom>
            <a:solidFill>
              <a:schemeClr val="bg1">
                <a:lumMod val="85000"/>
              </a:schemeClr>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anchor="ctr"/>
            <a:lstStyle/>
            <a:p>
              <a:pPr algn="ctr" eaLnBrk="1" fontAlgn="auto" hangingPunct="1">
                <a:spcBef>
                  <a:spcPts val="0"/>
                </a:spcBef>
                <a:spcAft>
                  <a:spcPts val="0"/>
                </a:spcAft>
                <a:defRPr/>
              </a:pPr>
              <a:r>
                <a:rPr lang="en-US" sz="1400" dirty="0" err="1">
                  <a:solidFill>
                    <a:prstClr val="black"/>
                  </a:solidFill>
                </a:rPr>
                <a:t>Molycorp</a:t>
              </a:r>
              <a:r>
                <a:rPr lang="en-US" sz="1400" dirty="0">
                  <a:solidFill>
                    <a:prstClr val="black"/>
                  </a:solidFill>
                </a:rPr>
                <a:t> Minerals</a:t>
              </a:r>
            </a:p>
          </p:txBody>
        </p:sp>
        <p:sp>
          <p:nvSpPr>
            <p:cNvPr id="15" name="Snip Same Side Corner Rectangle 14"/>
            <p:cNvSpPr/>
            <p:nvPr/>
          </p:nvSpPr>
          <p:spPr>
            <a:xfrm>
              <a:off x="77789" y="1097221"/>
              <a:ext cx="2011352" cy="497103"/>
            </a:xfrm>
            <a:prstGeom prst="snip2SameRect">
              <a:avLst/>
            </a:prstGeom>
            <a:solidFill>
              <a:schemeClr val="accent1">
                <a:lumMod val="75000"/>
              </a:schemeClr>
            </a:solidFill>
            <a:ln>
              <a:solidFill>
                <a:schemeClr val="accent1"/>
              </a:solidFill>
            </a:ln>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defRPr/>
              </a:pPr>
              <a:r>
                <a:rPr lang="en-US" sz="1400" dirty="0">
                  <a:solidFill>
                    <a:prstClr val="white"/>
                  </a:solidFill>
                </a:rPr>
                <a:t>50% of oxide in ore is </a:t>
              </a:r>
              <a:r>
                <a:rPr lang="en-US" sz="1400" dirty="0" err="1">
                  <a:solidFill>
                    <a:prstClr val="white"/>
                  </a:solidFill>
                </a:rPr>
                <a:t>Ce</a:t>
              </a:r>
              <a:endParaRPr lang="en-US" sz="1400" dirty="0">
                <a:solidFill>
                  <a:prstClr val="white"/>
                </a:solidFill>
              </a:endParaRPr>
            </a:p>
          </p:txBody>
        </p:sp>
        <p:sp>
          <p:nvSpPr>
            <p:cNvPr id="16" name="Rounded Rectangle 15"/>
            <p:cNvSpPr/>
            <p:nvPr/>
          </p:nvSpPr>
          <p:spPr>
            <a:xfrm>
              <a:off x="80074" y="3212633"/>
              <a:ext cx="2008473" cy="206454"/>
            </a:xfrm>
            <a:prstGeom prst="roundRect">
              <a:avLst/>
            </a:prstGeom>
            <a:solidFill>
              <a:schemeClr val="accent1">
                <a:lumMod val="75000"/>
              </a:schemeClr>
            </a:solidFill>
            <a:ln>
              <a:solidFill>
                <a:schemeClr val="accent1"/>
              </a:solidFill>
            </a:ln>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r>
                <a:rPr lang="en-US" sz="1200" dirty="0">
                  <a:solidFill>
                    <a:prstClr val="white"/>
                  </a:solidFill>
                </a:rPr>
                <a:t>Stan Trout</a:t>
              </a:r>
            </a:p>
          </p:txBody>
        </p:sp>
        <p:sp>
          <p:nvSpPr>
            <p:cNvPr id="18" name="Rounded Rectangle 17"/>
            <p:cNvSpPr/>
            <p:nvPr/>
          </p:nvSpPr>
          <p:spPr>
            <a:xfrm>
              <a:off x="2272147" y="3212634"/>
              <a:ext cx="2069187" cy="1010131"/>
            </a:xfrm>
            <a:prstGeom prst="roundRect">
              <a:avLst/>
            </a:prstGeom>
            <a:solidFill>
              <a:schemeClr val="accent1">
                <a:lumMod val="75000"/>
              </a:schemeClr>
            </a:solidFill>
            <a:ln>
              <a:solidFill>
                <a:schemeClr val="accent1"/>
              </a:solidFill>
            </a:ln>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r>
                <a:rPr lang="en-US" sz="1200" dirty="0">
                  <a:solidFill>
                    <a:prstClr val="white"/>
                  </a:solidFill>
                </a:rPr>
                <a:t>R. W. McCallum, D. Johnson, </a:t>
              </a:r>
            </a:p>
            <a:p>
              <a:pPr algn="ctr" eaLnBrk="1" fontAlgn="auto" hangingPunct="1">
                <a:spcBef>
                  <a:spcPts val="0"/>
                </a:spcBef>
                <a:spcAft>
                  <a:spcPts val="0"/>
                </a:spcAft>
                <a:defRPr/>
              </a:pPr>
              <a:r>
                <a:rPr lang="en-US" sz="1200" dirty="0">
                  <a:solidFill>
                    <a:prstClr val="white"/>
                  </a:solidFill>
                </a:rPr>
                <a:t>V. </a:t>
              </a:r>
              <a:r>
                <a:rPr lang="en-US" sz="1200" dirty="0" err="1">
                  <a:solidFill>
                    <a:prstClr val="white"/>
                  </a:solidFill>
                </a:rPr>
                <a:t>Antropov</a:t>
              </a:r>
              <a:r>
                <a:rPr lang="en-US" sz="1200" dirty="0">
                  <a:solidFill>
                    <a:prstClr val="white"/>
                  </a:solidFill>
                </a:rPr>
                <a:t>, K. </a:t>
              </a:r>
              <a:r>
                <a:rPr lang="en-US" sz="1200" dirty="0" err="1">
                  <a:solidFill>
                    <a:prstClr val="white"/>
                  </a:solidFill>
                </a:rPr>
                <a:t>Gschneidner</a:t>
              </a:r>
              <a:r>
                <a:rPr lang="en-US" sz="1200" dirty="0">
                  <a:solidFill>
                    <a:prstClr val="white"/>
                  </a:solidFill>
                </a:rPr>
                <a:t>, </a:t>
              </a:r>
            </a:p>
            <a:p>
              <a:pPr algn="ctr" eaLnBrk="1" fontAlgn="auto" hangingPunct="1">
                <a:spcBef>
                  <a:spcPts val="0"/>
                </a:spcBef>
                <a:spcAft>
                  <a:spcPts val="0"/>
                </a:spcAft>
                <a:defRPr/>
              </a:pPr>
              <a:r>
                <a:rPr lang="en-US" sz="1200" dirty="0">
                  <a:solidFill>
                    <a:prstClr val="white"/>
                  </a:solidFill>
                </a:rPr>
                <a:t>M. Kramer, V. </a:t>
              </a:r>
              <a:r>
                <a:rPr lang="en-US" sz="1200" dirty="0" err="1">
                  <a:solidFill>
                    <a:prstClr val="white"/>
                  </a:solidFill>
                </a:rPr>
                <a:t>Pecharsky</a:t>
              </a:r>
              <a:r>
                <a:rPr lang="en-US" sz="1200" dirty="0">
                  <a:solidFill>
                    <a:prstClr val="black"/>
                  </a:solidFill>
                </a:rPr>
                <a:t> </a:t>
              </a:r>
            </a:p>
          </p:txBody>
        </p:sp>
        <p:sp>
          <p:nvSpPr>
            <p:cNvPr id="19" name="Rounded Rectangle 18"/>
            <p:cNvSpPr/>
            <p:nvPr/>
          </p:nvSpPr>
          <p:spPr>
            <a:xfrm>
              <a:off x="4925989" y="2937925"/>
              <a:ext cx="2009765" cy="257286"/>
            </a:xfrm>
            <a:prstGeom prst="roundRect">
              <a:avLst/>
            </a:prstGeom>
            <a:solidFill>
              <a:schemeClr val="bg1">
                <a:lumMod val="85000"/>
              </a:schemeClr>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anchor="ctr"/>
            <a:lstStyle/>
            <a:p>
              <a:pPr algn="ctr" eaLnBrk="1" fontAlgn="auto" hangingPunct="1">
                <a:spcBef>
                  <a:spcPts val="0"/>
                </a:spcBef>
                <a:spcAft>
                  <a:spcPts val="0"/>
                </a:spcAft>
                <a:defRPr/>
              </a:pPr>
              <a:r>
                <a:rPr lang="en-US" sz="1400" dirty="0" err="1">
                  <a:solidFill>
                    <a:prstClr val="black"/>
                  </a:solidFill>
                </a:rPr>
                <a:t>NovaTorque</a:t>
              </a:r>
              <a:endParaRPr lang="en-US" sz="1400" dirty="0">
                <a:solidFill>
                  <a:prstClr val="black"/>
                </a:solidFill>
              </a:endParaRPr>
            </a:p>
          </p:txBody>
        </p:sp>
        <p:sp>
          <p:nvSpPr>
            <p:cNvPr id="20" name="Rounded Rectangle 19"/>
            <p:cNvSpPr/>
            <p:nvPr/>
          </p:nvSpPr>
          <p:spPr>
            <a:xfrm>
              <a:off x="4925484" y="3212633"/>
              <a:ext cx="2010572" cy="206454"/>
            </a:xfrm>
            <a:prstGeom prst="roundRect">
              <a:avLst/>
            </a:prstGeom>
            <a:solidFill>
              <a:schemeClr val="accent1">
                <a:lumMod val="75000"/>
              </a:schemeClr>
            </a:solidFill>
            <a:ln>
              <a:solidFill>
                <a:schemeClr val="accent1"/>
              </a:solidFill>
            </a:ln>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r>
                <a:rPr lang="en-US" sz="1200" dirty="0">
                  <a:solidFill>
                    <a:prstClr val="white"/>
                  </a:solidFill>
                </a:rPr>
                <a:t>John Petro</a:t>
              </a:r>
            </a:p>
          </p:txBody>
        </p:sp>
        <p:sp>
          <p:nvSpPr>
            <p:cNvPr id="21" name="Rounded Rectangle 20"/>
            <p:cNvSpPr/>
            <p:nvPr/>
          </p:nvSpPr>
          <p:spPr>
            <a:xfrm>
              <a:off x="1" y="3536670"/>
              <a:ext cx="2170102" cy="1143492"/>
            </a:xfrm>
            <a:prstGeom prst="roundRect">
              <a:avLst/>
            </a:prstGeom>
            <a:solidFill>
              <a:schemeClr val="bg1">
                <a:lumMod val="95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en-US" sz="1200" b="1" dirty="0" err="1">
                  <a:solidFill>
                    <a:prstClr val="black"/>
                  </a:solidFill>
                </a:rPr>
                <a:t>Molycorp</a:t>
              </a:r>
              <a:r>
                <a:rPr lang="en-US" sz="1200" b="1" dirty="0">
                  <a:solidFill>
                    <a:prstClr val="black"/>
                  </a:solidFill>
                </a:rPr>
                <a:t> </a:t>
              </a:r>
              <a:r>
                <a:rPr lang="en-US" sz="1200" b="1" dirty="0" err="1">
                  <a:solidFill>
                    <a:prstClr val="black"/>
                  </a:solidFill>
                </a:rPr>
                <a:t>Bastnasite</a:t>
              </a:r>
              <a:endParaRPr lang="en-US" sz="1200" b="1" dirty="0">
                <a:solidFill>
                  <a:prstClr val="black"/>
                </a:solidFill>
              </a:endParaRPr>
            </a:p>
            <a:p>
              <a:pPr algn="ctr" eaLnBrk="1" fontAlgn="auto" hangingPunct="1">
                <a:spcBef>
                  <a:spcPts val="0"/>
                </a:spcBef>
                <a:spcAft>
                  <a:spcPts val="0"/>
                </a:spcAft>
                <a:defRPr/>
              </a:pPr>
              <a:r>
                <a:rPr lang="en-US" sz="1200" dirty="0">
                  <a:solidFill>
                    <a:prstClr val="black"/>
                  </a:solidFill>
                </a:rPr>
                <a:t> 4x (12x) more </a:t>
              </a:r>
              <a:r>
                <a:rPr lang="en-US" sz="1200" dirty="0" err="1">
                  <a:solidFill>
                    <a:prstClr val="black"/>
                  </a:solidFill>
                </a:rPr>
                <a:t>Ce</a:t>
              </a:r>
              <a:r>
                <a:rPr lang="en-US" sz="1200" dirty="0">
                  <a:solidFill>
                    <a:prstClr val="black"/>
                  </a:solidFill>
                </a:rPr>
                <a:t> than Nd (</a:t>
              </a:r>
              <a:r>
                <a:rPr lang="en-US" sz="1200" dirty="0" err="1">
                  <a:solidFill>
                    <a:prstClr val="black"/>
                  </a:solidFill>
                </a:rPr>
                <a:t>Pr</a:t>
              </a:r>
              <a:r>
                <a:rPr lang="en-US" sz="1200" dirty="0">
                  <a:solidFill>
                    <a:prstClr val="black"/>
                  </a:solidFill>
                </a:rPr>
                <a:t>)</a:t>
              </a:r>
            </a:p>
            <a:p>
              <a:pPr algn="ctr" eaLnBrk="1" fontAlgn="auto" hangingPunct="1">
                <a:spcBef>
                  <a:spcPts val="0"/>
                </a:spcBef>
                <a:spcAft>
                  <a:spcPts val="0"/>
                </a:spcAft>
                <a:defRPr/>
              </a:pPr>
              <a:r>
                <a:rPr lang="en-US" sz="1200" dirty="0">
                  <a:solidFill>
                    <a:prstClr val="black"/>
                  </a:solidFill>
                </a:rPr>
                <a:t>=&gt; 4x more </a:t>
              </a:r>
              <a:r>
                <a:rPr lang="en-US" sz="1200" dirty="0" err="1">
                  <a:solidFill>
                    <a:prstClr val="black"/>
                  </a:solidFill>
                </a:rPr>
                <a:t>Ce</a:t>
              </a:r>
              <a:r>
                <a:rPr lang="en-US" sz="1200" dirty="0">
                  <a:solidFill>
                    <a:prstClr val="black"/>
                  </a:solidFill>
                </a:rPr>
                <a:t>-based magnets than Nd-</a:t>
              </a:r>
              <a:r>
                <a:rPr lang="en-US" sz="1200" dirty="0" err="1">
                  <a:solidFill>
                    <a:prstClr val="black"/>
                  </a:solidFill>
                </a:rPr>
                <a:t>Pr</a:t>
              </a:r>
              <a:r>
                <a:rPr lang="en-US" sz="1200" dirty="0">
                  <a:solidFill>
                    <a:prstClr val="black"/>
                  </a:solidFill>
                </a:rPr>
                <a:t>-based magnets</a:t>
              </a:r>
            </a:p>
          </p:txBody>
        </p:sp>
        <p:sp>
          <p:nvSpPr>
            <p:cNvPr id="22" name="Snip Same Side Corner Rectangle 21"/>
            <p:cNvSpPr/>
            <p:nvPr/>
          </p:nvSpPr>
          <p:spPr>
            <a:xfrm>
              <a:off x="4952976" y="1097221"/>
              <a:ext cx="2009765" cy="576511"/>
            </a:xfrm>
            <a:prstGeom prst="snip2SameRect">
              <a:avLst/>
            </a:prstGeom>
            <a:solidFill>
              <a:schemeClr val="accent1">
                <a:lumMod val="75000"/>
              </a:schemeClr>
            </a:solidFill>
            <a:ln>
              <a:solidFill>
                <a:schemeClr val="accent1"/>
              </a:solidFill>
            </a:ln>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defRPr/>
              </a:pPr>
              <a:r>
                <a:rPr lang="en-US" sz="1400" dirty="0">
                  <a:solidFill>
                    <a:prstClr val="white"/>
                  </a:solidFill>
                </a:rPr>
                <a:t>Larger-Field Motor via Magnet Shape Design</a:t>
              </a:r>
            </a:p>
          </p:txBody>
        </p:sp>
        <p:pic>
          <p:nvPicPr>
            <p:cNvPr id="23" name="Picture 56" descr="CDB-CoPt.jpg"/>
            <p:cNvPicPr>
              <a:picLocks noChangeAspect="1"/>
            </p:cNvPicPr>
            <p:nvPr/>
          </p:nvPicPr>
          <p:blipFill>
            <a:blip r:embed="rId7" cstate="print"/>
            <a:srcRect/>
            <a:stretch>
              <a:fillRect/>
            </a:stretch>
          </p:blipFill>
          <p:spPr bwMode="auto">
            <a:xfrm>
              <a:off x="3383871" y="1826846"/>
              <a:ext cx="1303762" cy="1007959"/>
            </a:xfrm>
            <a:prstGeom prst="rect">
              <a:avLst/>
            </a:prstGeom>
            <a:noFill/>
            <a:ln w="9525">
              <a:solidFill>
                <a:schemeClr val="accent1"/>
              </a:solidFill>
              <a:miter lim="800000"/>
              <a:headEnd/>
              <a:tailEnd/>
            </a:ln>
          </p:spPr>
        </p:pic>
        <p:pic>
          <p:nvPicPr>
            <p:cNvPr id="24" name="Picture 55" descr="Graphic_MagMaterial02.jpg"/>
            <p:cNvPicPr>
              <a:picLocks noChangeAspect="1"/>
            </p:cNvPicPr>
            <p:nvPr/>
          </p:nvPicPr>
          <p:blipFill>
            <a:blip r:embed="rId8" cstate="print"/>
            <a:srcRect/>
            <a:stretch>
              <a:fillRect/>
            </a:stretch>
          </p:blipFill>
          <p:spPr bwMode="auto">
            <a:xfrm>
              <a:off x="3124818" y="1365358"/>
              <a:ext cx="1214504" cy="1128139"/>
            </a:xfrm>
            <a:prstGeom prst="rect">
              <a:avLst/>
            </a:prstGeom>
            <a:noFill/>
            <a:ln w="9525">
              <a:solidFill>
                <a:schemeClr val="accent1"/>
              </a:solidFill>
              <a:miter lim="800000"/>
              <a:headEnd/>
              <a:tailEnd/>
            </a:ln>
          </p:spPr>
        </p:pic>
        <p:sp>
          <p:nvSpPr>
            <p:cNvPr id="25" name="Snip Same Side Corner Rectangle 24"/>
            <p:cNvSpPr/>
            <p:nvPr/>
          </p:nvSpPr>
          <p:spPr>
            <a:xfrm>
              <a:off x="2271702" y="1097221"/>
              <a:ext cx="2070089" cy="497103"/>
            </a:xfrm>
            <a:prstGeom prst="snip2SameRect">
              <a:avLst/>
            </a:prstGeom>
            <a:solidFill>
              <a:schemeClr val="accent1">
                <a:lumMod val="75000"/>
              </a:schemeClr>
            </a:solidFill>
            <a:ln>
              <a:solidFill>
                <a:schemeClr val="accent1"/>
              </a:solidFill>
            </a:ln>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defRPr/>
              </a:pPr>
              <a:r>
                <a:rPr lang="en-US" sz="1400" dirty="0">
                  <a:solidFill>
                    <a:prstClr val="white"/>
                  </a:solidFill>
                </a:rPr>
                <a:t>Designer </a:t>
              </a:r>
              <a:r>
                <a:rPr lang="en-US" sz="1400" dirty="0" err="1">
                  <a:solidFill>
                    <a:prstClr val="white"/>
                  </a:solidFill>
                </a:rPr>
                <a:t>Ce</a:t>
              </a:r>
              <a:r>
                <a:rPr lang="en-US" sz="1400" dirty="0">
                  <a:solidFill>
                    <a:prstClr val="white"/>
                  </a:solidFill>
                </a:rPr>
                <a:t>-TM Magnet</a:t>
              </a:r>
            </a:p>
          </p:txBody>
        </p:sp>
        <p:pic>
          <p:nvPicPr>
            <p:cNvPr id="26" name="Picture 60" descr="Photo_mlh-2-59 Bi2Se2Te_0001.jpg"/>
            <p:cNvPicPr>
              <a:picLocks noChangeAspect="1"/>
            </p:cNvPicPr>
            <p:nvPr/>
          </p:nvPicPr>
          <p:blipFill>
            <a:blip r:embed="rId9" cstate="print"/>
            <a:srcRect/>
            <a:stretch>
              <a:fillRect/>
            </a:stretch>
          </p:blipFill>
          <p:spPr bwMode="auto">
            <a:xfrm rot="5400000">
              <a:off x="2890052" y="2047515"/>
              <a:ext cx="620729" cy="1268970"/>
            </a:xfrm>
            <a:prstGeom prst="rect">
              <a:avLst/>
            </a:prstGeom>
            <a:noFill/>
            <a:ln w="9525">
              <a:solidFill>
                <a:schemeClr val="accent1"/>
              </a:solidFill>
              <a:miter lim="800000"/>
              <a:headEnd/>
              <a:tailEnd/>
            </a:ln>
          </p:spPr>
        </p:pic>
        <p:sp>
          <p:nvSpPr>
            <p:cNvPr id="27" name="Rounded Rectangle 26"/>
            <p:cNvSpPr/>
            <p:nvPr/>
          </p:nvSpPr>
          <p:spPr>
            <a:xfrm>
              <a:off x="2271702" y="2937925"/>
              <a:ext cx="2070089" cy="257286"/>
            </a:xfrm>
            <a:prstGeom prst="roundRect">
              <a:avLst/>
            </a:prstGeom>
            <a:solidFill>
              <a:schemeClr val="bg1">
                <a:lumMod val="85000"/>
              </a:schemeClr>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anchor="ctr"/>
            <a:lstStyle/>
            <a:p>
              <a:pPr algn="ctr" eaLnBrk="1" fontAlgn="auto" hangingPunct="1">
                <a:spcBef>
                  <a:spcPts val="0"/>
                </a:spcBef>
                <a:spcAft>
                  <a:spcPts val="0"/>
                </a:spcAft>
                <a:defRPr/>
              </a:pPr>
              <a:r>
                <a:rPr lang="en-US" sz="1400" dirty="0">
                  <a:solidFill>
                    <a:prstClr val="black"/>
                  </a:solidFill>
                </a:rPr>
                <a:t>Ames Laboratory</a:t>
              </a:r>
            </a:p>
          </p:txBody>
        </p:sp>
        <p:pic>
          <p:nvPicPr>
            <p:cNvPr id="28" name="Picture 27" descr="Ce-powder-magnet.jpg"/>
            <p:cNvPicPr>
              <a:picLocks noChangeAspect="1"/>
            </p:cNvPicPr>
            <p:nvPr/>
          </p:nvPicPr>
          <p:blipFill rotWithShape="1">
            <a:blip r:embed="rId10" cstate="print">
              <a:extLst>
                <a:ext uri="{28A0092B-C50C-407E-A947-70E740481C1C}"/>
              </a:extLst>
            </a:blip>
            <a:srcRect/>
            <a:stretch/>
          </p:blipFill>
          <p:spPr>
            <a:xfrm>
              <a:off x="2169984" y="1954699"/>
              <a:ext cx="791894" cy="1077596"/>
            </a:xfrm>
            <a:prstGeom prst="ellipse">
              <a:avLst/>
            </a:prstGeom>
            <a:ln>
              <a:solidFill>
                <a:schemeClr val="accent1"/>
              </a:solidFill>
            </a:ln>
          </p:spPr>
        </p:pic>
        <p:sp>
          <p:nvSpPr>
            <p:cNvPr id="29" name="Right Arrow 28"/>
            <p:cNvSpPr/>
            <p:nvPr/>
          </p:nvSpPr>
          <p:spPr>
            <a:xfrm>
              <a:off x="1963729" y="2124776"/>
              <a:ext cx="415923" cy="541570"/>
            </a:xfrm>
            <a:prstGeom prst="rightArrow">
              <a:avLst/>
            </a:prstGeom>
            <a:solidFill>
              <a:schemeClr val="accent1">
                <a:lumMod val="75000"/>
              </a:schemeClr>
            </a:solidFill>
            <a:ln>
              <a:solidFill>
                <a:schemeClr val="accent1"/>
              </a:solidFill>
            </a:ln>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r>
                <a:rPr lang="en-US" sz="1800" dirty="0">
                  <a:solidFill>
                    <a:prstClr val="white"/>
                  </a:solidFill>
                </a:rPr>
                <a:t>1</a:t>
              </a:r>
            </a:p>
          </p:txBody>
        </p:sp>
        <p:sp>
          <p:nvSpPr>
            <p:cNvPr id="30" name="Right Arrow 29"/>
            <p:cNvSpPr/>
            <p:nvPr/>
          </p:nvSpPr>
          <p:spPr>
            <a:xfrm>
              <a:off x="4673577" y="2124776"/>
              <a:ext cx="415923" cy="563804"/>
            </a:xfrm>
            <a:prstGeom prst="rightArrow">
              <a:avLst/>
            </a:prstGeom>
            <a:solidFill>
              <a:schemeClr val="accent1">
                <a:lumMod val="75000"/>
              </a:schemeClr>
            </a:solidFill>
            <a:ln>
              <a:solidFill>
                <a:schemeClr val="accent1"/>
              </a:solidFill>
            </a:ln>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r>
                <a:rPr lang="en-US" sz="1800" dirty="0">
                  <a:solidFill>
                    <a:prstClr val="white"/>
                  </a:solidFill>
                </a:rPr>
                <a:t>2</a:t>
              </a:r>
            </a:p>
          </p:txBody>
        </p:sp>
        <p:grpSp>
          <p:nvGrpSpPr>
            <p:cNvPr id="3" name="Group 65"/>
            <p:cNvGrpSpPr>
              <a:grpSpLocks/>
            </p:cNvGrpSpPr>
            <p:nvPr/>
          </p:nvGrpSpPr>
          <p:grpSpPr bwMode="auto">
            <a:xfrm>
              <a:off x="6989318" y="1432455"/>
              <a:ext cx="2056488" cy="1623239"/>
              <a:chOff x="6989318" y="1432455"/>
              <a:chExt cx="2056488" cy="1623239"/>
            </a:xfrm>
          </p:grpSpPr>
          <p:pic>
            <p:nvPicPr>
              <p:cNvPr id="36" name="Picture 35" descr="X11CH-VT148-1024x682.jpg"/>
              <p:cNvPicPr>
                <a:picLocks noChangeAspect="1"/>
              </p:cNvPicPr>
              <p:nvPr/>
            </p:nvPicPr>
            <p:blipFill rotWithShape="1">
              <a:blip r:embed="rId11" cstate="print">
                <a:extLst>
                  <a:ext uri="{28A0092B-C50C-407E-A947-70E740481C1C}"/>
                </a:extLst>
              </a:blip>
              <a:srcRect/>
              <a:stretch/>
            </p:blipFill>
            <p:spPr>
              <a:xfrm>
                <a:off x="6989318" y="1432455"/>
                <a:ext cx="2056488" cy="1623239"/>
              </a:xfrm>
              <a:prstGeom prst="ellipse">
                <a:avLst/>
              </a:prstGeom>
              <a:ln>
                <a:solidFill>
                  <a:schemeClr val="accent1"/>
                </a:solidFill>
              </a:ln>
            </p:spPr>
          </p:pic>
          <p:sp>
            <p:nvSpPr>
              <p:cNvPr id="37" name="TextBox 63"/>
              <p:cNvSpPr txBox="1">
                <a:spLocks noChangeArrowheads="1"/>
              </p:cNvSpPr>
              <p:nvPr/>
            </p:nvSpPr>
            <p:spPr bwMode="auto">
              <a:xfrm>
                <a:off x="7203587" y="1600472"/>
                <a:ext cx="493682" cy="307777"/>
              </a:xfrm>
              <a:prstGeom prst="rect">
                <a:avLst/>
              </a:prstGeom>
              <a:noFill/>
              <a:ln w="9525">
                <a:solidFill>
                  <a:schemeClr val="accent1"/>
                </a:solidFill>
                <a:miter lim="800000"/>
                <a:headEnd/>
                <a:tailEnd/>
              </a:ln>
            </p:spPr>
            <p:txBody>
              <a:bodyPr wrap="none">
                <a:spAutoFit/>
              </a:bodyPr>
              <a:lstStyle/>
              <a:p>
                <a:pPr eaLnBrk="1" fontAlgn="auto" hangingPunct="1">
                  <a:spcBef>
                    <a:spcPts val="0"/>
                  </a:spcBef>
                  <a:spcAft>
                    <a:spcPts val="0"/>
                  </a:spcAft>
                </a:pPr>
                <a:r>
                  <a:rPr lang="en-US" sz="1400" b="1">
                    <a:solidFill>
                      <a:prstClr val="black"/>
                    </a:solidFill>
                    <a:latin typeface="Calibri" pitchFamily="34" charset="0"/>
                    <a:ea typeface="+mn-ea"/>
                  </a:rPr>
                  <a:t>Volt</a:t>
                </a:r>
              </a:p>
            </p:txBody>
          </p:sp>
        </p:grpSp>
        <p:sp>
          <p:nvSpPr>
            <p:cNvPr id="32" name="Rounded Rectangle 31"/>
            <p:cNvSpPr/>
            <p:nvPr/>
          </p:nvSpPr>
          <p:spPr>
            <a:xfrm>
              <a:off x="7043703" y="2937925"/>
              <a:ext cx="2011352" cy="257286"/>
            </a:xfrm>
            <a:prstGeom prst="roundRect">
              <a:avLst/>
            </a:prstGeom>
            <a:solidFill>
              <a:schemeClr val="bg1">
                <a:lumMod val="85000"/>
              </a:schemeClr>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anchor="ctr"/>
            <a:lstStyle/>
            <a:p>
              <a:pPr algn="ctr" eaLnBrk="1" fontAlgn="auto" hangingPunct="1">
                <a:spcBef>
                  <a:spcPts val="0"/>
                </a:spcBef>
                <a:spcAft>
                  <a:spcPts val="0"/>
                </a:spcAft>
                <a:defRPr/>
              </a:pPr>
              <a:r>
                <a:rPr lang="en-US" sz="1400" dirty="0">
                  <a:solidFill>
                    <a:prstClr val="black"/>
                  </a:solidFill>
                </a:rPr>
                <a:t>General Motors</a:t>
              </a:r>
            </a:p>
          </p:txBody>
        </p:sp>
        <p:sp>
          <p:nvSpPr>
            <p:cNvPr id="33" name="Snip Same Side Corner Rectangle 32"/>
            <p:cNvSpPr/>
            <p:nvPr/>
          </p:nvSpPr>
          <p:spPr>
            <a:xfrm>
              <a:off x="7043703" y="1173455"/>
              <a:ext cx="2011352" cy="420869"/>
            </a:xfrm>
            <a:prstGeom prst="snip2SameRect">
              <a:avLst/>
            </a:prstGeom>
            <a:solidFill>
              <a:schemeClr val="accent1">
                <a:lumMod val="75000"/>
              </a:schemeClr>
            </a:solidFill>
            <a:ln>
              <a:solidFill>
                <a:schemeClr val="accent1"/>
              </a:solidFill>
            </a:ln>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defRPr/>
              </a:pPr>
              <a:r>
                <a:rPr lang="en-US" sz="1400" dirty="0">
                  <a:solidFill>
                    <a:prstClr val="white"/>
                  </a:solidFill>
                </a:rPr>
                <a:t>Usable Drive Motors</a:t>
              </a:r>
            </a:p>
          </p:txBody>
        </p:sp>
        <p:sp>
          <p:nvSpPr>
            <p:cNvPr id="34" name="Rounded Rectangle 33"/>
            <p:cNvSpPr/>
            <p:nvPr/>
          </p:nvSpPr>
          <p:spPr>
            <a:xfrm>
              <a:off x="7044483" y="3212633"/>
              <a:ext cx="2008473" cy="206454"/>
            </a:xfrm>
            <a:prstGeom prst="roundRect">
              <a:avLst/>
            </a:prstGeom>
            <a:solidFill>
              <a:schemeClr val="accent1">
                <a:lumMod val="75000"/>
              </a:schemeClr>
            </a:solidFill>
            <a:ln>
              <a:solidFill>
                <a:schemeClr val="accent1"/>
              </a:solidFill>
            </a:ln>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r>
                <a:rPr lang="en-US" sz="1200" dirty="0">
                  <a:solidFill>
                    <a:prstClr val="white"/>
                  </a:solidFill>
                </a:rPr>
                <a:t>Fred Pinkerton</a:t>
              </a:r>
            </a:p>
          </p:txBody>
        </p:sp>
        <p:sp>
          <p:nvSpPr>
            <p:cNvPr id="35" name="Right Arrow 34"/>
            <p:cNvSpPr/>
            <p:nvPr/>
          </p:nvSpPr>
          <p:spPr>
            <a:xfrm>
              <a:off x="6757955" y="2124776"/>
              <a:ext cx="446085" cy="541570"/>
            </a:xfrm>
            <a:prstGeom prst="rightArrow">
              <a:avLst/>
            </a:prstGeom>
            <a:solidFill>
              <a:schemeClr val="accent1">
                <a:lumMod val="75000"/>
              </a:schemeClr>
            </a:solidFill>
            <a:ln>
              <a:solidFill>
                <a:schemeClr val="accent1"/>
              </a:solidFill>
            </a:ln>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r>
                <a:rPr lang="en-US" sz="1800" dirty="0">
                  <a:solidFill>
                    <a:prstClr val="white"/>
                  </a:solidFill>
                </a:rPr>
                <a:t>3</a:t>
              </a:r>
            </a:p>
          </p:txBody>
        </p:sp>
      </p:grpSp>
      <p:sp>
        <p:nvSpPr>
          <p:cNvPr id="40" name="TextBox 39"/>
          <p:cNvSpPr txBox="1"/>
          <p:nvPr/>
        </p:nvSpPr>
        <p:spPr>
          <a:xfrm>
            <a:off x="5227094" y="6291618"/>
            <a:ext cx="1255594" cy="369332"/>
          </a:xfrm>
          <a:prstGeom prst="rect">
            <a:avLst/>
          </a:prstGeom>
          <a:noFill/>
          <a:ln>
            <a:noFill/>
          </a:ln>
        </p:spPr>
        <p:txBody>
          <a:bodyPr wrap="square" rtlCol="0">
            <a:spAutoFit/>
          </a:bodyPr>
          <a:lstStyle/>
          <a:p>
            <a:pPr eaLnBrk="1" fontAlgn="auto" hangingPunct="1">
              <a:spcBef>
                <a:spcPts val="0"/>
              </a:spcBef>
              <a:spcAft>
                <a:spcPts val="0"/>
              </a:spcAft>
            </a:pPr>
            <a:r>
              <a:rPr lang="en-US" sz="1800" dirty="0" smtClean="0">
                <a:solidFill>
                  <a:prstClr val="black"/>
                </a:solidFill>
                <a:latin typeface="Calibri"/>
                <a:ea typeface="+mn-ea"/>
              </a:rPr>
              <a:t>Courtesy of</a:t>
            </a:r>
            <a:endParaRPr lang="en-US" sz="1800" dirty="0">
              <a:solidFill>
                <a:prstClr val="black"/>
              </a:solidFill>
              <a:latin typeface="Calibri"/>
              <a:ea typeface="+mn-ea"/>
            </a:endParaRPr>
          </a:p>
        </p:txBody>
      </p:sp>
      <p:pic>
        <p:nvPicPr>
          <p:cNvPr id="353282" name="Picture 2"/>
          <p:cNvPicPr>
            <a:picLocks noChangeAspect="1" noChangeArrowheads="1"/>
          </p:cNvPicPr>
          <p:nvPr/>
        </p:nvPicPr>
        <p:blipFill>
          <a:blip r:embed="rId12" cstate="print"/>
          <a:srcRect/>
          <a:stretch>
            <a:fillRect/>
          </a:stretch>
        </p:blipFill>
        <p:spPr bwMode="auto">
          <a:xfrm>
            <a:off x="6445156" y="6123225"/>
            <a:ext cx="2057400" cy="56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4"/>
          <p:cNvSpPr txBox="1">
            <a:spLocks noChangeArrowheads="1"/>
          </p:cNvSpPr>
          <p:nvPr>
            <p:custDataLst>
              <p:tags r:id="rId1"/>
            </p:custDataLst>
          </p:nvPr>
        </p:nvSpPr>
        <p:spPr bwMode="auto">
          <a:xfrm>
            <a:off x="1060772" y="203200"/>
            <a:ext cx="8083228" cy="711200"/>
          </a:xfrm>
          <a:prstGeom prst="rect">
            <a:avLst/>
          </a:prstGeom>
          <a:noFill/>
          <a:ln>
            <a:miter lim="800000"/>
            <a:headEnd/>
            <a:tailEnd/>
          </a:ln>
        </p:spPr>
        <p:txBody>
          <a:bodyPr lIns="91440" tIns="45720" rIns="91440" bIns="45720" anchor="ctr" anchorCtr="0"/>
          <a:lstStyle/>
          <a:p>
            <a:pPr defTabSz="1019175">
              <a:defRPr/>
            </a:pPr>
            <a:endParaRPr lang="en-US" sz="1600" b="1" kern="0" dirty="0" smtClean="0">
              <a:solidFill>
                <a:srgbClr val="1F497D"/>
              </a:solidFill>
              <a:latin typeface="Calibri"/>
              <a:ea typeface="+mn-ea"/>
              <a:cs typeface="Arial" pitchFamily="34" charset="0"/>
            </a:endParaRPr>
          </a:p>
          <a:p>
            <a:pPr defTabSz="1019175">
              <a:defRPr/>
            </a:pPr>
            <a:r>
              <a:rPr lang="en-US" sz="1800" b="1" kern="0" dirty="0" err="1" smtClean="0">
                <a:solidFill>
                  <a:srgbClr val="1F497D"/>
                </a:solidFill>
                <a:latin typeface="Calibri"/>
                <a:ea typeface="+mn-ea"/>
                <a:cs typeface="Arial" pitchFamily="34" charset="0"/>
              </a:rPr>
              <a:t>Multiscale</a:t>
            </a:r>
            <a:r>
              <a:rPr lang="en-US" sz="1800" b="1" kern="0" dirty="0" smtClean="0">
                <a:solidFill>
                  <a:srgbClr val="1F497D"/>
                </a:solidFill>
                <a:latin typeface="Calibri"/>
                <a:ea typeface="+mn-ea"/>
                <a:cs typeface="Arial" pitchFamily="34" charset="0"/>
              </a:rPr>
              <a:t> </a:t>
            </a:r>
            <a:r>
              <a:rPr lang="en-US" sz="1800" b="1" kern="0" dirty="0">
                <a:solidFill>
                  <a:srgbClr val="1F497D"/>
                </a:solidFill>
                <a:latin typeface="Calibri"/>
                <a:ea typeface="+mn-ea"/>
                <a:cs typeface="Arial" pitchFamily="34" charset="0"/>
              </a:rPr>
              <a:t>Development of L1</a:t>
            </a:r>
            <a:r>
              <a:rPr lang="en-US" sz="1800" b="1" kern="0" baseline="-25000" dirty="0">
                <a:solidFill>
                  <a:srgbClr val="1F497D"/>
                </a:solidFill>
                <a:latin typeface="Calibri"/>
                <a:ea typeface="+mn-ea"/>
                <a:cs typeface="Arial" pitchFamily="34" charset="0"/>
              </a:rPr>
              <a:t>0</a:t>
            </a:r>
            <a:r>
              <a:rPr lang="en-US" sz="1800" b="1" kern="0" dirty="0">
                <a:solidFill>
                  <a:srgbClr val="1F497D"/>
                </a:solidFill>
                <a:latin typeface="Calibri"/>
                <a:ea typeface="+mn-ea"/>
                <a:cs typeface="Arial" pitchFamily="34" charset="0"/>
              </a:rPr>
              <a:t> Materials for Rare-Earth-Free Permanent </a:t>
            </a:r>
            <a:r>
              <a:rPr lang="en-US" sz="1800" b="1" kern="0" dirty="0" smtClean="0">
                <a:solidFill>
                  <a:srgbClr val="1F497D"/>
                </a:solidFill>
                <a:latin typeface="Calibri"/>
                <a:ea typeface="+mn-ea"/>
                <a:cs typeface="Arial" pitchFamily="34" charset="0"/>
              </a:rPr>
              <a:t>Magnets</a:t>
            </a:r>
          </a:p>
          <a:p>
            <a:pPr defTabSz="1019175">
              <a:defRPr/>
            </a:pPr>
            <a:r>
              <a:rPr lang="en-US" sz="1400" b="1" kern="0" dirty="0" smtClean="0">
                <a:solidFill>
                  <a:srgbClr val="1F497D"/>
                </a:solidFill>
                <a:latin typeface="Calibri"/>
                <a:ea typeface="+mn-ea"/>
                <a:cs typeface="Arial" pitchFamily="34" charset="0"/>
              </a:rPr>
              <a:t>PI: L. Lewis, Northeastern University</a:t>
            </a:r>
            <a:endParaRPr lang="en-US" sz="1400" b="1" kern="0" dirty="0">
              <a:solidFill>
                <a:srgbClr val="1F497D"/>
              </a:solidFill>
              <a:latin typeface="Calibri"/>
              <a:ea typeface="+mn-ea"/>
              <a:cs typeface="Arial" pitchFamily="34" charset="0"/>
            </a:endParaRPr>
          </a:p>
          <a:p>
            <a:pPr defTabSz="1019175">
              <a:defRPr/>
            </a:pPr>
            <a:endParaRPr lang="en-US" sz="1600" b="1" kern="0" dirty="0">
              <a:solidFill>
                <a:srgbClr val="4F81BD"/>
              </a:solidFill>
              <a:latin typeface="Calibri"/>
              <a:ea typeface="+mn-ea"/>
              <a:cs typeface="Arial" pitchFamily="34" charset="0"/>
            </a:endParaRPr>
          </a:p>
        </p:txBody>
      </p:sp>
      <p:sp>
        <p:nvSpPr>
          <p:cNvPr id="17" name="Slide Number Placeholder 16"/>
          <p:cNvSpPr>
            <a:spLocks noGrp="1"/>
          </p:cNvSpPr>
          <p:nvPr>
            <p:ph type="sldNum" sz="quarter" idx="12"/>
          </p:nvPr>
        </p:nvSpPr>
        <p:spPr/>
        <p:txBody>
          <a:bodyPr/>
          <a:lstStyle/>
          <a:p>
            <a:fld id="{9674A71A-F4B2-4E10-A573-45B7E04BE11B}" type="slidenum">
              <a:rPr lang="en-US" smtClean="0">
                <a:solidFill>
                  <a:prstClr val="black">
                    <a:tint val="75000"/>
                  </a:prstClr>
                </a:solidFill>
              </a:rPr>
              <a:pPr/>
              <a:t>12</a:t>
            </a:fld>
            <a:endParaRPr lang="en-US" dirty="0">
              <a:solidFill>
                <a:prstClr val="black">
                  <a:tint val="75000"/>
                </a:prstClr>
              </a:solidFill>
            </a:endParaRPr>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1" fontAlgn="auto" hangingPunct="1">
              <a:spcBef>
                <a:spcPts val="0"/>
              </a:spcBef>
              <a:spcAft>
                <a:spcPts val="0"/>
              </a:spcAft>
            </a:pPr>
            <a:endParaRPr lang="en-US" sz="1800">
              <a:solidFill>
                <a:prstClr val="black"/>
              </a:solidFill>
              <a:latin typeface="Calibri"/>
              <a:ea typeface="+mn-ea"/>
            </a:endParaRPr>
          </a:p>
        </p:txBody>
      </p:sp>
      <p:pic>
        <p:nvPicPr>
          <p:cNvPr id="32770" name="Picture 2" descr="PNG - 20.7 kb">
            <a:hlinkClick r:id="rId4" tooltip="PNG - 20.7 kb"/>
          </p:cNvPr>
          <p:cNvPicPr>
            <a:picLocks noChangeAspect="1" noChangeArrowheads="1"/>
          </p:cNvPicPr>
          <p:nvPr/>
        </p:nvPicPr>
        <p:blipFill>
          <a:blip r:embed="rId5" cstate="print"/>
          <a:srcRect/>
          <a:stretch>
            <a:fillRect/>
          </a:stretch>
        </p:blipFill>
        <p:spPr bwMode="auto">
          <a:xfrm>
            <a:off x="387961" y="1081884"/>
            <a:ext cx="4693993" cy="2155762"/>
          </a:xfrm>
          <a:prstGeom prst="rect">
            <a:avLst/>
          </a:prstGeom>
          <a:noFill/>
        </p:spPr>
      </p:pic>
      <p:sp>
        <p:nvSpPr>
          <p:cNvPr id="33" name="Rectangle 32"/>
          <p:cNvSpPr/>
          <p:nvPr/>
        </p:nvSpPr>
        <p:spPr>
          <a:xfrm>
            <a:off x="263769" y="3499337"/>
            <a:ext cx="5890845" cy="307777"/>
          </a:xfrm>
          <a:prstGeom prst="rect">
            <a:avLst/>
          </a:prstGeom>
        </p:spPr>
        <p:txBody>
          <a:bodyPr wrap="square">
            <a:spAutoFit/>
          </a:bodyPr>
          <a:lstStyle/>
          <a:p>
            <a:pPr eaLnBrk="1" fontAlgn="auto" hangingPunct="1">
              <a:spcBef>
                <a:spcPts val="0"/>
              </a:spcBef>
              <a:spcAft>
                <a:spcPts val="0"/>
              </a:spcAft>
            </a:pPr>
            <a:r>
              <a:rPr lang="en-US" sz="1400" dirty="0">
                <a:solidFill>
                  <a:prstClr val="black"/>
                </a:solidFill>
                <a:latin typeface="Calibri"/>
                <a:ea typeface="Times New Roman" charset="0"/>
              </a:rPr>
              <a:t>(From http://www.neel.cnrs.fr/spip.php?article1083&amp;lang=en)</a:t>
            </a:r>
            <a:endParaRPr lang="en-US" sz="1400" dirty="0">
              <a:solidFill>
                <a:prstClr val="black"/>
              </a:solidFill>
              <a:latin typeface="Calibri"/>
              <a:ea typeface="+mn-ea"/>
            </a:endParaRPr>
          </a:p>
        </p:txBody>
      </p:sp>
      <p:pic>
        <p:nvPicPr>
          <p:cNvPr id="37" name="Picture 36" descr="R16"/>
          <p:cNvPicPr/>
          <p:nvPr/>
        </p:nvPicPr>
        <p:blipFill>
          <a:blip r:embed="rId6" cstate="print">
            <a:lum bright="20000" contrast="30000"/>
          </a:blip>
          <a:srcRect/>
          <a:stretch>
            <a:fillRect/>
          </a:stretch>
        </p:blipFill>
        <p:spPr bwMode="auto">
          <a:xfrm>
            <a:off x="1076131" y="3811665"/>
            <a:ext cx="2370455" cy="1728470"/>
          </a:xfrm>
          <a:prstGeom prst="rect">
            <a:avLst/>
          </a:prstGeom>
          <a:noFill/>
          <a:ln w="9525">
            <a:noFill/>
            <a:miter lim="800000"/>
            <a:headEnd/>
            <a:tailEnd/>
          </a:ln>
        </p:spPr>
      </p:pic>
      <p:sp>
        <p:nvSpPr>
          <p:cNvPr id="44" name="Content Placeholder 5"/>
          <p:cNvSpPr txBox="1">
            <a:spLocks/>
          </p:cNvSpPr>
          <p:nvPr/>
        </p:nvSpPr>
        <p:spPr bwMode="auto">
          <a:xfrm>
            <a:off x="5316093" y="1318844"/>
            <a:ext cx="3827907" cy="48006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indent="-228600" eaLnBrk="1" hangingPunct="1">
              <a:spcBef>
                <a:spcPts val="1500"/>
              </a:spcBef>
              <a:buClr>
                <a:srgbClr val="AB3719"/>
              </a:buClr>
              <a:buFontTx/>
              <a:buChar char="•"/>
            </a:pPr>
            <a:r>
              <a:rPr lang="en-US" sz="2000" kern="0" dirty="0">
                <a:solidFill>
                  <a:srgbClr val="000000"/>
                </a:solidFill>
                <a:latin typeface="Arial"/>
                <a:ea typeface="+mn-ea"/>
              </a:rPr>
              <a:t>L1</a:t>
            </a:r>
            <a:r>
              <a:rPr lang="en-US" sz="2000" kern="0" baseline="-25000" dirty="0">
                <a:solidFill>
                  <a:srgbClr val="000000"/>
                </a:solidFill>
                <a:latin typeface="Arial"/>
                <a:ea typeface="+mn-ea"/>
              </a:rPr>
              <a:t>0</a:t>
            </a:r>
            <a:r>
              <a:rPr lang="en-US" sz="2000" kern="0" dirty="0">
                <a:solidFill>
                  <a:srgbClr val="000000"/>
                </a:solidFill>
                <a:latin typeface="Arial"/>
                <a:ea typeface="+mn-ea"/>
              </a:rPr>
              <a:t> </a:t>
            </a:r>
            <a:r>
              <a:rPr lang="en-US" sz="2000" kern="0" dirty="0" err="1">
                <a:solidFill>
                  <a:srgbClr val="000000"/>
                </a:solidFill>
                <a:latin typeface="Arial"/>
                <a:ea typeface="+mn-ea"/>
              </a:rPr>
              <a:t>FeNi</a:t>
            </a:r>
            <a:r>
              <a:rPr lang="en-US" sz="2000" kern="0" dirty="0">
                <a:solidFill>
                  <a:srgbClr val="000000"/>
                </a:solidFill>
                <a:latin typeface="Arial"/>
                <a:ea typeface="+mn-ea"/>
              </a:rPr>
              <a:t> phase in large numbers of stony, stony-iron and iron </a:t>
            </a:r>
            <a:r>
              <a:rPr lang="en-US" sz="2000" b="1" kern="0" dirty="0">
                <a:solidFill>
                  <a:srgbClr val="000000"/>
                </a:solidFill>
                <a:latin typeface="Arial"/>
                <a:ea typeface="+mn-ea"/>
              </a:rPr>
              <a:t>meteorites</a:t>
            </a:r>
            <a:r>
              <a:rPr lang="en-US" sz="2000" kern="0" dirty="0">
                <a:solidFill>
                  <a:srgbClr val="000000"/>
                </a:solidFill>
                <a:latin typeface="Arial"/>
                <a:ea typeface="+mn-ea"/>
              </a:rPr>
              <a:t>.</a:t>
            </a:r>
          </a:p>
          <a:p>
            <a:pPr marL="228600" indent="-228600" eaLnBrk="1" hangingPunct="1">
              <a:lnSpc>
                <a:spcPts val="1200"/>
              </a:lnSpc>
              <a:spcBef>
                <a:spcPts val="0"/>
              </a:spcBef>
              <a:buClr>
                <a:srgbClr val="AB3719"/>
              </a:buClr>
            </a:pPr>
            <a:endParaRPr lang="en-US" sz="2000" kern="0" dirty="0">
              <a:solidFill>
                <a:srgbClr val="000000"/>
              </a:solidFill>
              <a:latin typeface="Arial"/>
              <a:ea typeface="+mn-ea"/>
            </a:endParaRPr>
          </a:p>
          <a:p>
            <a:pPr marL="228600" indent="-228600" eaLnBrk="1" hangingPunct="1">
              <a:spcBef>
                <a:spcPts val="1500"/>
              </a:spcBef>
              <a:buClr>
                <a:srgbClr val="AB3719"/>
              </a:buClr>
              <a:buFontTx/>
              <a:buChar char="•"/>
            </a:pPr>
            <a:r>
              <a:rPr lang="en-US" sz="2000" kern="0" dirty="0">
                <a:solidFill>
                  <a:srgbClr val="000000"/>
                </a:solidFill>
                <a:latin typeface="Arial"/>
                <a:ea typeface="+mn-ea"/>
              </a:rPr>
              <a:t>Typical cooling rates: </a:t>
            </a:r>
            <a:r>
              <a:rPr lang="en-US" sz="2000" b="1" kern="0" dirty="0">
                <a:solidFill>
                  <a:srgbClr val="000000"/>
                </a:solidFill>
                <a:latin typeface="Arial"/>
                <a:ea typeface="+mn-ea"/>
              </a:rPr>
              <a:t>0.2 K/</a:t>
            </a:r>
            <a:r>
              <a:rPr lang="en-US" sz="2000" b="1" kern="0" dirty="0" err="1">
                <a:solidFill>
                  <a:srgbClr val="000000"/>
                </a:solidFill>
                <a:latin typeface="Arial"/>
                <a:ea typeface="+mn-ea"/>
              </a:rPr>
              <a:t>Myr</a:t>
            </a:r>
            <a:r>
              <a:rPr lang="en-US" sz="2000" b="1" kern="0" dirty="0">
                <a:solidFill>
                  <a:srgbClr val="000000"/>
                </a:solidFill>
                <a:latin typeface="Arial"/>
                <a:ea typeface="+mn-ea"/>
              </a:rPr>
              <a:t> to 2,000  K/</a:t>
            </a:r>
            <a:r>
              <a:rPr lang="en-US" sz="2000" b="1" kern="0" dirty="0" err="1">
                <a:solidFill>
                  <a:srgbClr val="000000"/>
                </a:solidFill>
                <a:latin typeface="Arial"/>
                <a:ea typeface="+mn-ea"/>
              </a:rPr>
              <a:t>Myr</a:t>
            </a:r>
            <a:r>
              <a:rPr lang="en-US" sz="2000" b="1" kern="0" dirty="0">
                <a:solidFill>
                  <a:srgbClr val="000000"/>
                </a:solidFill>
                <a:latin typeface="Arial"/>
                <a:ea typeface="+mn-ea"/>
              </a:rPr>
              <a:t> </a:t>
            </a:r>
            <a:r>
              <a:rPr lang="en-US" sz="2000" kern="0" dirty="0">
                <a:solidFill>
                  <a:srgbClr val="000000"/>
                </a:solidFill>
                <a:latin typeface="Arial"/>
                <a:ea typeface="+mn-ea"/>
              </a:rPr>
              <a:t>for chemical ordering at the low temperatures (&lt;300 ºC) where the </a:t>
            </a:r>
            <a:r>
              <a:rPr lang="en-US" sz="2000" kern="0" dirty="0" smtClean="0">
                <a:solidFill>
                  <a:srgbClr val="000000"/>
                </a:solidFill>
                <a:latin typeface="Arial"/>
                <a:ea typeface="+mn-ea"/>
              </a:rPr>
              <a:t>desired </a:t>
            </a:r>
            <a:r>
              <a:rPr lang="en-US" sz="2000" kern="0" dirty="0">
                <a:solidFill>
                  <a:srgbClr val="000000"/>
                </a:solidFill>
                <a:latin typeface="Arial"/>
                <a:ea typeface="+mn-ea"/>
              </a:rPr>
              <a:t>phase forms.</a:t>
            </a:r>
          </a:p>
          <a:p>
            <a:pPr marL="228600" indent="-228600" eaLnBrk="1" hangingPunct="1">
              <a:spcBef>
                <a:spcPts val="1500"/>
              </a:spcBef>
              <a:buClr>
                <a:srgbClr val="AB3719"/>
              </a:buClr>
              <a:buFontTx/>
              <a:buChar char="•"/>
            </a:pPr>
            <a:r>
              <a:rPr lang="en-US" sz="2000" kern="0" dirty="0">
                <a:solidFill>
                  <a:srgbClr val="000000"/>
                </a:solidFill>
                <a:latin typeface="Arial"/>
                <a:ea typeface="+mn-ea"/>
              </a:rPr>
              <a:t>Ordered structures are magnetic -BH</a:t>
            </a:r>
            <a:r>
              <a:rPr lang="en-US" sz="2000" kern="0" baseline="-25000" dirty="0">
                <a:solidFill>
                  <a:srgbClr val="000000"/>
                </a:solidFill>
                <a:latin typeface="Arial"/>
                <a:ea typeface="+mn-ea"/>
              </a:rPr>
              <a:t>max</a:t>
            </a:r>
            <a:r>
              <a:rPr lang="en-US" sz="2000" kern="0" dirty="0">
                <a:solidFill>
                  <a:srgbClr val="000000"/>
                </a:solidFill>
                <a:latin typeface="Arial"/>
                <a:ea typeface="+mn-ea"/>
              </a:rPr>
              <a:t> = 40 </a:t>
            </a:r>
            <a:r>
              <a:rPr lang="en-US" sz="2000" kern="0" dirty="0" err="1">
                <a:solidFill>
                  <a:srgbClr val="000000"/>
                </a:solidFill>
                <a:latin typeface="Arial"/>
                <a:ea typeface="+mn-ea"/>
              </a:rPr>
              <a:t>MGOe</a:t>
            </a:r>
            <a:r>
              <a:rPr lang="en-US" sz="2000" kern="0" dirty="0">
                <a:solidFill>
                  <a:srgbClr val="000000"/>
                </a:solidFill>
                <a:latin typeface="Arial"/>
                <a:ea typeface="+mn-ea"/>
              </a:rPr>
              <a:t> (</a:t>
            </a:r>
            <a:r>
              <a:rPr lang="en-US" sz="2000" kern="0" dirty="0" err="1">
                <a:solidFill>
                  <a:srgbClr val="000000"/>
                </a:solidFill>
                <a:latin typeface="Arial"/>
                <a:ea typeface="+mn-ea"/>
              </a:rPr>
              <a:t>NdFeB</a:t>
            </a:r>
            <a:r>
              <a:rPr lang="en-US" sz="2000" kern="0" dirty="0">
                <a:solidFill>
                  <a:srgbClr val="000000"/>
                </a:solidFill>
                <a:latin typeface="Arial"/>
                <a:ea typeface="+mn-ea"/>
              </a:rPr>
              <a:t>- BH</a:t>
            </a:r>
            <a:r>
              <a:rPr lang="en-US" sz="2000" kern="0" baseline="-25000" dirty="0">
                <a:solidFill>
                  <a:srgbClr val="000000"/>
                </a:solidFill>
                <a:latin typeface="Arial"/>
                <a:ea typeface="+mn-ea"/>
              </a:rPr>
              <a:t>max</a:t>
            </a:r>
            <a:r>
              <a:rPr lang="en-US" sz="2000" kern="0" dirty="0">
                <a:solidFill>
                  <a:srgbClr val="000000"/>
                </a:solidFill>
                <a:latin typeface="Arial"/>
                <a:ea typeface="+mn-ea"/>
              </a:rPr>
              <a:t> = 59 </a:t>
            </a:r>
            <a:r>
              <a:rPr lang="en-US" sz="2000" kern="0" dirty="0" err="1">
                <a:solidFill>
                  <a:srgbClr val="000000"/>
                </a:solidFill>
                <a:latin typeface="Arial"/>
                <a:ea typeface="+mn-ea"/>
              </a:rPr>
              <a:t>MGOe</a:t>
            </a:r>
            <a:r>
              <a:rPr lang="en-US" sz="2000" kern="0" dirty="0">
                <a:solidFill>
                  <a:srgbClr val="000000"/>
                </a:solidFill>
                <a:latin typeface="Arial"/>
                <a:ea typeface="+mn-ea"/>
              </a:rPr>
              <a:t>) </a:t>
            </a:r>
          </a:p>
          <a:p>
            <a:pPr marL="228600" indent="-228600" eaLnBrk="1" hangingPunct="1">
              <a:spcBef>
                <a:spcPts val="1500"/>
              </a:spcBef>
              <a:buClr>
                <a:srgbClr val="AB3719"/>
              </a:buClr>
              <a:buFontTx/>
              <a:buChar char="•"/>
            </a:pPr>
            <a:endParaRPr lang="en-US" sz="2000" kern="0" dirty="0">
              <a:solidFill>
                <a:srgbClr val="000000"/>
              </a:solidFill>
              <a:latin typeface="Arial"/>
              <a:ea typeface="+mn-ea"/>
            </a:endParaRPr>
          </a:p>
        </p:txBody>
      </p:sp>
      <p:cxnSp>
        <p:nvCxnSpPr>
          <p:cNvPr id="47" name="Straight Arrow Connector 46"/>
          <p:cNvCxnSpPr/>
          <p:nvPr/>
        </p:nvCxnSpPr>
        <p:spPr>
          <a:xfrm>
            <a:off x="2901462" y="4783015"/>
            <a:ext cx="1178169"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53" idx="1"/>
          </p:cNvCxnSpPr>
          <p:nvPr/>
        </p:nvCxnSpPr>
        <p:spPr>
          <a:xfrm>
            <a:off x="2426678" y="5380894"/>
            <a:ext cx="380999" cy="4601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062046" y="4994031"/>
            <a:ext cx="965585" cy="369332"/>
          </a:xfrm>
          <a:prstGeom prst="rect">
            <a:avLst/>
          </a:prstGeom>
          <a:noFill/>
        </p:spPr>
        <p:txBody>
          <a:bodyPr wrap="none" rtlCol="0">
            <a:spAutoFit/>
          </a:bodyPr>
          <a:lstStyle/>
          <a:p>
            <a:pPr eaLnBrk="1" fontAlgn="auto" hangingPunct="1">
              <a:spcBef>
                <a:spcPts val="0"/>
              </a:spcBef>
              <a:spcAft>
                <a:spcPts val="0"/>
              </a:spcAft>
            </a:pPr>
            <a:r>
              <a:rPr lang="en-US" sz="1800" dirty="0">
                <a:solidFill>
                  <a:prstClr val="black"/>
                </a:solidFill>
                <a:latin typeface="Calibri"/>
                <a:ea typeface="+mn-ea"/>
              </a:rPr>
              <a:t>Ordered</a:t>
            </a:r>
          </a:p>
        </p:txBody>
      </p:sp>
      <p:sp>
        <p:nvSpPr>
          <p:cNvPr id="51" name="TextBox 50"/>
          <p:cNvSpPr txBox="1"/>
          <p:nvPr/>
        </p:nvSpPr>
        <p:spPr>
          <a:xfrm>
            <a:off x="949569" y="3130062"/>
            <a:ext cx="1220462" cy="369332"/>
          </a:xfrm>
          <a:prstGeom prst="rect">
            <a:avLst/>
          </a:prstGeom>
          <a:noFill/>
        </p:spPr>
        <p:txBody>
          <a:bodyPr wrap="none" rtlCol="0">
            <a:spAutoFit/>
          </a:bodyPr>
          <a:lstStyle/>
          <a:p>
            <a:pPr eaLnBrk="1" fontAlgn="auto" hangingPunct="1">
              <a:spcBef>
                <a:spcPts val="0"/>
              </a:spcBef>
              <a:spcAft>
                <a:spcPts val="0"/>
              </a:spcAft>
            </a:pPr>
            <a:r>
              <a:rPr lang="en-US" sz="1800" dirty="0">
                <a:solidFill>
                  <a:prstClr val="black"/>
                </a:solidFill>
                <a:latin typeface="Calibri"/>
                <a:ea typeface="+mn-ea"/>
              </a:rPr>
              <a:t>Disordered</a:t>
            </a:r>
          </a:p>
        </p:txBody>
      </p:sp>
      <p:sp>
        <p:nvSpPr>
          <p:cNvPr id="52" name="TextBox 51"/>
          <p:cNvSpPr txBox="1"/>
          <p:nvPr/>
        </p:nvSpPr>
        <p:spPr>
          <a:xfrm>
            <a:off x="3423138" y="3141785"/>
            <a:ext cx="965585" cy="369332"/>
          </a:xfrm>
          <a:prstGeom prst="rect">
            <a:avLst/>
          </a:prstGeom>
          <a:noFill/>
        </p:spPr>
        <p:txBody>
          <a:bodyPr wrap="none" rtlCol="0">
            <a:spAutoFit/>
          </a:bodyPr>
          <a:lstStyle/>
          <a:p>
            <a:pPr eaLnBrk="1" fontAlgn="auto" hangingPunct="1">
              <a:spcBef>
                <a:spcPts val="0"/>
              </a:spcBef>
              <a:spcAft>
                <a:spcPts val="0"/>
              </a:spcAft>
            </a:pPr>
            <a:r>
              <a:rPr lang="en-US" sz="1800" dirty="0">
                <a:solidFill>
                  <a:prstClr val="black"/>
                </a:solidFill>
                <a:latin typeface="Calibri"/>
                <a:ea typeface="+mn-ea"/>
              </a:rPr>
              <a:t>Ordered</a:t>
            </a:r>
          </a:p>
        </p:txBody>
      </p:sp>
      <p:sp>
        <p:nvSpPr>
          <p:cNvPr id="53" name="TextBox 52"/>
          <p:cNvSpPr txBox="1"/>
          <p:nvPr/>
        </p:nvSpPr>
        <p:spPr>
          <a:xfrm>
            <a:off x="2807677" y="5656384"/>
            <a:ext cx="1220462" cy="369332"/>
          </a:xfrm>
          <a:prstGeom prst="rect">
            <a:avLst/>
          </a:prstGeom>
          <a:noFill/>
        </p:spPr>
        <p:txBody>
          <a:bodyPr wrap="none" rtlCol="0">
            <a:spAutoFit/>
          </a:bodyPr>
          <a:lstStyle/>
          <a:p>
            <a:pPr eaLnBrk="1" fontAlgn="auto" hangingPunct="1">
              <a:spcBef>
                <a:spcPts val="0"/>
              </a:spcBef>
              <a:spcAft>
                <a:spcPts val="0"/>
              </a:spcAft>
            </a:pPr>
            <a:r>
              <a:rPr lang="en-US" sz="1800" dirty="0">
                <a:solidFill>
                  <a:prstClr val="black"/>
                </a:solidFill>
                <a:latin typeface="Calibri"/>
                <a:ea typeface="+mn-ea"/>
              </a:rPr>
              <a:t>Disordered</a:t>
            </a:r>
          </a:p>
        </p:txBody>
      </p:sp>
      <p:sp>
        <p:nvSpPr>
          <p:cNvPr id="58" name="Rectangle 57"/>
          <p:cNvSpPr/>
          <p:nvPr/>
        </p:nvSpPr>
        <p:spPr>
          <a:xfrm>
            <a:off x="351692" y="5886381"/>
            <a:ext cx="4572000" cy="461665"/>
          </a:xfrm>
          <a:prstGeom prst="rect">
            <a:avLst/>
          </a:prstGeom>
        </p:spPr>
        <p:txBody>
          <a:bodyPr>
            <a:spAutoFit/>
          </a:bodyPr>
          <a:lstStyle/>
          <a:p>
            <a:pPr eaLnBrk="1" fontAlgn="auto" hangingPunct="1">
              <a:spcBef>
                <a:spcPts val="0"/>
              </a:spcBef>
              <a:spcAft>
                <a:spcPts val="0"/>
              </a:spcAft>
            </a:pPr>
            <a:r>
              <a:rPr lang="en-US" sz="1200" dirty="0">
                <a:solidFill>
                  <a:srgbClr val="000000"/>
                </a:solidFill>
                <a:latin typeface="Calibri"/>
                <a:ea typeface="ÇlÇr ñæí©" charset="0"/>
              </a:rPr>
              <a:t>J.I. Goldstein, </a:t>
            </a:r>
            <a:r>
              <a:rPr lang="en-US" sz="1200" i="1" dirty="0">
                <a:solidFill>
                  <a:srgbClr val="000000"/>
                </a:solidFill>
                <a:latin typeface="Calibri"/>
                <a:ea typeface="ÇlÇr ñæí©" charset="0"/>
              </a:rPr>
              <a:t>et al</a:t>
            </a:r>
            <a:r>
              <a:rPr lang="en-US" sz="1200" dirty="0">
                <a:solidFill>
                  <a:srgbClr val="000000"/>
                </a:solidFill>
                <a:latin typeface="Calibri"/>
                <a:ea typeface="ÇlÇr ñæí©" charset="0"/>
              </a:rPr>
              <a:t>., </a:t>
            </a:r>
            <a:r>
              <a:rPr lang="en-US" sz="1200" dirty="0" err="1">
                <a:solidFill>
                  <a:srgbClr val="000000"/>
                </a:solidFill>
                <a:latin typeface="Calibri"/>
                <a:ea typeface="ÇlÇr ñæí©" charset="0"/>
              </a:rPr>
              <a:t>Chemie</a:t>
            </a:r>
            <a:r>
              <a:rPr lang="en-US" sz="1200" dirty="0">
                <a:solidFill>
                  <a:srgbClr val="000000"/>
                </a:solidFill>
                <a:latin typeface="Calibri"/>
                <a:ea typeface="ÇlÇr ñæí©" charset="0"/>
              </a:rPr>
              <a:t> </a:t>
            </a:r>
            <a:r>
              <a:rPr lang="en-US" sz="1200" dirty="0" err="1">
                <a:solidFill>
                  <a:srgbClr val="000000"/>
                </a:solidFill>
                <a:latin typeface="Calibri"/>
                <a:ea typeface="ÇlÇr ñæí©" charset="0"/>
              </a:rPr>
              <a:t>der</a:t>
            </a:r>
            <a:r>
              <a:rPr lang="en-US" sz="1200" dirty="0">
                <a:solidFill>
                  <a:srgbClr val="000000"/>
                </a:solidFill>
                <a:latin typeface="Calibri"/>
                <a:ea typeface="ÇlÇr ñæí©" charset="0"/>
              </a:rPr>
              <a:t> </a:t>
            </a:r>
            <a:r>
              <a:rPr lang="en-US" sz="1200" dirty="0" err="1">
                <a:solidFill>
                  <a:srgbClr val="000000"/>
                </a:solidFill>
                <a:latin typeface="Calibri"/>
                <a:ea typeface="ÇlÇr ñæí©" charset="0"/>
              </a:rPr>
              <a:t>Erde</a:t>
            </a:r>
            <a:r>
              <a:rPr lang="en-US" sz="1200" dirty="0">
                <a:solidFill>
                  <a:srgbClr val="000000"/>
                </a:solidFill>
                <a:latin typeface="Calibri"/>
                <a:ea typeface="ÇlÇr ñæí©" charset="0"/>
              </a:rPr>
              <a:t> - Geochemistry, Volume 69, Issue 4, November 2009, Pages 293-325.</a:t>
            </a:r>
            <a:endParaRPr lang="en-US" sz="1200" dirty="0">
              <a:solidFill>
                <a:srgbClr val="000000"/>
              </a:solidFill>
              <a:ea typeface="+mn-ea"/>
            </a:endParaRPr>
          </a:p>
        </p:txBody>
      </p:sp>
      <p:sp>
        <p:nvSpPr>
          <p:cNvPr id="18" name="TextBox 17"/>
          <p:cNvSpPr txBox="1"/>
          <p:nvPr/>
        </p:nvSpPr>
        <p:spPr>
          <a:xfrm>
            <a:off x="5410200" y="6019800"/>
            <a:ext cx="1255594" cy="369332"/>
          </a:xfrm>
          <a:prstGeom prst="rect">
            <a:avLst/>
          </a:prstGeom>
          <a:noFill/>
          <a:ln>
            <a:noFill/>
          </a:ln>
        </p:spPr>
        <p:txBody>
          <a:bodyPr wrap="square" rtlCol="0">
            <a:spAutoFit/>
          </a:bodyPr>
          <a:lstStyle/>
          <a:p>
            <a:pPr eaLnBrk="1" fontAlgn="auto" hangingPunct="1">
              <a:spcBef>
                <a:spcPts val="0"/>
              </a:spcBef>
              <a:spcAft>
                <a:spcPts val="0"/>
              </a:spcAft>
            </a:pPr>
            <a:r>
              <a:rPr lang="en-US" sz="1800" dirty="0" smtClean="0">
                <a:solidFill>
                  <a:prstClr val="black"/>
                </a:solidFill>
                <a:latin typeface="Calibri"/>
                <a:ea typeface="+mn-ea"/>
              </a:rPr>
              <a:t>Courtesy of</a:t>
            </a:r>
            <a:endParaRPr lang="en-US" sz="1800" dirty="0">
              <a:solidFill>
                <a:prstClr val="black"/>
              </a:solidFill>
              <a:latin typeface="Calibri"/>
              <a:ea typeface="+mn-ea"/>
            </a:endParaRPr>
          </a:p>
        </p:txBody>
      </p:sp>
      <p:pic>
        <p:nvPicPr>
          <p:cNvPr id="19" name="Picture 2"/>
          <p:cNvPicPr>
            <a:picLocks noChangeAspect="1" noChangeArrowheads="1"/>
          </p:cNvPicPr>
          <p:nvPr/>
        </p:nvPicPr>
        <p:blipFill>
          <a:blip r:embed="rId7" cstate="print"/>
          <a:srcRect/>
          <a:stretch>
            <a:fillRect/>
          </a:stretch>
        </p:blipFill>
        <p:spPr bwMode="auto">
          <a:xfrm>
            <a:off x="6629400" y="5867400"/>
            <a:ext cx="2057400" cy="56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p:cNvSpPr>
            <a:spLocks noGrp="1"/>
          </p:cNvSpPr>
          <p:nvPr>
            <p:ph type="sldNum" sz="quarter" idx="12"/>
          </p:nvPr>
        </p:nvSpPr>
        <p:spPr/>
        <p:txBody>
          <a:bodyPr/>
          <a:lstStyle/>
          <a:p>
            <a:fld id="{9674A71A-F4B2-4E10-A573-45B7E04BE11B}" type="slidenum">
              <a:rPr lang="en-US" smtClean="0"/>
              <a:pPr/>
              <a:t>13</a:t>
            </a:fld>
            <a:endParaRPr lang="en-US"/>
          </a:p>
        </p:txBody>
      </p:sp>
      <p:sp>
        <p:nvSpPr>
          <p:cNvPr id="3348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48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TextBox 10"/>
          <p:cNvSpPr txBox="1"/>
          <p:nvPr/>
        </p:nvSpPr>
        <p:spPr>
          <a:xfrm>
            <a:off x="323167" y="1248445"/>
            <a:ext cx="6469518" cy="4662815"/>
          </a:xfrm>
          <a:prstGeom prst="rect">
            <a:avLst/>
          </a:prstGeom>
          <a:noFill/>
        </p:spPr>
        <p:txBody>
          <a:bodyPr wrap="square" lIns="91440" tIns="45720" rIns="91440" bIns="45720" rtlCol="0">
            <a:spAutoFit/>
          </a:bodyPr>
          <a:lstStyle/>
          <a:p>
            <a:pPr marL="0" lvl="1">
              <a:spcBef>
                <a:spcPts val="600"/>
              </a:spcBef>
            </a:pPr>
            <a:r>
              <a:rPr lang="en-US" sz="2800" b="1" dirty="0" smtClean="0">
                <a:solidFill>
                  <a:srgbClr val="0000FF"/>
                </a:solidFill>
              </a:rPr>
              <a:t>Office of Science and Technology Policy (OSTP) convened four work groups</a:t>
            </a:r>
            <a:r>
              <a:rPr lang="en-US" sz="2800" dirty="0" smtClean="0">
                <a:solidFill>
                  <a:srgbClr val="0000FF"/>
                </a:solidFill>
              </a:rPr>
              <a:t>:</a:t>
            </a:r>
          </a:p>
          <a:p>
            <a:pPr marL="457200" lvl="2" indent="-398463">
              <a:spcBef>
                <a:spcPts val="1200"/>
              </a:spcBef>
              <a:buFont typeface="Arial" pitchFamily="34" charset="0"/>
              <a:buChar char="•"/>
            </a:pPr>
            <a:r>
              <a:rPr lang="en-US" sz="2800" dirty="0" smtClean="0">
                <a:solidFill>
                  <a:srgbClr val="0000FF"/>
                </a:solidFill>
              </a:rPr>
              <a:t>Critical Material Criteria and Prioritization</a:t>
            </a:r>
          </a:p>
          <a:p>
            <a:pPr marL="457200" lvl="2" indent="-398463">
              <a:spcBef>
                <a:spcPts val="1200"/>
              </a:spcBef>
              <a:buFont typeface="Arial" pitchFamily="34" charset="0"/>
              <a:buChar char="•"/>
            </a:pPr>
            <a:r>
              <a:rPr lang="en-US" sz="2800" dirty="0" smtClean="0">
                <a:solidFill>
                  <a:srgbClr val="0000FF"/>
                </a:solidFill>
              </a:rPr>
              <a:t>Federal R&amp;D Prioritization</a:t>
            </a:r>
          </a:p>
          <a:p>
            <a:pPr marL="457200" lvl="2" indent="-398463">
              <a:spcBef>
                <a:spcPts val="1200"/>
              </a:spcBef>
              <a:buFont typeface="Arial" pitchFamily="34" charset="0"/>
              <a:buChar char="•"/>
            </a:pPr>
            <a:r>
              <a:rPr lang="en-US" sz="2800" dirty="0" smtClean="0">
                <a:solidFill>
                  <a:srgbClr val="0000FF"/>
                </a:solidFill>
              </a:rPr>
              <a:t>Globalization of Supply Chains</a:t>
            </a:r>
          </a:p>
          <a:p>
            <a:pPr marL="457200" lvl="2" indent="-398463">
              <a:spcBef>
                <a:spcPts val="1200"/>
              </a:spcBef>
              <a:buFont typeface="Arial" pitchFamily="34" charset="0"/>
              <a:buChar char="•"/>
            </a:pPr>
            <a:r>
              <a:rPr lang="en-US" sz="2800" dirty="0" smtClean="0">
                <a:solidFill>
                  <a:srgbClr val="0000FF"/>
                </a:solidFill>
              </a:rPr>
              <a:t>Depth and Transparency </a:t>
            </a:r>
          </a:p>
          <a:p>
            <a:pPr marL="457200" lvl="2" indent="-398463"/>
            <a:r>
              <a:rPr lang="en-US" sz="2800" dirty="0" smtClean="0">
                <a:solidFill>
                  <a:srgbClr val="0000FF"/>
                </a:solidFill>
              </a:rPr>
              <a:t>	of Information</a:t>
            </a:r>
          </a:p>
          <a:p>
            <a:pPr lvl="1" indent="-457200">
              <a:spcBef>
                <a:spcPts val="600"/>
              </a:spcBef>
            </a:pPr>
            <a:endParaRPr lang="en-US" sz="2800" dirty="0" smtClean="0">
              <a:solidFill>
                <a:srgbClr val="0000FF"/>
              </a:solidFill>
            </a:endParaRPr>
          </a:p>
        </p:txBody>
      </p:sp>
      <p:grpSp>
        <p:nvGrpSpPr>
          <p:cNvPr id="2" name="Group 14"/>
          <p:cNvGrpSpPr>
            <a:grpSpLocks noChangeAspect="1"/>
          </p:cNvGrpSpPr>
          <p:nvPr/>
        </p:nvGrpSpPr>
        <p:grpSpPr>
          <a:xfrm>
            <a:off x="5732437" y="2311121"/>
            <a:ext cx="3030536" cy="2824199"/>
            <a:chOff x="2611266" y="3829100"/>
            <a:chExt cx="3081612" cy="2794771"/>
          </a:xfrm>
        </p:grpSpPr>
        <p:pic>
          <p:nvPicPr>
            <p:cNvPr id="391184" name="Picture 16" descr="Seal of the Executive Office of the President of the United States.jpg">
              <a:hlinkClick r:id="rId3"/>
            </p:cNvPr>
            <p:cNvPicPr>
              <a:picLocks noChangeAspect="1" noChangeArrowheads="1"/>
            </p:cNvPicPr>
            <p:nvPr/>
          </p:nvPicPr>
          <p:blipFill>
            <a:blip r:embed="rId4" cstate="print"/>
            <a:srcRect l="7135" t="4464" r="6598"/>
            <a:stretch>
              <a:fillRect/>
            </a:stretch>
          </p:blipFill>
          <p:spPr bwMode="auto">
            <a:xfrm>
              <a:off x="3569110" y="4586749"/>
              <a:ext cx="1150374" cy="1173880"/>
            </a:xfrm>
            <a:prstGeom prst="rect">
              <a:avLst/>
            </a:prstGeom>
            <a:noFill/>
          </p:spPr>
        </p:pic>
        <p:pic>
          <p:nvPicPr>
            <p:cNvPr id="391172" name="Picture 4" descr="DOE Logo"/>
            <p:cNvPicPr>
              <a:picLocks noChangeAspect="1" noChangeArrowheads="1"/>
            </p:cNvPicPr>
            <p:nvPr/>
          </p:nvPicPr>
          <p:blipFill>
            <a:blip r:embed="rId5" cstate="print"/>
            <a:srcRect/>
            <a:stretch>
              <a:fillRect/>
            </a:stretch>
          </p:blipFill>
          <p:spPr bwMode="auto">
            <a:xfrm>
              <a:off x="3026972" y="3834403"/>
              <a:ext cx="797576" cy="814385"/>
            </a:xfrm>
            <a:prstGeom prst="rect">
              <a:avLst/>
            </a:prstGeom>
            <a:noFill/>
          </p:spPr>
        </p:pic>
        <p:pic>
          <p:nvPicPr>
            <p:cNvPr id="391174" name="Picture 6" descr="DOD Logo"/>
            <p:cNvPicPr>
              <a:picLocks noChangeAspect="1" noChangeArrowheads="1"/>
            </p:cNvPicPr>
            <p:nvPr/>
          </p:nvPicPr>
          <p:blipFill>
            <a:blip r:embed="rId6" cstate="print"/>
            <a:srcRect/>
            <a:stretch>
              <a:fillRect/>
            </a:stretch>
          </p:blipFill>
          <p:spPr bwMode="auto">
            <a:xfrm>
              <a:off x="4433234" y="3829100"/>
              <a:ext cx="819150" cy="819151"/>
            </a:xfrm>
            <a:prstGeom prst="rect">
              <a:avLst/>
            </a:prstGeom>
            <a:noFill/>
          </p:spPr>
        </p:pic>
        <p:pic>
          <p:nvPicPr>
            <p:cNvPr id="391176" name="Picture 8" descr="EPA logo"/>
            <p:cNvPicPr>
              <a:picLocks noChangeAspect="1" noChangeArrowheads="1"/>
            </p:cNvPicPr>
            <p:nvPr/>
          </p:nvPicPr>
          <p:blipFill>
            <a:blip r:embed="rId7" cstate="print"/>
            <a:srcRect/>
            <a:stretch>
              <a:fillRect/>
            </a:stretch>
          </p:blipFill>
          <p:spPr bwMode="auto">
            <a:xfrm>
              <a:off x="2611266" y="4807142"/>
              <a:ext cx="778868" cy="858754"/>
            </a:xfrm>
            <a:prstGeom prst="rect">
              <a:avLst/>
            </a:prstGeom>
            <a:noFill/>
          </p:spPr>
        </p:pic>
        <p:pic>
          <p:nvPicPr>
            <p:cNvPr id="391178" name="Picture 10" descr="US-DeptOfCommerce-Seal.svg">
              <a:hlinkClick r:id="rId8"/>
            </p:cNvPr>
            <p:cNvPicPr>
              <a:picLocks noChangeAspect="1" noChangeArrowheads="1"/>
            </p:cNvPicPr>
            <p:nvPr/>
          </p:nvPicPr>
          <p:blipFill>
            <a:blip r:embed="rId9" cstate="print"/>
            <a:srcRect/>
            <a:stretch>
              <a:fillRect/>
            </a:stretch>
          </p:blipFill>
          <p:spPr bwMode="auto">
            <a:xfrm>
              <a:off x="4285017" y="5766620"/>
              <a:ext cx="840657" cy="840658"/>
            </a:xfrm>
            <a:prstGeom prst="rect">
              <a:avLst/>
            </a:prstGeom>
            <a:noFill/>
          </p:spPr>
        </p:pic>
        <p:pic>
          <p:nvPicPr>
            <p:cNvPr id="391180" name="Picture 12" descr="Washingto..."/>
            <p:cNvPicPr>
              <a:picLocks noChangeAspect="1" noChangeArrowheads="1"/>
            </p:cNvPicPr>
            <p:nvPr/>
          </p:nvPicPr>
          <p:blipFill>
            <a:blip r:embed="rId10" cstate="print"/>
            <a:srcRect/>
            <a:stretch>
              <a:fillRect/>
            </a:stretch>
          </p:blipFill>
          <p:spPr bwMode="auto">
            <a:xfrm>
              <a:off x="3089436" y="5776521"/>
              <a:ext cx="847348" cy="847350"/>
            </a:xfrm>
            <a:prstGeom prst="rect">
              <a:avLst/>
            </a:prstGeom>
            <a:noFill/>
          </p:spPr>
        </p:pic>
        <p:pic>
          <p:nvPicPr>
            <p:cNvPr id="391182" name="Picture 14" descr="Department of the Interior Home Page"/>
            <p:cNvPicPr>
              <a:picLocks noChangeAspect="1" noChangeArrowheads="1"/>
            </p:cNvPicPr>
            <p:nvPr/>
          </p:nvPicPr>
          <p:blipFill>
            <a:blip r:embed="rId11" cstate="print"/>
            <a:srcRect/>
            <a:stretch>
              <a:fillRect/>
            </a:stretch>
          </p:blipFill>
          <p:spPr bwMode="auto">
            <a:xfrm>
              <a:off x="4816066" y="4845306"/>
              <a:ext cx="876812" cy="860872"/>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fade">
                                      <p:cBhvr>
                                        <p:cTn id="11" dur="500"/>
                                        <p:tgtEl>
                                          <p:spTgt spid="1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Effect transition="in" filter="fade">
                                      <p:cBhvr>
                                        <p:cTn id="16" dur="500"/>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Effect transition="in" filter="fade">
                                      <p:cBhvr>
                                        <p:cTn id="21" dur="500"/>
                                        <p:tgtEl>
                                          <p:spTgt spid="11">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xEl>
                                              <p:pRg st="5" end="5"/>
                                            </p:txEl>
                                          </p:spTgt>
                                        </p:tgtEl>
                                        <p:attrNameLst>
                                          <p:attrName>style.visibility</p:attrName>
                                        </p:attrNameLst>
                                      </p:cBhvr>
                                      <p:to>
                                        <p:strVal val="visible"/>
                                      </p:to>
                                    </p:set>
                                    <p:animEffect transition="in" filter="fade">
                                      <p:cBhvr>
                                        <p:cTn id="29"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4"/>
          <p:cNvSpPr txBox="1">
            <a:spLocks noChangeArrowheads="1"/>
          </p:cNvSpPr>
          <p:nvPr>
            <p:custDataLst>
              <p:tags r:id="rId1"/>
            </p:custDataLst>
          </p:nvPr>
        </p:nvSpPr>
        <p:spPr bwMode="auto">
          <a:xfrm>
            <a:off x="1060769" y="203200"/>
            <a:ext cx="8464233" cy="711200"/>
          </a:xfrm>
          <a:prstGeom prst="rect">
            <a:avLst/>
          </a:prstGeom>
          <a:noFill/>
          <a:ln>
            <a:miter lim="800000"/>
            <a:headEnd/>
            <a:tailEnd/>
          </a:ln>
        </p:spPr>
        <p:txBody>
          <a:bodyPr lIns="91440" tIns="45720" rIns="91440" bIns="45720" anchor="ctr" anchorCtr="0"/>
          <a:lstStyle/>
          <a:p>
            <a:pPr defTabSz="1019175">
              <a:defRPr/>
            </a:pPr>
            <a:r>
              <a:rPr lang="en-US" sz="2000" b="1" kern="0" dirty="0" smtClean="0">
                <a:solidFill>
                  <a:srgbClr val="1F497D"/>
                </a:solidFill>
                <a:latin typeface="Calibri"/>
                <a:ea typeface="+mn-ea"/>
                <a:cs typeface="Arial" pitchFamily="34" charset="0"/>
              </a:rPr>
              <a:t>2011 Critical Materials Strategy</a:t>
            </a:r>
          </a:p>
        </p:txBody>
      </p:sp>
      <p:sp>
        <p:nvSpPr>
          <p:cNvPr id="17" name="Slide Number Placeholder 16"/>
          <p:cNvSpPr>
            <a:spLocks noGrp="1"/>
          </p:cNvSpPr>
          <p:nvPr>
            <p:ph type="sldNum" sz="quarter" idx="12"/>
          </p:nvPr>
        </p:nvSpPr>
        <p:spPr>
          <a:xfrm>
            <a:off x="7010400" y="6492875"/>
            <a:ext cx="2133600" cy="365125"/>
          </a:xfrm>
        </p:spPr>
        <p:txBody>
          <a:bodyPr/>
          <a:lstStyle/>
          <a:p>
            <a:fld id="{9674A71A-F4B2-4E10-A573-45B7E04BE11B}" type="slidenum">
              <a:rPr lang="en-US" smtClean="0">
                <a:solidFill>
                  <a:prstClr val="black">
                    <a:tint val="75000"/>
                  </a:prstClr>
                </a:solidFill>
              </a:rPr>
              <a:pPr/>
              <a:t>14</a:t>
            </a:fld>
            <a:endParaRPr lang="en-US">
              <a:solidFill>
                <a:prstClr val="black">
                  <a:tint val="75000"/>
                </a:prstClr>
              </a:solidFill>
            </a:endParaRPr>
          </a:p>
        </p:txBody>
      </p:sp>
      <p:sp>
        <p:nvSpPr>
          <p:cNvPr id="3348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1" fontAlgn="auto" hangingPunct="1">
              <a:spcBef>
                <a:spcPts val="0"/>
              </a:spcBef>
              <a:spcAft>
                <a:spcPts val="0"/>
              </a:spcAft>
            </a:pPr>
            <a:endParaRPr lang="en-US" sz="1800">
              <a:solidFill>
                <a:prstClr val="black"/>
              </a:solidFill>
              <a:latin typeface="Calibri"/>
              <a:ea typeface="+mn-ea"/>
            </a:endParaRPr>
          </a:p>
        </p:txBody>
      </p:sp>
      <p:sp>
        <p:nvSpPr>
          <p:cNvPr id="3348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1" fontAlgn="auto" hangingPunct="1">
              <a:spcBef>
                <a:spcPts val="0"/>
              </a:spcBef>
              <a:spcAft>
                <a:spcPts val="0"/>
              </a:spcAft>
            </a:pPr>
            <a:endParaRPr lang="en-US" sz="1800">
              <a:solidFill>
                <a:prstClr val="black"/>
              </a:solidFill>
              <a:latin typeface="Calibri"/>
              <a:ea typeface="+mn-ea"/>
            </a:endParaRPr>
          </a:p>
        </p:txBody>
      </p:sp>
      <p:sp>
        <p:nvSpPr>
          <p:cNvPr id="11" name="TextBox 10"/>
          <p:cNvSpPr txBox="1"/>
          <p:nvPr/>
        </p:nvSpPr>
        <p:spPr>
          <a:xfrm>
            <a:off x="182880" y="1188720"/>
            <a:ext cx="5538019" cy="5293757"/>
          </a:xfrm>
          <a:prstGeom prst="rect">
            <a:avLst/>
          </a:prstGeom>
          <a:noFill/>
        </p:spPr>
        <p:txBody>
          <a:bodyPr wrap="square" lIns="91440" tIns="45720" rIns="91440" bIns="45720" rtlCol="0">
            <a:spAutoFit/>
          </a:bodyPr>
          <a:lstStyle/>
          <a:p>
            <a:pPr marL="463550" lvl="1" indent="-463550" eaLnBrk="1" fontAlgn="auto" hangingPunct="1">
              <a:spcBef>
                <a:spcPts val="600"/>
              </a:spcBef>
              <a:spcAft>
                <a:spcPts val="0"/>
              </a:spcAft>
            </a:pPr>
            <a:r>
              <a:rPr lang="en-US" sz="2800" dirty="0" smtClean="0">
                <a:solidFill>
                  <a:srgbClr val="0000FF"/>
                </a:solidFill>
                <a:latin typeface="Calibri"/>
                <a:ea typeface="+mn-ea"/>
              </a:rPr>
              <a:t>2011 Critical Materials Strategy:</a:t>
            </a:r>
            <a:endParaRPr lang="en-US" sz="2800" dirty="0" smtClean="0">
              <a:solidFill>
                <a:prstClr val="black"/>
              </a:solidFill>
              <a:latin typeface="Calibri"/>
              <a:ea typeface="+mn-ea"/>
            </a:endParaRPr>
          </a:p>
          <a:p>
            <a:pPr marL="463550" lvl="1" indent="-463550" eaLnBrk="1" fontAlgn="auto" hangingPunct="1">
              <a:spcBef>
                <a:spcPts val="600"/>
              </a:spcBef>
              <a:spcAft>
                <a:spcPts val="0"/>
              </a:spcAft>
              <a:buFont typeface="Arial" pitchFamily="34" charset="0"/>
              <a:buChar char="•"/>
            </a:pPr>
            <a:r>
              <a:rPr lang="en-US" sz="2800" dirty="0" smtClean="0">
                <a:solidFill>
                  <a:srgbClr val="0000FF"/>
                </a:solidFill>
                <a:latin typeface="Calibri"/>
                <a:ea typeface="+mn-ea"/>
              </a:rPr>
              <a:t>Provides an updated criticality analysis</a:t>
            </a:r>
          </a:p>
          <a:p>
            <a:pPr marL="463550" lvl="1" indent="-463550" eaLnBrk="1" fontAlgn="auto" hangingPunct="1">
              <a:spcBef>
                <a:spcPts val="600"/>
              </a:spcBef>
              <a:spcAft>
                <a:spcPts val="0"/>
              </a:spcAft>
              <a:buFont typeface="Arial" pitchFamily="34" charset="0"/>
              <a:buChar char="•"/>
            </a:pPr>
            <a:r>
              <a:rPr lang="en-US" sz="2800" dirty="0" smtClean="0">
                <a:solidFill>
                  <a:srgbClr val="0000FF"/>
                </a:solidFill>
                <a:latin typeface="Calibri"/>
                <a:ea typeface="+mn-ea"/>
              </a:rPr>
              <a:t>Sets forth several case studies, including oil refining catalysts</a:t>
            </a:r>
          </a:p>
          <a:p>
            <a:pPr marL="463550" lvl="1" indent="-463550" eaLnBrk="1" fontAlgn="auto" hangingPunct="1">
              <a:spcBef>
                <a:spcPts val="600"/>
              </a:spcBef>
              <a:spcAft>
                <a:spcPts val="0"/>
              </a:spcAft>
              <a:buFont typeface="Arial" pitchFamily="34" charset="0"/>
              <a:buChar char="•"/>
            </a:pPr>
            <a:r>
              <a:rPr lang="en-US" sz="2800" dirty="0" smtClean="0">
                <a:solidFill>
                  <a:srgbClr val="0000FF"/>
                </a:solidFill>
                <a:latin typeface="Calibri"/>
                <a:ea typeface="+mn-ea"/>
              </a:rPr>
              <a:t>Discusses critical materials market dynamics</a:t>
            </a:r>
          </a:p>
          <a:p>
            <a:pPr marL="463550" lvl="1" indent="-463550" eaLnBrk="1" fontAlgn="auto" hangingPunct="1">
              <a:spcBef>
                <a:spcPts val="600"/>
              </a:spcBef>
              <a:spcAft>
                <a:spcPts val="0"/>
              </a:spcAft>
              <a:buFont typeface="Arial" pitchFamily="34" charset="0"/>
              <a:buChar char="•"/>
            </a:pPr>
            <a:r>
              <a:rPr lang="en-US" sz="2800" dirty="0" smtClean="0">
                <a:solidFill>
                  <a:srgbClr val="0000FF"/>
                </a:solidFill>
                <a:latin typeface="Calibri"/>
                <a:ea typeface="+mn-ea"/>
              </a:rPr>
              <a:t>Presents DOE’s Critical Materials R&amp;D Plan</a:t>
            </a:r>
          </a:p>
          <a:p>
            <a:pPr marL="463550" lvl="1" indent="-463550" eaLnBrk="1" fontAlgn="auto" hangingPunct="1">
              <a:spcBef>
                <a:spcPts val="600"/>
              </a:spcBef>
              <a:spcAft>
                <a:spcPts val="0"/>
              </a:spcAft>
              <a:buFont typeface="Arial" pitchFamily="34" charset="0"/>
              <a:buChar char="•"/>
            </a:pPr>
            <a:endParaRPr lang="en-US" sz="2800" dirty="0" smtClean="0">
              <a:solidFill>
                <a:srgbClr val="0000FF"/>
              </a:solidFill>
              <a:latin typeface="Calibri"/>
              <a:ea typeface="+mn-ea"/>
            </a:endParaRPr>
          </a:p>
          <a:p>
            <a:pPr marL="463550" lvl="1" indent="-463550" eaLnBrk="1" fontAlgn="auto" hangingPunct="1">
              <a:spcBef>
                <a:spcPts val="600"/>
              </a:spcBef>
              <a:spcAft>
                <a:spcPts val="0"/>
              </a:spcAft>
              <a:buFont typeface="Arial" pitchFamily="34" charset="0"/>
              <a:buChar char="•"/>
            </a:pPr>
            <a:endParaRPr lang="en-US" sz="2800" dirty="0" smtClean="0">
              <a:solidFill>
                <a:srgbClr val="0000FF"/>
              </a:solidFill>
              <a:latin typeface="Calibri"/>
              <a:ea typeface="+mn-ea"/>
            </a:endParaRPr>
          </a:p>
        </p:txBody>
      </p:sp>
      <p:pic>
        <p:nvPicPr>
          <p:cNvPr id="2" name="Picture 1"/>
          <p:cNvPicPr>
            <a:picLocks noChangeAspect="1" noChangeArrowheads="1"/>
          </p:cNvPicPr>
          <p:nvPr/>
        </p:nvPicPr>
        <p:blipFill>
          <a:blip r:embed="rId4" cstate="print"/>
          <a:srcRect/>
          <a:stretch>
            <a:fillRect/>
          </a:stretch>
        </p:blipFill>
        <p:spPr bwMode="auto">
          <a:xfrm>
            <a:off x="5887030" y="1311600"/>
            <a:ext cx="2955520" cy="389433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fade">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fade">
                                      <p:cBhvr>
                                        <p:cTn id="2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4"/>
          <p:cNvSpPr txBox="1">
            <a:spLocks noChangeArrowheads="1"/>
          </p:cNvSpPr>
          <p:nvPr>
            <p:custDataLst>
              <p:tags r:id="rId1"/>
            </p:custDataLst>
          </p:nvPr>
        </p:nvSpPr>
        <p:spPr bwMode="auto">
          <a:xfrm>
            <a:off x="1060771" y="203200"/>
            <a:ext cx="8464233" cy="711200"/>
          </a:xfrm>
          <a:prstGeom prst="rect">
            <a:avLst/>
          </a:prstGeom>
          <a:noFill/>
          <a:ln>
            <a:miter lim="800000"/>
            <a:headEnd/>
            <a:tailEnd/>
          </a:ln>
        </p:spPr>
        <p:txBody>
          <a:bodyPr lIns="91440" tIns="45720" rIns="91440" bIns="45720" anchor="ctr" anchorCtr="0"/>
          <a:lstStyle/>
          <a:p>
            <a:pPr defTabSz="1019175">
              <a:defRPr/>
            </a:pPr>
            <a:r>
              <a:rPr lang="en-US" sz="2000" b="1" kern="0" dirty="0" smtClean="0">
                <a:solidFill>
                  <a:srgbClr val="1F497D"/>
                </a:solidFill>
                <a:latin typeface="Calibri"/>
                <a:ea typeface="+mn-ea"/>
                <a:cs typeface="Arial" pitchFamily="34" charset="0"/>
              </a:rPr>
              <a:t>2011 DOE Critical Material Strategy Scope</a:t>
            </a:r>
          </a:p>
        </p:txBody>
      </p:sp>
      <p:sp>
        <p:nvSpPr>
          <p:cNvPr id="17" name="Slide Number Placeholder 16"/>
          <p:cNvSpPr>
            <a:spLocks noGrp="1"/>
          </p:cNvSpPr>
          <p:nvPr>
            <p:ph type="sldNum" sz="quarter" idx="12"/>
          </p:nvPr>
        </p:nvSpPr>
        <p:spPr/>
        <p:txBody>
          <a:bodyPr/>
          <a:lstStyle/>
          <a:p>
            <a:fld id="{9674A71A-F4B2-4E10-A573-45B7E04BE11B}" type="slidenum">
              <a:rPr lang="en-US" smtClean="0">
                <a:solidFill>
                  <a:prstClr val="black">
                    <a:tint val="75000"/>
                  </a:prstClr>
                </a:solidFill>
              </a:rPr>
              <a:pPr/>
              <a:t>15</a:t>
            </a:fld>
            <a:endParaRPr lang="en-US" dirty="0">
              <a:solidFill>
                <a:prstClr val="black">
                  <a:tint val="75000"/>
                </a:prstClr>
              </a:solidFill>
            </a:endParaRPr>
          </a:p>
        </p:txBody>
      </p:sp>
      <p:pic>
        <p:nvPicPr>
          <p:cNvPr id="5" name="Picture 4" descr="Periodic table.gif"/>
          <p:cNvPicPr>
            <a:picLocks noChangeAspect="1"/>
          </p:cNvPicPr>
          <p:nvPr/>
        </p:nvPicPr>
        <p:blipFill>
          <a:blip r:embed="rId4" cstate="print"/>
          <a:srcRect t="6522"/>
          <a:stretch>
            <a:fillRect/>
          </a:stretch>
        </p:blipFill>
        <p:spPr>
          <a:xfrm>
            <a:off x="1219200" y="1295400"/>
            <a:ext cx="6019800" cy="3276600"/>
          </a:xfrm>
          <a:prstGeom prst="rect">
            <a:avLst/>
          </a:prstGeom>
        </p:spPr>
      </p:pic>
      <p:sp>
        <p:nvSpPr>
          <p:cNvPr id="6" name="Rectangle 5"/>
          <p:cNvSpPr/>
          <p:nvPr/>
        </p:nvSpPr>
        <p:spPr>
          <a:xfrm>
            <a:off x="4887066" y="3864409"/>
            <a:ext cx="330798" cy="343323"/>
          </a:xfrm>
          <a:prstGeom prst="rect">
            <a:avLst/>
          </a:prstGeom>
          <a:solidFill>
            <a:schemeClr val="accent2">
              <a:alpha val="4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eaLnBrk="1" fontAlgn="auto" hangingPunct="1">
              <a:spcBef>
                <a:spcPts val="0"/>
              </a:spcBef>
              <a:spcAft>
                <a:spcPts val="0"/>
              </a:spcAft>
            </a:pPr>
            <a:endParaRPr lang="en-US" sz="1000" baseline="-25000" dirty="0">
              <a:solidFill>
                <a:prstClr val="white"/>
              </a:solidFill>
            </a:endParaRPr>
          </a:p>
        </p:txBody>
      </p:sp>
      <p:sp>
        <p:nvSpPr>
          <p:cNvPr id="7" name="Rectangle 6"/>
          <p:cNvSpPr/>
          <p:nvPr/>
        </p:nvSpPr>
        <p:spPr>
          <a:xfrm>
            <a:off x="5219866" y="2390455"/>
            <a:ext cx="335478" cy="347460"/>
          </a:xfrm>
          <a:prstGeom prst="rect">
            <a:avLst/>
          </a:prstGeom>
          <a:solidFill>
            <a:schemeClr val="accent3">
              <a:alpha val="4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eaLnBrk="1" fontAlgn="auto" hangingPunct="1">
              <a:spcBef>
                <a:spcPts val="0"/>
              </a:spcBef>
              <a:spcAft>
                <a:spcPts val="0"/>
              </a:spcAft>
            </a:pPr>
            <a:endParaRPr lang="en-US" sz="1000" baseline="-25000" dirty="0">
              <a:solidFill>
                <a:prstClr val="white"/>
              </a:solidFill>
            </a:endParaRPr>
          </a:p>
        </p:txBody>
      </p:sp>
      <p:sp>
        <p:nvSpPr>
          <p:cNvPr id="8" name="Rectangle 7"/>
          <p:cNvSpPr/>
          <p:nvPr/>
        </p:nvSpPr>
        <p:spPr>
          <a:xfrm>
            <a:off x="5219869" y="2735166"/>
            <a:ext cx="326073" cy="339188"/>
          </a:xfrm>
          <a:prstGeom prst="rect">
            <a:avLst/>
          </a:prstGeom>
          <a:solidFill>
            <a:schemeClr val="accent3">
              <a:alpha val="4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eaLnBrk="1" fontAlgn="auto" hangingPunct="1">
              <a:spcBef>
                <a:spcPts val="0"/>
              </a:spcBef>
              <a:spcAft>
                <a:spcPts val="0"/>
              </a:spcAft>
            </a:pPr>
            <a:endParaRPr lang="en-US" sz="1000" baseline="-25000" dirty="0">
              <a:solidFill>
                <a:prstClr val="white"/>
              </a:solidFill>
            </a:endParaRPr>
          </a:p>
        </p:txBody>
      </p:sp>
      <p:sp>
        <p:nvSpPr>
          <p:cNvPr id="10" name="Rectangle 9"/>
          <p:cNvSpPr/>
          <p:nvPr/>
        </p:nvSpPr>
        <p:spPr>
          <a:xfrm>
            <a:off x="6207491" y="2732400"/>
            <a:ext cx="335478" cy="347460"/>
          </a:xfrm>
          <a:prstGeom prst="rect">
            <a:avLst/>
          </a:prstGeom>
          <a:solidFill>
            <a:schemeClr val="accent3">
              <a:alpha val="4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eaLnBrk="1" fontAlgn="auto" hangingPunct="1">
              <a:spcBef>
                <a:spcPts val="0"/>
              </a:spcBef>
              <a:spcAft>
                <a:spcPts val="0"/>
              </a:spcAft>
            </a:pPr>
            <a:endParaRPr lang="en-US" sz="1000" baseline="-25000" dirty="0">
              <a:solidFill>
                <a:prstClr val="white"/>
              </a:solidFill>
            </a:endParaRPr>
          </a:p>
        </p:txBody>
      </p:sp>
      <p:sp>
        <p:nvSpPr>
          <p:cNvPr id="11" name="Rectangle 10"/>
          <p:cNvSpPr/>
          <p:nvPr/>
        </p:nvSpPr>
        <p:spPr>
          <a:xfrm>
            <a:off x="3903536" y="2395601"/>
            <a:ext cx="321938" cy="336178"/>
          </a:xfrm>
          <a:prstGeom prst="rect">
            <a:avLst/>
          </a:prstGeom>
          <a:solidFill>
            <a:schemeClr val="accent4">
              <a:alpha val="40000"/>
            </a:schemeClr>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eaLnBrk="1" fontAlgn="auto" hangingPunct="1">
              <a:spcBef>
                <a:spcPts val="0"/>
              </a:spcBef>
              <a:spcAft>
                <a:spcPts val="0"/>
              </a:spcAft>
            </a:pPr>
            <a:endParaRPr lang="en-US" sz="1000" baseline="-25000" dirty="0">
              <a:solidFill>
                <a:prstClr val="white"/>
              </a:solidFill>
            </a:endParaRPr>
          </a:p>
        </p:txBody>
      </p:sp>
      <p:sp>
        <p:nvSpPr>
          <p:cNvPr id="12" name="Rectangle 11"/>
          <p:cNvSpPr/>
          <p:nvPr/>
        </p:nvSpPr>
        <p:spPr>
          <a:xfrm>
            <a:off x="4229109" y="3864409"/>
            <a:ext cx="327163" cy="343323"/>
          </a:xfrm>
          <a:prstGeom prst="rect">
            <a:avLst/>
          </a:prstGeom>
          <a:solidFill>
            <a:schemeClr val="accent2">
              <a:alpha val="4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eaLnBrk="1" fontAlgn="auto" hangingPunct="1">
              <a:spcBef>
                <a:spcPts val="0"/>
              </a:spcBef>
              <a:spcAft>
                <a:spcPts val="0"/>
              </a:spcAft>
            </a:pPr>
            <a:endParaRPr lang="en-US" sz="1000" baseline="-25000" dirty="0">
              <a:solidFill>
                <a:prstClr val="white"/>
              </a:solidFill>
            </a:endParaRPr>
          </a:p>
        </p:txBody>
      </p:sp>
      <p:sp>
        <p:nvSpPr>
          <p:cNvPr id="13" name="Rectangle 12"/>
          <p:cNvSpPr/>
          <p:nvPr/>
        </p:nvSpPr>
        <p:spPr>
          <a:xfrm>
            <a:off x="2571484" y="3864409"/>
            <a:ext cx="327163" cy="343323"/>
          </a:xfrm>
          <a:prstGeom prst="rect">
            <a:avLst/>
          </a:prstGeom>
          <a:solidFill>
            <a:schemeClr val="accent2">
              <a:alpha val="4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eaLnBrk="1" fontAlgn="auto" hangingPunct="1">
              <a:spcBef>
                <a:spcPts val="0"/>
              </a:spcBef>
              <a:spcAft>
                <a:spcPts val="0"/>
              </a:spcAft>
            </a:pPr>
            <a:endParaRPr lang="en-US" sz="1000" baseline="-25000" dirty="0">
              <a:solidFill>
                <a:prstClr val="white"/>
              </a:solidFill>
            </a:endParaRPr>
          </a:p>
        </p:txBody>
      </p:sp>
      <p:sp>
        <p:nvSpPr>
          <p:cNvPr id="14" name="Rectangle 13"/>
          <p:cNvSpPr/>
          <p:nvPr/>
        </p:nvSpPr>
        <p:spPr>
          <a:xfrm>
            <a:off x="1906254" y="2731770"/>
            <a:ext cx="327163" cy="681805"/>
          </a:xfrm>
          <a:prstGeom prst="rect">
            <a:avLst/>
          </a:prstGeom>
          <a:solidFill>
            <a:schemeClr val="accent2">
              <a:alpha val="4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eaLnBrk="1" fontAlgn="auto" hangingPunct="1">
              <a:spcBef>
                <a:spcPts val="0"/>
              </a:spcBef>
              <a:spcAft>
                <a:spcPts val="0"/>
              </a:spcAft>
            </a:pPr>
            <a:endParaRPr lang="en-US" sz="1000" baseline="-25000" dirty="0">
              <a:solidFill>
                <a:prstClr val="white"/>
              </a:solidFill>
            </a:endParaRPr>
          </a:p>
        </p:txBody>
      </p:sp>
      <p:sp>
        <p:nvSpPr>
          <p:cNvPr id="15" name="Rectangle 14"/>
          <p:cNvSpPr/>
          <p:nvPr/>
        </p:nvSpPr>
        <p:spPr>
          <a:xfrm>
            <a:off x="1248291" y="1702126"/>
            <a:ext cx="321938" cy="336178"/>
          </a:xfrm>
          <a:prstGeom prst="rect">
            <a:avLst/>
          </a:prstGeom>
          <a:solidFill>
            <a:schemeClr val="accent4">
              <a:alpha val="40000"/>
            </a:schemeClr>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eaLnBrk="1" fontAlgn="auto" hangingPunct="1">
              <a:spcBef>
                <a:spcPts val="0"/>
              </a:spcBef>
              <a:spcAft>
                <a:spcPts val="0"/>
              </a:spcAft>
            </a:pPr>
            <a:endParaRPr lang="en-US" sz="1000" baseline="-25000" dirty="0">
              <a:solidFill>
                <a:prstClr val="white"/>
              </a:solidFill>
            </a:endParaRPr>
          </a:p>
        </p:txBody>
      </p:sp>
      <p:sp>
        <p:nvSpPr>
          <p:cNvPr id="18" name="Rectangle 17"/>
          <p:cNvSpPr/>
          <p:nvPr/>
        </p:nvSpPr>
        <p:spPr>
          <a:xfrm>
            <a:off x="3246466" y="3871136"/>
            <a:ext cx="321938" cy="336178"/>
          </a:xfrm>
          <a:prstGeom prst="rect">
            <a:avLst/>
          </a:prstGeom>
          <a:solidFill>
            <a:schemeClr val="accent4">
              <a:alpha val="40000"/>
            </a:schemeClr>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eaLnBrk="1" fontAlgn="auto" hangingPunct="1">
              <a:spcBef>
                <a:spcPts val="0"/>
              </a:spcBef>
              <a:spcAft>
                <a:spcPts val="0"/>
              </a:spcAft>
            </a:pPr>
            <a:endParaRPr lang="en-US" sz="1000" baseline="-25000" dirty="0">
              <a:solidFill>
                <a:prstClr val="white"/>
              </a:solidFill>
            </a:endParaRPr>
          </a:p>
        </p:txBody>
      </p:sp>
      <p:grpSp>
        <p:nvGrpSpPr>
          <p:cNvPr id="2" name="Group 50"/>
          <p:cNvGrpSpPr/>
          <p:nvPr/>
        </p:nvGrpSpPr>
        <p:grpSpPr>
          <a:xfrm>
            <a:off x="7391400" y="1295400"/>
            <a:ext cx="1676400" cy="2819400"/>
            <a:chOff x="6781800" y="3810000"/>
            <a:chExt cx="1676400" cy="2819400"/>
          </a:xfrm>
        </p:grpSpPr>
        <p:sp>
          <p:nvSpPr>
            <p:cNvPr id="20" name="Rectangle 19"/>
            <p:cNvSpPr/>
            <p:nvPr/>
          </p:nvSpPr>
          <p:spPr>
            <a:xfrm>
              <a:off x="6781800" y="3810000"/>
              <a:ext cx="1676400" cy="2819400"/>
            </a:xfrm>
            <a:prstGeom prst="rect">
              <a:avLst/>
            </a:prstGeom>
            <a:solidFill>
              <a:schemeClr val="accent1">
                <a:alpha val="4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baseline="-25000" dirty="0">
                <a:solidFill>
                  <a:prstClr val="white"/>
                </a:solidFill>
              </a:endParaRPr>
            </a:p>
          </p:txBody>
        </p:sp>
        <p:pic>
          <p:nvPicPr>
            <p:cNvPr id="21" name="Picture 2" descr="http://t2.gstatic.com/images?q=tbn:gpNe2Uv_JaazEM:http://theabundancefoundation.org/wp-content/uploads/ModernWindmill.jpg&amp;t=1"/>
            <p:cNvPicPr>
              <a:picLocks noChangeAspect="1" noChangeArrowheads="1"/>
            </p:cNvPicPr>
            <p:nvPr/>
          </p:nvPicPr>
          <p:blipFill>
            <a:blip r:embed="rId5" cstate="print"/>
            <a:srcRect/>
            <a:stretch>
              <a:fillRect/>
            </a:stretch>
          </p:blipFill>
          <p:spPr bwMode="auto">
            <a:xfrm>
              <a:off x="6858000" y="3962400"/>
              <a:ext cx="1541064"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grpSp>
        <p:nvGrpSpPr>
          <p:cNvPr id="3" name="Group 47"/>
          <p:cNvGrpSpPr/>
          <p:nvPr/>
        </p:nvGrpSpPr>
        <p:grpSpPr>
          <a:xfrm>
            <a:off x="685800" y="3886200"/>
            <a:ext cx="1828800" cy="1905000"/>
            <a:chOff x="685800" y="4800600"/>
            <a:chExt cx="1828800" cy="1905000"/>
          </a:xfrm>
        </p:grpSpPr>
        <p:sp>
          <p:nvSpPr>
            <p:cNvPr id="23" name="Rectangle 22"/>
            <p:cNvSpPr/>
            <p:nvPr/>
          </p:nvSpPr>
          <p:spPr>
            <a:xfrm>
              <a:off x="685800" y="4800600"/>
              <a:ext cx="1828800" cy="1905000"/>
            </a:xfrm>
            <a:prstGeom prst="rect">
              <a:avLst/>
            </a:prstGeom>
            <a:solidFill>
              <a:srgbClr val="FFFF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baseline="-25000" dirty="0">
                <a:solidFill>
                  <a:prstClr val="white"/>
                </a:solidFill>
              </a:endParaRPr>
            </a:p>
          </p:txBody>
        </p:sp>
        <p:sp>
          <p:nvSpPr>
            <p:cNvPr id="24" name="Rectangle 23"/>
            <p:cNvSpPr/>
            <p:nvPr/>
          </p:nvSpPr>
          <p:spPr>
            <a:xfrm>
              <a:off x="685800" y="4800600"/>
              <a:ext cx="1828800" cy="1905000"/>
            </a:xfrm>
            <a:prstGeom prst="rect">
              <a:avLst/>
            </a:prstGeom>
            <a:solidFill>
              <a:schemeClr val="accent3">
                <a:alpha val="4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baseline="-25000" dirty="0">
                <a:solidFill>
                  <a:prstClr val="white"/>
                </a:solidFill>
              </a:endParaRPr>
            </a:p>
          </p:txBody>
        </p:sp>
        <p:pic>
          <p:nvPicPr>
            <p:cNvPr id="25" name="Picture 4" descr="http://t3.gstatic.com/images?q=tbn:58yzEhcExEGGmM:http://www.thaigoodview.com/library/contest2552/type1/science03/11/Electricity-web/html/content-html/source-html/solar-images/solarcell.jpg&amp;t=1"/>
            <p:cNvPicPr>
              <a:picLocks noChangeAspect="1" noChangeArrowheads="1"/>
            </p:cNvPicPr>
            <p:nvPr/>
          </p:nvPicPr>
          <p:blipFill>
            <a:blip r:embed="rId6" cstate="print"/>
            <a:srcRect/>
            <a:stretch>
              <a:fillRect/>
            </a:stretch>
          </p:blipFill>
          <p:spPr bwMode="auto">
            <a:xfrm flipH="1">
              <a:off x="762000" y="4876800"/>
              <a:ext cx="1676400"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26" name="Rectangle 25"/>
          <p:cNvSpPr/>
          <p:nvPr/>
        </p:nvSpPr>
        <p:spPr>
          <a:xfrm>
            <a:off x="114300" y="1219200"/>
            <a:ext cx="1066800" cy="2819400"/>
          </a:xfrm>
          <a:prstGeom prst="rect">
            <a:avLst/>
          </a:prstGeom>
          <a:solidFill>
            <a:srgbClr val="F2DCDB"/>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eaLnBrk="1" fontAlgn="auto" hangingPunct="1">
              <a:spcBef>
                <a:spcPts val="0"/>
              </a:spcBef>
              <a:spcAft>
                <a:spcPts val="0"/>
              </a:spcAft>
            </a:pPr>
            <a:endParaRPr lang="en-US" sz="1000" baseline="-25000" dirty="0">
              <a:solidFill>
                <a:prstClr val="white"/>
              </a:solidFill>
            </a:endParaRPr>
          </a:p>
        </p:txBody>
      </p:sp>
      <p:pic>
        <p:nvPicPr>
          <p:cNvPr id="27" name="Picture 8" descr="http://t0.gstatic.com/images?q=tbn:IDxY1CCv6tmznM:http://mclaughlinquinn.com/blog/wp-content/uploads/2009/08/cfl.jpg&amp;t=1"/>
          <p:cNvPicPr>
            <a:picLocks noChangeAspect="1" noChangeArrowheads="1"/>
          </p:cNvPicPr>
          <p:nvPr/>
        </p:nvPicPr>
        <p:blipFill>
          <a:blip r:embed="rId7" cstate="print"/>
          <a:srcRect/>
          <a:stretch>
            <a:fillRect/>
          </a:stretch>
        </p:blipFill>
        <p:spPr bwMode="auto">
          <a:xfrm>
            <a:off x="190500" y="1295400"/>
            <a:ext cx="944880" cy="198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4" name="Group 38"/>
          <p:cNvGrpSpPr/>
          <p:nvPr/>
        </p:nvGrpSpPr>
        <p:grpSpPr>
          <a:xfrm>
            <a:off x="6858000" y="4038600"/>
            <a:ext cx="1981200" cy="1676400"/>
            <a:chOff x="6553200" y="5029200"/>
            <a:chExt cx="1981200" cy="1676400"/>
          </a:xfrm>
        </p:grpSpPr>
        <p:sp>
          <p:nvSpPr>
            <p:cNvPr id="29" name="Rectangle 28"/>
            <p:cNvSpPr/>
            <p:nvPr/>
          </p:nvSpPr>
          <p:spPr>
            <a:xfrm>
              <a:off x="6553200" y="5029200"/>
              <a:ext cx="1981200" cy="1676400"/>
            </a:xfrm>
            <a:prstGeom prst="rect">
              <a:avLst/>
            </a:prstGeom>
            <a:solidFill>
              <a:srgbClr val="FFFF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baseline="-25000" dirty="0">
                <a:solidFill>
                  <a:prstClr val="white"/>
                </a:solidFill>
              </a:endParaRPr>
            </a:p>
          </p:txBody>
        </p:sp>
        <p:sp>
          <p:nvSpPr>
            <p:cNvPr id="30" name="Rectangle 29"/>
            <p:cNvSpPr/>
            <p:nvPr/>
          </p:nvSpPr>
          <p:spPr>
            <a:xfrm>
              <a:off x="6553200" y="5029200"/>
              <a:ext cx="1981200" cy="1676400"/>
            </a:xfrm>
            <a:prstGeom prst="rect">
              <a:avLst/>
            </a:prstGeom>
            <a:solidFill>
              <a:schemeClr val="accent4">
                <a:alpha val="40000"/>
              </a:schemeClr>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baseline="-25000" dirty="0">
                <a:solidFill>
                  <a:prstClr val="white"/>
                </a:solidFill>
              </a:endParaRPr>
            </a:p>
          </p:txBody>
        </p:sp>
        <p:pic>
          <p:nvPicPr>
            <p:cNvPr id="31" name="Picture 6" descr="http://www.chevy-volt.info/cvolt.jpg"/>
            <p:cNvPicPr>
              <a:picLocks noChangeAspect="1" noChangeArrowheads="1"/>
            </p:cNvPicPr>
            <p:nvPr/>
          </p:nvPicPr>
          <p:blipFill>
            <a:blip r:embed="rId8" cstate="print"/>
            <a:srcRect/>
            <a:stretch>
              <a:fillRect/>
            </a:stretch>
          </p:blipFill>
          <p:spPr bwMode="auto">
            <a:xfrm>
              <a:off x="6705600" y="5181600"/>
              <a:ext cx="1676400" cy="11931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33" name="Right Triangle 32"/>
          <p:cNvSpPr/>
          <p:nvPr/>
        </p:nvSpPr>
        <p:spPr>
          <a:xfrm>
            <a:off x="3245618" y="3876153"/>
            <a:ext cx="310895" cy="329185"/>
          </a:xfrm>
          <a:prstGeom prst="rtTriangl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eaLnBrk="1" fontAlgn="auto" hangingPunct="1">
              <a:spcBef>
                <a:spcPts val="0"/>
              </a:spcBef>
              <a:spcAft>
                <a:spcPts val="0"/>
              </a:spcAft>
            </a:pPr>
            <a:endParaRPr lang="en-US" sz="1800" dirty="0">
              <a:solidFill>
                <a:prstClr val="white"/>
              </a:solidFill>
            </a:endParaRPr>
          </a:p>
        </p:txBody>
      </p:sp>
      <p:sp>
        <p:nvSpPr>
          <p:cNvPr id="34" name="Rectangle 33"/>
          <p:cNvSpPr/>
          <p:nvPr/>
        </p:nvSpPr>
        <p:spPr>
          <a:xfrm>
            <a:off x="5226826" y="3866108"/>
            <a:ext cx="321938" cy="336178"/>
          </a:xfrm>
          <a:prstGeom prst="rect">
            <a:avLst/>
          </a:prstGeom>
          <a:solidFill>
            <a:schemeClr val="accent4">
              <a:alpha val="40000"/>
            </a:schemeClr>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eaLnBrk="1" fontAlgn="auto" hangingPunct="1">
              <a:spcBef>
                <a:spcPts val="0"/>
              </a:spcBef>
              <a:spcAft>
                <a:spcPts val="0"/>
              </a:spcAft>
            </a:pPr>
            <a:endParaRPr lang="en-US" sz="1000" baseline="-25000" dirty="0">
              <a:solidFill>
                <a:prstClr val="white"/>
              </a:solidFill>
            </a:endParaRPr>
          </a:p>
        </p:txBody>
      </p:sp>
      <p:sp>
        <p:nvSpPr>
          <p:cNvPr id="35" name="Right Triangle 34"/>
          <p:cNvSpPr/>
          <p:nvPr/>
        </p:nvSpPr>
        <p:spPr>
          <a:xfrm>
            <a:off x="5226818" y="3871128"/>
            <a:ext cx="310895" cy="329185"/>
          </a:xfrm>
          <a:prstGeom prst="rtTriangl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eaLnBrk="1" fontAlgn="auto" hangingPunct="1">
              <a:spcBef>
                <a:spcPts val="0"/>
              </a:spcBef>
              <a:spcAft>
                <a:spcPts val="0"/>
              </a:spcAft>
            </a:pPr>
            <a:endParaRPr lang="en-US" sz="1800" dirty="0">
              <a:solidFill>
                <a:prstClr val="white"/>
              </a:solidFill>
            </a:endParaRPr>
          </a:p>
        </p:txBody>
      </p:sp>
      <p:sp>
        <p:nvSpPr>
          <p:cNvPr id="36" name="Right Triangle 35"/>
          <p:cNvSpPr/>
          <p:nvPr/>
        </p:nvSpPr>
        <p:spPr>
          <a:xfrm>
            <a:off x="1920073" y="3058056"/>
            <a:ext cx="304800" cy="370953"/>
          </a:xfrm>
          <a:prstGeom prst="rtTriangle">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eaLnBrk="1" fontAlgn="auto" hangingPunct="1">
              <a:spcBef>
                <a:spcPts val="0"/>
              </a:spcBef>
              <a:spcAft>
                <a:spcPts val="0"/>
              </a:spcAft>
            </a:pPr>
            <a:endParaRPr lang="en-US" sz="1800" dirty="0">
              <a:solidFill>
                <a:prstClr val="white"/>
              </a:solidFill>
            </a:endParaRPr>
          </a:p>
        </p:txBody>
      </p:sp>
      <p:sp>
        <p:nvSpPr>
          <p:cNvPr id="38" name="Rectangle 37"/>
          <p:cNvSpPr/>
          <p:nvPr/>
        </p:nvSpPr>
        <p:spPr>
          <a:xfrm>
            <a:off x="3276600" y="5411825"/>
            <a:ext cx="2743200" cy="329185"/>
          </a:xfrm>
          <a:prstGeom prst="rect">
            <a:avLst/>
          </a:prstGeom>
          <a:solidFill>
            <a:schemeClr val="accent2">
              <a:alpha val="4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eaLnBrk="1" fontAlgn="auto" hangingPunct="1">
              <a:spcBef>
                <a:spcPts val="0"/>
              </a:spcBef>
              <a:spcAft>
                <a:spcPts val="0"/>
              </a:spcAft>
            </a:pPr>
            <a:endParaRPr lang="en-US" sz="1000" baseline="-25000" dirty="0">
              <a:solidFill>
                <a:prstClr val="white"/>
              </a:solidFill>
            </a:endParaRPr>
          </a:p>
        </p:txBody>
      </p:sp>
      <p:sp>
        <p:nvSpPr>
          <p:cNvPr id="39" name="Rectangle 38"/>
          <p:cNvSpPr/>
          <p:nvPr/>
        </p:nvSpPr>
        <p:spPr>
          <a:xfrm>
            <a:off x="3276600" y="4980138"/>
            <a:ext cx="2743200" cy="329185"/>
          </a:xfrm>
          <a:prstGeom prst="rect">
            <a:avLst/>
          </a:prstGeom>
          <a:solidFill>
            <a:schemeClr val="accent4">
              <a:alpha val="40000"/>
            </a:schemeClr>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eaLnBrk="1" fontAlgn="auto" hangingPunct="1">
              <a:spcBef>
                <a:spcPts val="0"/>
              </a:spcBef>
              <a:spcAft>
                <a:spcPts val="0"/>
              </a:spcAft>
            </a:pPr>
            <a:endParaRPr lang="en-US" sz="1000" baseline="-25000" dirty="0">
              <a:solidFill>
                <a:prstClr val="white"/>
              </a:solidFill>
            </a:endParaRPr>
          </a:p>
        </p:txBody>
      </p:sp>
      <p:sp>
        <p:nvSpPr>
          <p:cNvPr id="40" name="Rectangle 39"/>
          <p:cNvSpPr/>
          <p:nvPr/>
        </p:nvSpPr>
        <p:spPr>
          <a:xfrm>
            <a:off x="3276600" y="5839353"/>
            <a:ext cx="2743200" cy="329185"/>
          </a:xfrm>
          <a:prstGeom prst="rect">
            <a:avLst/>
          </a:prstGeom>
          <a:solidFill>
            <a:schemeClr val="accent3">
              <a:alpha val="4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eaLnBrk="1" fontAlgn="auto" hangingPunct="1">
              <a:spcBef>
                <a:spcPts val="0"/>
              </a:spcBef>
              <a:spcAft>
                <a:spcPts val="0"/>
              </a:spcAft>
            </a:pPr>
            <a:endParaRPr lang="en-US" sz="1000" baseline="-25000" dirty="0">
              <a:solidFill>
                <a:prstClr val="white"/>
              </a:solidFill>
            </a:endParaRPr>
          </a:p>
        </p:txBody>
      </p:sp>
      <p:sp>
        <p:nvSpPr>
          <p:cNvPr id="41" name="Rectangle 40"/>
          <p:cNvSpPr/>
          <p:nvPr/>
        </p:nvSpPr>
        <p:spPr>
          <a:xfrm>
            <a:off x="3276600" y="6280143"/>
            <a:ext cx="2743200" cy="329185"/>
          </a:xfrm>
          <a:prstGeom prst="rect">
            <a:avLst/>
          </a:prstGeom>
          <a:solidFill>
            <a:schemeClr val="accent1">
              <a:alpha val="4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eaLnBrk="1" fontAlgn="auto" hangingPunct="1">
              <a:spcBef>
                <a:spcPts val="0"/>
              </a:spcBef>
              <a:spcAft>
                <a:spcPts val="0"/>
              </a:spcAft>
            </a:pPr>
            <a:endParaRPr lang="en-US" sz="1800" dirty="0">
              <a:solidFill>
                <a:prstClr val="white"/>
              </a:solidFill>
            </a:endParaRPr>
          </a:p>
        </p:txBody>
      </p:sp>
      <p:sp>
        <p:nvSpPr>
          <p:cNvPr id="42" name="TextBox 41"/>
          <p:cNvSpPr txBox="1"/>
          <p:nvPr/>
        </p:nvSpPr>
        <p:spPr>
          <a:xfrm>
            <a:off x="3505200" y="5410209"/>
            <a:ext cx="2286000" cy="369333"/>
          </a:xfrm>
          <a:prstGeom prst="rect">
            <a:avLst/>
          </a:prstGeom>
          <a:noFill/>
        </p:spPr>
        <p:txBody>
          <a:bodyPr wrap="square" lIns="91440" tIns="45720" rIns="91440" bIns="45720" rtlCol="0">
            <a:spAutoFit/>
          </a:bodyPr>
          <a:lstStyle/>
          <a:p>
            <a:pPr algn="ctr" eaLnBrk="1" fontAlgn="auto" hangingPunct="1">
              <a:spcBef>
                <a:spcPts val="0"/>
              </a:spcBef>
              <a:spcAft>
                <a:spcPts val="0"/>
              </a:spcAft>
            </a:pPr>
            <a:r>
              <a:rPr lang="en-US" sz="1800" b="1" dirty="0" smtClean="0">
                <a:solidFill>
                  <a:prstClr val="black"/>
                </a:solidFill>
                <a:latin typeface="Calibri"/>
                <a:ea typeface="+mn-ea"/>
              </a:rPr>
              <a:t>Lighting</a:t>
            </a:r>
            <a:endParaRPr lang="en-US" sz="1800" b="1" dirty="0">
              <a:solidFill>
                <a:prstClr val="black"/>
              </a:solidFill>
              <a:latin typeface="Calibri"/>
              <a:ea typeface="+mn-ea"/>
            </a:endParaRPr>
          </a:p>
        </p:txBody>
      </p:sp>
      <p:sp>
        <p:nvSpPr>
          <p:cNvPr id="43" name="TextBox 42"/>
          <p:cNvSpPr txBox="1"/>
          <p:nvPr/>
        </p:nvSpPr>
        <p:spPr>
          <a:xfrm>
            <a:off x="3505200" y="4964676"/>
            <a:ext cx="2286000" cy="369333"/>
          </a:xfrm>
          <a:prstGeom prst="rect">
            <a:avLst/>
          </a:prstGeom>
          <a:noFill/>
        </p:spPr>
        <p:txBody>
          <a:bodyPr wrap="square" lIns="91440" tIns="45720" rIns="91440" bIns="45720" rtlCol="0">
            <a:spAutoFit/>
          </a:bodyPr>
          <a:lstStyle/>
          <a:p>
            <a:pPr algn="ctr" eaLnBrk="1" fontAlgn="auto" hangingPunct="1">
              <a:spcBef>
                <a:spcPts val="0"/>
              </a:spcBef>
              <a:spcAft>
                <a:spcPts val="0"/>
              </a:spcAft>
            </a:pPr>
            <a:r>
              <a:rPr lang="en-US" sz="1800" b="1" dirty="0" smtClean="0">
                <a:solidFill>
                  <a:prstClr val="black"/>
                </a:solidFill>
                <a:latin typeface="Calibri"/>
                <a:ea typeface="+mn-ea"/>
              </a:rPr>
              <a:t>Vehicles</a:t>
            </a:r>
            <a:endParaRPr lang="en-US" sz="1800" b="1" dirty="0">
              <a:solidFill>
                <a:prstClr val="black"/>
              </a:solidFill>
              <a:latin typeface="Calibri"/>
              <a:ea typeface="+mn-ea"/>
            </a:endParaRPr>
          </a:p>
        </p:txBody>
      </p:sp>
      <p:sp>
        <p:nvSpPr>
          <p:cNvPr id="44" name="TextBox 43"/>
          <p:cNvSpPr txBox="1"/>
          <p:nvPr/>
        </p:nvSpPr>
        <p:spPr>
          <a:xfrm>
            <a:off x="3505200" y="5828424"/>
            <a:ext cx="2286000" cy="369333"/>
          </a:xfrm>
          <a:prstGeom prst="rect">
            <a:avLst/>
          </a:prstGeom>
          <a:noFill/>
        </p:spPr>
        <p:txBody>
          <a:bodyPr wrap="square" lIns="91440" tIns="45720" rIns="91440" bIns="45720" rtlCol="0">
            <a:spAutoFit/>
          </a:bodyPr>
          <a:lstStyle/>
          <a:p>
            <a:pPr algn="ctr" eaLnBrk="1" fontAlgn="auto" hangingPunct="1">
              <a:spcBef>
                <a:spcPts val="0"/>
              </a:spcBef>
              <a:spcAft>
                <a:spcPts val="0"/>
              </a:spcAft>
            </a:pPr>
            <a:r>
              <a:rPr lang="en-US" sz="1800" b="1" dirty="0" smtClean="0">
                <a:solidFill>
                  <a:prstClr val="black"/>
                </a:solidFill>
                <a:latin typeface="Calibri"/>
                <a:ea typeface="+mn-ea"/>
              </a:rPr>
              <a:t>Solar PV</a:t>
            </a:r>
            <a:endParaRPr lang="en-US" sz="1800" b="1" dirty="0">
              <a:solidFill>
                <a:prstClr val="black"/>
              </a:solidFill>
              <a:latin typeface="Calibri"/>
              <a:ea typeface="+mn-ea"/>
            </a:endParaRPr>
          </a:p>
        </p:txBody>
      </p:sp>
      <p:sp>
        <p:nvSpPr>
          <p:cNvPr id="45" name="TextBox 44"/>
          <p:cNvSpPr txBox="1"/>
          <p:nvPr/>
        </p:nvSpPr>
        <p:spPr>
          <a:xfrm>
            <a:off x="3505200" y="6260076"/>
            <a:ext cx="2286000" cy="369333"/>
          </a:xfrm>
          <a:prstGeom prst="rect">
            <a:avLst/>
          </a:prstGeom>
          <a:noFill/>
        </p:spPr>
        <p:txBody>
          <a:bodyPr wrap="square" lIns="91440" tIns="45720" rIns="91440" bIns="45720" rtlCol="0">
            <a:spAutoFit/>
          </a:bodyPr>
          <a:lstStyle/>
          <a:p>
            <a:pPr algn="ctr" eaLnBrk="1" fontAlgn="auto" hangingPunct="1">
              <a:spcBef>
                <a:spcPts val="0"/>
              </a:spcBef>
              <a:spcAft>
                <a:spcPts val="0"/>
              </a:spcAft>
            </a:pPr>
            <a:r>
              <a:rPr lang="en-US" sz="1800" b="1" dirty="0" smtClean="0">
                <a:solidFill>
                  <a:prstClr val="black"/>
                </a:solidFill>
                <a:latin typeface="Calibri"/>
                <a:ea typeface="+mn-ea"/>
              </a:rPr>
              <a:t>Wind</a:t>
            </a:r>
            <a:endParaRPr lang="en-US" sz="1800" b="1" dirty="0">
              <a:solidFill>
                <a:prstClr val="black"/>
              </a:solidFill>
              <a:latin typeface="Calibri"/>
              <a:ea typeface="+mn-ea"/>
            </a:endParaRPr>
          </a:p>
        </p:txBody>
      </p:sp>
      <p:sp>
        <p:nvSpPr>
          <p:cNvPr id="46" name="Right Triangle 45"/>
          <p:cNvSpPr/>
          <p:nvPr/>
        </p:nvSpPr>
        <p:spPr>
          <a:xfrm>
            <a:off x="2895600" y="3840480"/>
            <a:ext cx="310895" cy="329185"/>
          </a:xfrm>
          <a:prstGeom prst="rtTriangl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eaLnBrk="1" fontAlgn="auto" hangingPunct="1">
              <a:spcBef>
                <a:spcPts val="0"/>
              </a:spcBef>
              <a:spcAft>
                <a:spcPts val="0"/>
              </a:spcAft>
            </a:pPr>
            <a:endParaRPr lang="en-US" sz="1800" dirty="0">
              <a:solidFill>
                <a:prstClr val="white"/>
              </a:solidFill>
            </a:endParaRPr>
          </a:p>
        </p:txBody>
      </p:sp>
      <p:sp>
        <p:nvSpPr>
          <p:cNvPr id="47" name="Rectangle 46"/>
          <p:cNvSpPr/>
          <p:nvPr/>
        </p:nvSpPr>
        <p:spPr>
          <a:xfrm>
            <a:off x="2895604" y="3855724"/>
            <a:ext cx="321938" cy="336178"/>
          </a:xfrm>
          <a:prstGeom prst="rect">
            <a:avLst/>
          </a:prstGeom>
          <a:solidFill>
            <a:schemeClr val="accent4">
              <a:alpha val="40000"/>
            </a:schemeClr>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eaLnBrk="1" fontAlgn="auto" hangingPunct="1">
              <a:spcBef>
                <a:spcPts val="0"/>
              </a:spcBef>
              <a:spcAft>
                <a:spcPts val="0"/>
              </a:spcAft>
            </a:pPr>
            <a:endParaRPr lang="en-US" sz="1000" baseline="-25000" dirty="0">
              <a:solidFill>
                <a:prstClr val="white"/>
              </a:solidFill>
            </a:endParaRPr>
          </a:p>
        </p:txBody>
      </p:sp>
      <p:sp>
        <p:nvSpPr>
          <p:cNvPr id="48" name="Rectangle 47"/>
          <p:cNvSpPr/>
          <p:nvPr/>
        </p:nvSpPr>
        <p:spPr>
          <a:xfrm>
            <a:off x="3901786" y="3855724"/>
            <a:ext cx="321938" cy="336178"/>
          </a:xfrm>
          <a:prstGeom prst="rect">
            <a:avLst/>
          </a:prstGeom>
          <a:solidFill>
            <a:schemeClr val="accent4">
              <a:alpha val="40000"/>
            </a:schemeClr>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eaLnBrk="1" fontAlgn="auto" hangingPunct="1">
              <a:spcBef>
                <a:spcPts val="0"/>
              </a:spcBef>
              <a:spcAft>
                <a:spcPts val="0"/>
              </a:spcAft>
            </a:pPr>
            <a:endParaRPr lang="en-US" sz="1000" baseline="-25000" dirty="0">
              <a:solidFill>
                <a:prstClr val="white"/>
              </a:solidFill>
            </a:endParaRPr>
          </a:p>
        </p:txBody>
      </p:sp>
      <p:sp>
        <p:nvSpPr>
          <p:cNvPr id="49" name="Right Triangle 48"/>
          <p:cNvSpPr/>
          <p:nvPr/>
        </p:nvSpPr>
        <p:spPr>
          <a:xfrm>
            <a:off x="3900938" y="3845503"/>
            <a:ext cx="310895" cy="329185"/>
          </a:xfrm>
          <a:prstGeom prst="rtTriangl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eaLnBrk="1" fontAlgn="auto" hangingPunct="1">
              <a:spcBef>
                <a:spcPts val="0"/>
              </a:spcBef>
              <a:spcAft>
                <a:spcPts val="0"/>
              </a:spcAft>
            </a:pPr>
            <a:endParaRPr lang="en-US" sz="1800" dirty="0">
              <a:solidFill>
                <a:prstClr val="white"/>
              </a:solidFill>
            </a:endParaRPr>
          </a:p>
        </p:txBody>
      </p:sp>
      <p:sp>
        <p:nvSpPr>
          <p:cNvPr id="50" name="Rectangle 49"/>
          <p:cNvSpPr/>
          <p:nvPr/>
        </p:nvSpPr>
        <p:spPr>
          <a:xfrm>
            <a:off x="4236246" y="2397919"/>
            <a:ext cx="321938" cy="336178"/>
          </a:xfrm>
          <a:prstGeom prst="rect">
            <a:avLst/>
          </a:prstGeom>
          <a:solidFill>
            <a:schemeClr val="accent4">
              <a:alpha val="40000"/>
            </a:schemeClr>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eaLnBrk="1" fontAlgn="auto" hangingPunct="1">
              <a:spcBef>
                <a:spcPts val="0"/>
              </a:spcBef>
              <a:spcAft>
                <a:spcPts val="0"/>
              </a:spcAft>
            </a:pPr>
            <a:endParaRPr lang="en-US" sz="1000" baseline="-25000" dirty="0">
              <a:solidFill>
                <a:prstClr val="white"/>
              </a:solidFill>
            </a:endParaRPr>
          </a:p>
        </p:txBody>
      </p:sp>
      <p:sp>
        <p:nvSpPr>
          <p:cNvPr id="51" name="Rectangle 50"/>
          <p:cNvSpPr/>
          <p:nvPr/>
        </p:nvSpPr>
        <p:spPr>
          <a:xfrm>
            <a:off x="3238501" y="2390776"/>
            <a:ext cx="321938" cy="336178"/>
          </a:xfrm>
          <a:prstGeom prst="rect">
            <a:avLst/>
          </a:prstGeom>
          <a:solidFill>
            <a:schemeClr val="accent4">
              <a:alpha val="40000"/>
            </a:schemeClr>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eaLnBrk="1" fontAlgn="auto" hangingPunct="1">
              <a:spcBef>
                <a:spcPts val="0"/>
              </a:spcBef>
              <a:spcAft>
                <a:spcPts val="0"/>
              </a:spcAft>
            </a:pPr>
            <a:endParaRPr lang="en-US" sz="1000" baseline="-25000" dirty="0">
              <a:solidFill>
                <a:prstClr val="white"/>
              </a:solidFill>
            </a:endParaRPr>
          </a:p>
        </p:txBody>
      </p:sp>
      <p:sp>
        <p:nvSpPr>
          <p:cNvPr id="52" name="TextBox 51"/>
          <p:cNvSpPr txBox="1"/>
          <p:nvPr/>
        </p:nvSpPr>
        <p:spPr>
          <a:xfrm>
            <a:off x="3170903" y="1666567"/>
            <a:ext cx="1472070" cy="369332"/>
          </a:xfrm>
          <a:prstGeom prst="rect">
            <a:avLst/>
          </a:prstGeom>
          <a:noFill/>
        </p:spPr>
        <p:txBody>
          <a:bodyPr wrap="none" rtlCol="0">
            <a:spAutoFit/>
          </a:bodyPr>
          <a:lstStyle/>
          <a:p>
            <a:pPr eaLnBrk="1" fontAlgn="auto" hangingPunct="1">
              <a:spcBef>
                <a:spcPts val="0"/>
              </a:spcBef>
              <a:spcAft>
                <a:spcPts val="0"/>
              </a:spcAft>
            </a:pPr>
            <a:r>
              <a:rPr lang="en-US" sz="1800" b="1" dirty="0" smtClean="0">
                <a:solidFill>
                  <a:srgbClr val="008000"/>
                </a:solidFill>
                <a:latin typeface="Calibri"/>
                <a:ea typeface="+mn-ea"/>
              </a:rPr>
              <a:t>New for 2011</a:t>
            </a:r>
            <a:endParaRPr lang="en-US" sz="1800" b="1" dirty="0">
              <a:solidFill>
                <a:srgbClr val="008000"/>
              </a:solidFill>
              <a:latin typeface="Calibri"/>
              <a:ea typeface="+mn-ea"/>
            </a:endParaRPr>
          </a:p>
        </p:txBody>
      </p:sp>
      <p:cxnSp>
        <p:nvCxnSpPr>
          <p:cNvPr id="54" name="Straight Arrow Connector 53"/>
          <p:cNvCxnSpPr>
            <a:stCxn id="52" idx="2"/>
            <a:endCxn id="51" idx="0"/>
          </p:cNvCxnSpPr>
          <p:nvPr/>
        </p:nvCxnSpPr>
        <p:spPr>
          <a:xfrm flipH="1">
            <a:off x="3399470" y="2035899"/>
            <a:ext cx="507468" cy="354877"/>
          </a:xfrm>
          <a:prstGeom prst="straightConnector1">
            <a:avLst/>
          </a:prstGeom>
          <a:ln w="28575">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2" idx="2"/>
            <a:endCxn id="50" idx="0"/>
          </p:cNvCxnSpPr>
          <p:nvPr/>
        </p:nvCxnSpPr>
        <p:spPr>
          <a:xfrm>
            <a:off x="3906938" y="2035899"/>
            <a:ext cx="490277" cy="362020"/>
          </a:xfrm>
          <a:prstGeom prst="straightConnector1">
            <a:avLst/>
          </a:prstGeom>
          <a:ln w="28575">
            <a:solidFill>
              <a:srgbClr val="008000"/>
            </a:solidFill>
            <a:tailEnd type="arrow"/>
          </a:ln>
        </p:spPr>
        <p:style>
          <a:lnRef idx="1">
            <a:schemeClr val="accent1"/>
          </a:lnRef>
          <a:fillRef idx="0">
            <a:schemeClr val="accent1"/>
          </a:fillRef>
          <a:effectRef idx="0">
            <a:schemeClr val="accent1"/>
          </a:effectRef>
          <a:fontRef idx="minor">
            <a:schemeClr val="tx1"/>
          </a:fontRef>
        </p:style>
      </p:cxnSp>
      <p:pic>
        <p:nvPicPr>
          <p:cNvPr id="53" name="Picture 52" descr="MP900444524.JPG"/>
          <p:cNvPicPr>
            <a:picLocks noChangeAspect="1"/>
          </p:cNvPicPr>
          <p:nvPr/>
        </p:nvPicPr>
        <p:blipFill>
          <a:blip r:embed="rId9" cstate="print"/>
          <a:stretch>
            <a:fillRect/>
          </a:stretch>
        </p:blipFill>
        <p:spPr>
          <a:xfrm>
            <a:off x="6327058" y="4950768"/>
            <a:ext cx="2551471" cy="1686007"/>
          </a:xfrm>
          <a:prstGeom prst="rect">
            <a:avLst/>
          </a:prstGeom>
        </p:spPr>
        <p:style>
          <a:lnRef idx="1">
            <a:schemeClr val="accent1"/>
          </a:lnRef>
          <a:fillRef idx="2">
            <a:schemeClr val="accent1"/>
          </a:fillRef>
          <a:effectRef idx="1">
            <a:schemeClr val="accent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4"/>
          <p:cNvSpPr txBox="1">
            <a:spLocks noChangeArrowheads="1"/>
          </p:cNvSpPr>
          <p:nvPr>
            <p:custDataLst>
              <p:tags r:id="rId1"/>
            </p:custDataLst>
          </p:nvPr>
        </p:nvSpPr>
        <p:spPr bwMode="auto">
          <a:xfrm>
            <a:off x="152400" y="990600"/>
            <a:ext cx="8464233" cy="711200"/>
          </a:xfrm>
          <a:prstGeom prst="rect">
            <a:avLst/>
          </a:prstGeom>
          <a:noFill/>
          <a:ln>
            <a:miter lim="800000"/>
            <a:headEnd/>
            <a:tailEnd/>
          </a:ln>
        </p:spPr>
        <p:txBody>
          <a:bodyPr lIns="91440" tIns="45720" rIns="91440" bIns="45720" anchor="ctr" anchorCtr="0"/>
          <a:lstStyle/>
          <a:p>
            <a:pPr defTabSz="1019175" eaLnBrk="0" fontAlgn="base" hangingPunct="0">
              <a:spcBef>
                <a:spcPct val="0"/>
              </a:spcBef>
              <a:spcAft>
                <a:spcPct val="0"/>
              </a:spcAft>
              <a:defRPr/>
            </a:pPr>
            <a:r>
              <a:rPr lang="en-US" sz="2000" b="1" kern="0" dirty="0" smtClean="0">
                <a:solidFill>
                  <a:schemeClr val="tx2"/>
                </a:solidFill>
                <a:latin typeface="+mj-lt"/>
                <a:ea typeface="+mj-ea"/>
                <a:cs typeface="Arial" pitchFamily="34" charset="0"/>
              </a:rPr>
              <a:t>DOE’s 2011 Critical Materials Strategy</a:t>
            </a:r>
          </a:p>
        </p:txBody>
      </p:sp>
      <p:sp>
        <p:nvSpPr>
          <p:cNvPr id="17" name="Slide Number Placeholder 16"/>
          <p:cNvSpPr>
            <a:spLocks noGrp="1"/>
          </p:cNvSpPr>
          <p:nvPr>
            <p:ph type="sldNum" sz="quarter" idx="12"/>
          </p:nvPr>
        </p:nvSpPr>
        <p:spPr/>
        <p:txBody>
          <a:bodyPr/>
          <a:lstStyle/>
          <a:p>
            <a:fld id="{9674A71A-F4B2-4E10-A573-45B7E04BE11B}" type="slidenum">
              <a:rPr lang="en-US" smtClean="0"/>
              <a:pPr/>
              <a:t>16</a:t>
            </a:fld>
            <a:endParaRPr lang="en-US"/>
          </a:p>
        </p:txBody>
      </p:sp>
      <p:sp>
        <p:nvSpPr>
          <p:cNvPr id="5" name="TextBox 4"/>
          <p:cNvSpPr txBox="1"/>
          <p:nvPr/>
        </p:nvSpPr>
        <p:spPr>
          <a:xfrm>
            <a:off x="533400" y="2362200"/>
            <a:ext cx="3562986" cy="3816429"/>
          </a:xfrm>
          <a:prstGeom prst="rect">
            <a:avLst/>
          </a:prstGeom>
          <a:noFill/>
        </p:spPr>
        <p:txBody>
          <a:bodyPr wrap="square" lIns="91440" tIns="45720" rIns="91440" bIns="45720" rtlCol="0">
            <a:spAutoFit/>
          </a:bodyPr>
          <a:lstStyle/>
          <a:p>
            <a:pPr marL="231775" indent="-231775">
              <a:spcBef>
                <a:spcPts val="600"/>
              </a:spcBef>
              <a:buFont typeface="Arial" pitchFamily="34" charset="0"/>
              <a:buChar char="•"/>
              <a:tabLst>
                <a:tab pos="231775" algn="l"/>
              </a:tabLst>
            </a:pPr>
            <a:r>
              <a:rPr lang="en-US" sz="1200" dirty="0" smtClean="0"/>
              <a:t>Methodology adapted from National Academy of Sciences</a:t>
            </a:r>
          </a:p>
          <a:p>
            <a:pPr marL="231775" indent="-231775">
              <a:spcBef>
                <a:spcPts val="1200"/>
              </a:spcBef>
              <a:buFont typeface="Arial" pitchFamily="34" charset="0"/>
              <a:buChar char="•"/>
              <a:tabLst>
                <a:tab pos="231775" algn="l"/>
              </a:tabLst>
            </a:pPr>
            <a:r>
              <a:rPr lang="en-US" sz="1200" i="1" dirty="0" smtClean="0">
                <a:solidFill>
                  <a:schemeClr val="tx2">
                    <a:lumMod val="60000"/>
                    <a:lumOff val="40000"/>
                  </a:schemeClr>
                </a:solidFill>
              </a:rPr>
              <a:t>Criticality</a:t>
            </a:r>
            <a:r>
              <a:rPr lang="en-US" sz="1200" dirty="0" smtClean="0"/>
              <a:t> is a measure that combines</a:t>
            </a:r>
          </a:p>
          <a:p>
            <a:pPr marL="688975" lvl="2" indent="-231775">
              <a:spcBef>
                <a:spcPts val="600"/>
              </a:spcBef>
              <a:buFont typeface="Arial" pitchFamily="34" charset="0"/>
              <a:buChar char="•"/>
              <a:tabLst>
                <a:tab pos="231775" algn="l"/>
              </a:tabLst>
            </a:pPr>
            <a:r>
              <a:rPr lang="en-US" sz="1200" dirty="0" smtClean="0"/>
              <a:t>Importance to clean energy technologies </a:t>
            </a:r>
          </a:p>
          <a:p>
            <a:pPr marL="1146175" lvl="3" indent="-231775">
              <a:spcBef>
                <a:spcPts val="600"/>
              </a:spcBef>
              <a:buFont typeface="Arial" pitchFamily="34" charset="0"/>
              <a:buChar char="•"/>
              <a:tabLst>
                <a:tab pos="231775" algn="l"/>
              </a:tabLst>
            </a:pPr>
            <a:r>
              <a:rPr lang="en-US" sz="1200" dirty="0" smtClean="0"/>
              <a:t>Clean Energy Demand; Substitutability Limitations </a:t>
            </a:r>
          </a:p>
          <a:p>
            <a:pPr marL="688975" lvl="2" indent="-231775">
              <a:spcBef>
                <a:spcPts val="600"/>
              </a:spcBef>
              <a:buFont typeface="Arial" pitchFamily="34" charset="0"/>
              <a:buChar char="•"/>
              <a:tabLst>
                <a:tab pos="231775" algn="l"/>
              </a:tabLst>
            </a:pPr>
            <a:r>
              <a:rPr lang="en-US" sz="1200" dirty="0" smtClean="0"/>
              <a:t>Risk of supply disruption</a:t>
            </a:r>
          </a:p>
          <a:p>
            <a:pPr marL="1146175" lvl="3" indent="-231775">
              <a:spcBef>
                <a:spcPts val="600"/>
              </a:spcBef>
              <a:buFont typeface="Arial" pitchFamily="34" charset="0"/>
              <a:buChar char="•"/>
              <a:tabLst>
                <a:tab pos="231775" algn="l"/>
              </a:tabLst>
            </a:pPr>
            <a:r>
              <a:rPr lang="en-US" sz="1200" dirty="0" smtClean="0"/>
              <a:t>Basic Availability; Competing Technology Demand; Political, Regulatory and Social Factors; Co-Dependence on Other Markets; Producer Diversity</a:t>
            </a:r>
          </a:p>
          <a:p>
            <a:pPr marL="231775" indent="-231775">
              <a:spcBef>
                <a:spcPts val="1200"/>
              </a:spcBef>
              <a:buFont typeface="Arial" pitchFamily="34" charset="0"/>
              <a:buChar char="•"/>
            </a:pPr>
            <a:r>
              <a:rPr lang="en-US" sz="1200" dirty="0" smtClean="0"/>
              <a:t>Time frames:</a:t>
            </a:r>
          </a:p>
          <a:p>
            <a:pPr marL="688975" lvl="1" indent="-231775">
              <a:spcBef>
                <a:spcPts val="600"/>
              </a:spcBef>
              <a:buFont typeface="Arial" pitchFamily="34" charset="0"/>
              <a:buChar char="•"/>
            </a:pPr>
            <a:r>
              <a:rPr lang="en-US" sz="1200" dirty="0" smtClean="0">
                <a:solidFill>
                  <a:schemeClr val="tx2">
                    <a:lumMod val="60000"/>
                    <a:lumOff val="40000"/>
                  </a:schemeClr>
                </a:solidFill>
              </a:rPr>
              <a:t>Short-term</a:t>
            </a:r>
            <a:r>
              <a:rPr lang="en-US" sz="1200" dirty="0" smtClean="0"/>
              <a:t> (Present - 2015)</a:t>
            </a:r>
          </a:p>
          <a:p>
            <a:pPr marL="688975" lvl="1" indent="-231775">
              <a:spcBef>
                <a:spcPts val="600"/>
              </a:spcBef>
              <a:buFont typeface="Arial" pitchFamily="34" charset="0"/>
              <a:buChar char="•"/>
            </a:pPr>
            <a:r>
              <a:rPr lang="en-US" sz="1200" dirty="0" smtClean="0">
                <a:solidFill>
                  <a:schemeClr val="tx2">
                    <a:lumMod val="60000"/>
                    <a:lumOff val="40000"/>
                  </a:schemeClr>
                </a:solidFill>
              </a:rPr>
              <a:t>Medium-term</a:t>
            </a:r>
            <a:r>
              <a:rPr lang="en-US" sz="1200" dirty="0" smtClean="0"/>
              <a:t> (2015 - 2025)</a:t>
            </a:r>
          </a:p>
        </p:txBody>
      </p:sp>
      <p:sp>
        <p:nvSpPr>
          <p:cNvPr id="6" name="Rectangle 5"/>
          <p:cNvSpPr/>
          <p:nvPr/>
        </p:nvSpPr>
        <p:spPr>
          <a:xfrm>
            <a:off x="304800" y="1752600"/>
            <a:ext cx="3659976" cy="461665"/>
          </a:xfrm>
          <a:prstGeom prst="rect">
            <a:avLst/>
          </a:prstGeom>
        </p:spPr>
        <p:txBody>
          <a:bodyPr wrap="none">
            <a:spAutoFit/>
          </a:bodyPr>
          <a:lstStyle/>
          <a:p>
            <a:pPr defTabSz="1019175">
              <a:defRPr/>
            </a:pPr>
            <a:r>
              <a:rPr lang="en-US" b="1" kern="0" dirty="0" smtClean="0">
                <a:solidFill>
                  <a:schemeClr val="tx2"/>
                </a:solidFill>
                <a:cs typeface="Arial" pitchFamily="34" charset="0"/>
              </a:rPr>
              <a:t>Criticality Assessments</a:t>
            </a:r>
          </a:p>
        </p:txBody>
      </p:sp>
      <p:pic>
        <p:nvPicPr>
          <p:cNvPr id="7" name="Picture 5" descr="http://images.nap.edu/images/minicov/0309112826.gif"/>
          <p:cNvPicPr>
            <a:picLocks noChangeAspect="1" noChangeArrowheads="1"/>
          </p:cNvPicPr>
          <p:nvPr/>
        </p:nvPicPr>
        <p:blipFill>
          <a:blip r:embed="rId4" cstate="print"/>
          <a:srcRect/>
          <a:stretch>
            <a:fillRect/>
          </a:stretch>
        </p:blipFill>
        <p:spPr bwMode="auto">
          <a:xfrm>
            <a:off x="5638800" y="1905000"/>
            <a:ext cx="1981200" cy="2971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500"/>
                                        <p:tgtEl>
                                          <p:spTgt spid="5">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fade">
                                      <p:cBhvr>
                                        <p:cTn id="29" dur="500"/>
                                        <p:tgtEl>
                                          <p:spTgt spid="5">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Effect transition="in" filter="fade">
                                      <p:cBhvr>
                                        <p:cTn id="34" dur="500"/>
                                        <p:tgtEl>
                                          <p:spTgt spid="5">
                                            <p:txEl>
                                              <p:pRg st="6" end="6"/>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A0615EEF-869E-46F2-92B7-7E6CBA978D3A}" type="datetime1">
              <a:rPr lang="en-US" smtClean="0"/>
              <a:pPr>
                <a:defRPr/>
              </a:pPr>
              <a:t>4/4/2012</a:t>
            </a:fld>
            <a:endParaRPr lang="en-US"/>
          </a:p>
        </p:txBody>
      </p:sp>
      <p:sp>
        <p:nvSpPr>
          <p:cNvPr id="5" name="Footer Placeholder 4"/>
          <p:cNvSpPr>
            <a:spLocks noGrp="1"/>
          </p:cNvSpPr>
          <p:nvPr>
            <p:ph type="ftr" sz="quarter" idx="11"/>
          </p:nvPr>
        </p:nvSpPr>
        <p:spPr/>
        <p:txBody>
          <a:bodyPr/>
          <a:lstStyle/>
          <a:p>
            <a:pPr>
              <a:defRPr/>
            </a:pPr>
            <a:r>
              <a:rPr lang="en-US" smtClean="0"/>
              <a:t>U.S. Environmental Protection Agency</a:t>
            </a:r>
            <a:endParaRPr lang="en-US"/>
          </a:p>
        </p:txBody>
      </p:sp>
      <p:sp>
        <p:nvSpPr>
          <p:cNvPr id="6" name="Slide Number Placeholder 5"/>
          <p:cNvSpPr>
            <a:spLocks noGrp="1"/>
          </p:cNvSpPr>
          <p:nvPr>
            <p:ph type="sldNum" sz="quarter" idx="12"/>
          </p:nvPr>
        </p:nvSpPr>
        <p:spPr/>
        <p:txBody>
          <a:bodyPr/>
          <a:lstStyle/>
          <a:p>
            <a:pPr>
              <a:defRPr/>
            </a:pPr>
            <a:fld id="{0D6225B3-2B2E-4F95-9B7B-2B15D38AC6F5}" type="slidenum">
              <a:rPr lang="en-US" smtClean="0"/>
              <a:pPr>
                <a:defRPr/>
              </a:pPr>
              <a:t>17</a:t>
            </a:fld>
            <a:endParaRPr lang="en-US" dirty="0"/>
          </a:p>
        </p:txBody>
      </p:sp>
      <p:pic>
        <p:nvPicPr>
          <p:cNvPr id="7" name="Picture 4"/>
          <p:cNvPicPr>
            <a:picLocks noChangeAspect="1" noChangeArrowheads="1"/>
          </p:cNvPicPr>
          <p:nvPr/>
        </p:nvPicPr>
        <p:blipFill>
          <a:blip r:embed="rId3" cstate="print"/>
          <a:srcRect/>
          <a:stretch>
            <a:fillRect/>
          </a:stretch>
        </p:blipFill>
        <p:spPr bwMode="auto">
          <a:xfrm>
            <a:off x="1676400" y="1752600"/>
            <a:ext cx="6250623" cy="4335002"/>
          </a:xfrm>
          <a:prstGeom prst="rect">
            <a:avLst/>
          </a:prstGeom>
          <a:noFill/>
          <a:ln w="9525">
            <a:noFill/>
            <a:miter lim="800000"/>
            <a:headEnd/>
            <a:tailEnd/>
          </a:ln>
        </p:spPr>
      </p:pic>
      <p:sp>
        <p:nvSpPr>
          <p:cNvPr id="8" name="Rectangle 4"/>
          <p:cNvSpPr txBox="1">
            <a:spLocks noChangeArrowheads="1"/>
          </p:cNvSpPr>
          <p:nvPr>
            <p:custDataLst>
              <p:tags r:id="rId1"/>
            </p:custDataLst>
          </p:nvPr>
        </p:nvSpPr>
        <p:spPr bwMode="auto">
          <a:xfrm>
            <a:off x="228600" y="914400"/>
            <a:ext cx="8464233" cy="711200"/>
          </a:xfrm>
          <a:prstGeom prst="rect">
            <a:avLst/>
          </a:prstGeom>
          <a:noFill/>
          <a:ln>
            <a:miter lim="800000"/>
            <a:headEnd/>
            <a:tailEnd/>
          </a:ln>
        </p:spPr>
        <p:txBody>
          <a:bodyPr lIns="91440" tIns="45720" rIns="91440" bIns="45720" anchor="ctr" anchorCtr="0"/>
          <a:lstStyle/>
          <a:p>
            <a:pPr defTabSz="1019175" eaLnBrk="0" fontAlgn="base" hangingPunct="0">
              <a:spcBef>
                <a:spcPct val="0"/>
              </a:spcBef>
              <a:spcAft>
                <a:spcPct val="0"/>
              </a:spcAft>
              <a:defRPr/>
            </a:pPr>
            <a:r>
              <a:rPr lang="en-US" sz="2000" b="1" kern="0" dirty="0" smtClean="0">
                <a:solidFill>
                  <a:schemeClr val="tx2"/>
                </a:solidFill>
                <a:latin typeface="+mj-lt"/>
                <a:ea typeface="+mj-ea"/>
                <a:cs typeface="Arial" pitchFamily="34" charset="0"/>
              </a:rPr>
              <a:t>2011 CMS Short-Term Criticality (Present - 2015)</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A0615EEF-869E-46F2-92B7-7E6CBA978D3A}" type="datetime1">
              <a:rPr lang="en-US" smtClean="0"/>
              <a:pPr>
                <a:defRPr/>
              </a:pPr>
              <a:t>4/4/2012</a:t>
            </a:fld>
            <a:endParaRPr lang="en-US"/>
          </a:p>
        </p:txBody>
      </p:sp>
      <p:sp>
        <p:nvSpPr>
          <p:cNvPr id="5" name="Footer Placeholder 4"/>
          <p:cNvSpPr>
            <a:spLocks noGrp="1"/>
          </p:cNvSpPr>
          <p:nvPr>
            <p:ph type="ftr" sz="quarter" idx="11"/>
          </p:nvPr>
        </p:nvSpPr>
        <p:spPr/>
        <p:txBody>
          <a:bodyPr/>
          <a:lstStyle/>
          <a:p>
            <a:pPr>
              <a:defRPr/>
            </a:pPr>
            <a:r>
              <a:rPr lang="en-US" smtClean="0"/>
              <a:t>U.S. Environmental Protection Agency</a:t>
            </a:r>
            <a:endParaRPr lang="en-US"/>
          </a:p>
        </p:txBody>
      </p:sp>
      <p:sp>
        <p:nvSpPr>
          <p:cNvPr id="6" name="Slide Number Placeholder 5"/>
          <p:cNvSpPr>
            <a:spLocks noGrp="1"/>
          </p:cNvSpPr>
          <p:nvPr>
            <p:ph type="sldNum" sz="quarter" idx="12"/>
          </p:nvPr>
        </p:nvSpPr>
        <p:spPr/>
        <p:txBody>
          <a:bodyPr/>
          <a:lstStyle/>
          <a:p>
            <a:pPr>
              <a:defRPr/>
            </a:pPr>
            <a:fld id="{0D6225B3-2B2E-4F95-9B7B-2B15D38AC6F5}" type="slidenum">
              <a:rPr lang="en-US" smtClean="0"/>
              <a:pPr>
                <a:defRPr/>
              </a:pPr>
              <a:t>18</a:t>
            </a:fld>
            <a:endParaRPr lang="en-US" dirty="0"/>
          </a:p>
        </p:txBody>
      </p:sp>
      <p:pic>
        <p:nvPicPr>
          <p:cNvPr id="7" name="Picture 2"/>
          <p:cNvPicPr>
            <a:picLocks noChangeAspect="1" noChangeArrowheads="1"/>
          </p:cNvPicPr>
          <p:nvPr/>
        </p:nvPicPr>
        <p:blipFill>
          <a:blip r:embed="rId3" cstate="print"/>
          <a:srcRect/>
          <a:stretch>
            <a:fillRect/>
          </a:stretch>
        </p:blipFill>
        <p:spPr bwMode="auto">
          <a:xfrm>
            <a:off x="1524000" y="1752600"/>
            <a:ext cx="6454357" cy="4497705"/>
          </a:xfrm>
          <a:prstGeom prst="rect">
            <a:avLst/>
          </a:prstGeom>
          <a:noFill/>
          <a:ln w="9525">
            <a:noFill/>
            <a:miter lim="800000"/>
            <a:headEnd/>
            <a:tailEnd/>
          </a:ln>
        </p:spPr>
      </p:pic>
      <p:sp>
        <p:nvSpPr>
          <p:cNvPr id="8" name="Rectangle 4"/>
          <p:cNvSpPr txBox="1">
            <a:spLocks noChangeArrowheads="1"/>
          </p:cNvSpPr>
          <p:nvPr>
            <p:custDataLst>
              <p:tags r:id="rId1"/>
            </p:custDataLst>
          </p:nvPr>
        </p:nvSpPr>
        <p:spPr bwMode="auto">
          <a:xfrm>
            <a:off x="228600" y="1066800"/>
            <a:ext cx="8464233" cy="711200"/>
          </a:xfrm>
          <a:prstGeom prst="rect">
            <a:avLst/>
          </a:prstGeom>
          <a:noFill/>
          <a:ln>
            <a:miter lim="800000"/>
            <a:headEnd/>
            <a:tailEnd/>
          </a:ln>
        </p:spPr>
        <p:txBody>
          <a:bodyPr lIns="91440" tIns="45720" rIns="91440" bIns="45720" anchor="ctr" anchorCtr="0"/>
          <a:lstStyle/>
          <a:p>
            <a:pPr defTabSz="1019175" eaLnBrk="0" fontAlgn="base" hangingPunct="0">
              <a:spcBef>
                <a:spcPct val="0"/>
              </a:spcBef>
              <a:spcAft>
                <a:spcPct val="0"/>
              </a:spcAft>
              <a:defRPr/>
            </a:pPr>
            <a:r>
              <a:rPr lang="en-US" sz="2000" b="1" kern="0" dirty="0" smtClean="0">
                <a:solidFill>
                  <a:schemeClr val="tx2"/>
                </a:solidFill>
                <a:latin typeface="+mj-lt"/>
                <a:ea typeface="+mj-ea"/>
                <a:cs typeface="Arial" pitchFamily="34" charset="0"/>
              </a:rPr>
              <a:t>2011 CMS Medium-Term Criticality (2015-2025)</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6" name="Picture 32"/>
          <p:cNvPicPr>
            <a:picLocks noChangeAspect="1" noChangeArrowheads="1"/>
          </p:cNvPicPr>
          <p:nvPr/>
        </p:nvPicPr>
        <p:blipFill>
          <a:blip r:embed="rId5" cstate="print"/>
          <a:srcRect t="22014" b="17123"/>
          <a:stretch>
            <a:fillRect/>
          </a:stretch>
        </p:blipFill>
        <p:spPr bwMode="auto">
          <a:xfrm>
            <a:off x="669470" y="3063875"/>
            <a:ext cx="7495308" cy="3581400"/>
          </a:xfrm>
          <a:prstGeom prst="rect">
            <a:avLst/>
          </a:prstGeom>
          <a:noFill/>
          <a:ln w="9525">
            <a:noFill/>
            <a:miter lim="800000"/>
            <a:headEnd/>
            <a:tailEnd/>
          </a:ln>
          <a:effectLst/>
        </p:spPr>
      </p:pic>
      <p:sp>
        <p:nvSpPr>
          <p:cNvPr id="12" name="TextBox 11"/>
          <p:cNvSpPr txBox="1"/>
          <p:nvPr/>
        </p:nvSpPr>
        <p:spPr>
          <a:xfrm>
            <a:off x="787400" y="1108075"/>
            <a:ext cx="6767608" cy="1769715"/>
          </a:xfrm>
          <a:prstGeom prst="rect">
            <a:avLst/>
          </a:prstGeom>
          <a:noFill/>
        </p:spPr>
        <p:txBody>
          <a:bodyPr wrap="square" lIns="91440" tIns="45720" rIns="91440" bIns="45720" rtlCol="0">
            <a:spAutoFit/>
          </a:bodyPr>
          <a:lstStyle/>
          <a:p>
            <a:pPr marL="463550" indent="-463550" eaLnBrk="1" fontAlgn="auto" hangingPunct="1">
              <a:spcBef>
                <a:spcPts val="600"/>
              </a:spcBef>
              <a:spcAft>
                <a:spcPts val="0"/>
              </a:spcAft>
              <a:buFont typeface="Arial" pitchFamily="34" charset="0"/>
              <a:buChar char="•"/>
            </a:pPr>
            <a:r>
              <a:rPr lang="en-US" sz="3300" i="1" dirty="0" smtClean="0">
                <a:solidFill>
                  <a:srgbClr val="1F497D">
                    <a:lumMod val="60000"/>
                    <a:lumOff val="40000"/>
                  </a:srgbClr>
                </a:solidFill>
                <a:latin typeface="Calibri"/>
                <a:ea typeface="+mn-ea"/>
              </a:rPr>
              <a:t>Diversify global supply chains</a:t>
            </a:r>
          </a:p>
          <a:p>
            <a:pPr marL="463550" indent="-463550" eaLnBrk="1" fontAlgn="auto" hangingPunct="1">
              <a:spcBef>
                <a:spcPts val="600"/>
              </a:spcBef>
              <a:spcAft>
                <a:spcPts val="0"/>
              </a:spcAft>
              <a:buFont typeface="Arial" pitchFamily="34" charset="0"/>
              <a:buChar char="•"/>
            </a:pPr>
            <a:r>
              <a:rPr lang="en-US" sz="3300" i="1" dirty="0" smtClean="0">
                <a:solidFill>
                  <a:srgbClr val="1F497D">
                    <a:lumMod val="60000"/>
                    <a:lumOff val="40000"/>
                  </a:srgbClr>
                </a:solidFill>
                <a:latin typeface="Calibri"/>
                <a:ea typeface="+mn-ea"/>
              </a:rPr>
              <a:t>Develop substitutes</a:t>
            </a:r>
          </a:p>
          <a:p>
            <a:pPr marL="463550" indent="-463550" eaLnBrk="1" fontAlgn="auto" hangingPunct="1">
              <a:spcBef>
                <a:spcPts val="600"/>
              </a:spcBef>
              <a:spcAft>
                <a:spcPts val="0"/>
              </a:spcAft>
              <a:buFont typeface="Arial" pitchFamily="34" charset="0"/>
              <a:buChar char="•"/>
            </a:pPr>
            <a:r>
              <a:rPr lang="en-US" sz="3300" i="1" dirty="0" smtClean="0">
                <a:solidFill>
                  <a:srgbClr val="1F497D">
                    <a:lumMod val="60000"/>
                    <a:lumOff val="40000"/>
                  </a:srgbClr>
                </a:solidFill>
                <a:latin typeface="Calibri"/>
                <a:ea typeface="+mn-ea"/>
              </a:rPr>
              <a:t>Reduce, reuse and recycle</a:t>
            </a:r>
          </a:p>
        </p:txBody>
      </p:sp>
      <p:sp>
        <p:nvSpPr>
          <p:cNvPr id="16" name="Rectangle 4"/>
          <p:cNvSpPr txBox="1">
            <a:spLocks noChangeArrowheads="1"/>
          </p:cNvSpPr>
          <p:nvPr>
            <p:custDataLst>
              <p:tags r:id="rId2"/>
            </p:custDataLst>
          </p:nvPr>
        </p:nvSpPr>
        <p:spPr bwMode="auto">
          <a:xfrm>
            <a:off x="1060771" y="219075"/>
            <a:ext cx="8083229" cy="711200"/>
          </a:xfrm>
          <a:prstGeom prst="rect">
            <a:avLst/>
          </a:prstGeom>
          <a:noFill/>
          <a:ln>
            <a:miter lim="800000"/>
            <a:headEnd/>
            <a:tailEnd/>
          </a:ln>
        </p:spPr>
        <p:txBody>
          <a:bodyPr lIns="91440" tIns="45720" rIns="91440" bIns="45720" anchor="ctr" anchorCtr="0"/>
          <a:lstStyle/>
          <a:p>
            <a:pPr defTabSz="1019175">
              <a:defRPr/>
            </a:pPr>
            <a:r>
              <a:rPr lang="en-US" sz="2000" b="1" kern="0" dirty="0" smtClean="0">
                <a:solidFill>
                  <a:srgbClr val="1F497D"/>
                </a:solidFill>
                <a:latin typeface="Calibri"/>
                <a:ea typeface="+mn-ea"/>
                <a:cs typeface="Arial" pitchFamily="34" charset="0"/>
              </a:rPr>
              <a:t>Strategic Pillars</a:t>
            </a:r>
          </a:p>
        </p:txBody>
      </p:sp>
      <p:sp>
        <p:nvSpPr>
          <p:cNvPr id="17" name="Slide Number Placeholder 16"/>
          <p:cNvSpPr>
            <a:spLocks noGrp="1"/>
          </p:cNvSpPr>
          <p:nvPr>
            <p:ph type="sldNum" sz="quarter" idx="12"/>
          </p:nvPr>
        </p:nvSpPr>
        <p:spPr>
          <a:xfrm>
            <a:off x="7010400" y="6492875"/>
            <a:ext cx="2037559" cy="365125"/>
          </a:xfrm>
        </p:spPr>
        <p:txBody>
          <a:bodyPr/>
          <a:lstStyle/>
          <a:p>
            <a:fld id="{9674A71A-F4B2-4E10-A573-45B7E04BE11B}" type="slidenum">
              <a:rPr lang="en-US" smtClean="0">
                <a:solidFill>
                  <a:prstClr val="black">
                    <a:tint val="75000"/>
                  </a:prstClr>
                </a:solidFill>
              </a:rPr>
              <a:pPr/>
              <a:t>19</a:t>
            </a:fld>
            <a:endParaRPr lang="en-US">
              <a:solidFill>
                <a:prstClr val="black">
                  <a:tint val="75000"/>
                </a:prstClr>
              </a:solidFill>
            </a:endParaRPr>
          </a:p>
        </p:txBody>
      </p:sp>
      <p:sp>
        <p:nvSpPr>
          <p:cNvPr id="18" name="Rectangle 17"/>
          <p:cNvSpPr/>
          <p:nvPr/>
        </p:nvSpPr>
        <p:spPr>
          <a:xfrm>
            <a:off x="726746" y="5717228"/>
            <a:ext cx="7398274" cy="830997"/>
          </a:xfrm>
          <a:prstGeom prst="rect">
            <a:avLst/>
          </a:prstGeom>
        </p:spPr>
        <p:txBody>
          <a:bodyPr wrap="square" lIns="91440" tIns="45720" rIns="91440" bIns="45720">
            <a:spAutoFit/>
          </a:bodyPr>
          <a:lstStyle/>
          <a:p>
            <a:pPr defTabSz="1019175">
              <a:defRPr/>
            </a:pPr>
            <a:r>
              <a:rPr lang="en-US" dirty="0" smtClean="0">
                <a:solidFill>
                  <a:srgbClr val="1F497D">
                    <a:lumMod val="60000"/>
                    <a:lumOff val="40000"/>
                  </a:srgbClr>
                </a:solidFill>
                <a:latin typeface="Calibri"/>
                <a:ea typeface="+mn-ea"/>
              </a:rPr>
              <a:t>Material supply chain with environmentally-sound processes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56"/>
                                        </p:tgtEl>
                                        <p:attrNameLst>
                                          <p:attrName>style.visibility</p:attrName>
                                        </p:attrNameLst>
                                      </p:cBhvr>
                                      <p:to>
                                        <p:strVal val="visible"/>
                                      </p:to>
                                    </p:set>
                                    <p:animEffect transition="in" filter="fade">
                                      <p:cBhvr>
                                        <p:cTn id="22" dur="1000"/>
                                        <p:tgtEl>
                                          <p:spTgt spid="105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lstStyle/>
          <a:p>
            <a:r>
              <a:rPr lang="en-US" sz="2400" dirty="0" smtClean="0"/>
              <a:t>The perspectives, information and conclusions conveyed in this presentation convey the viewpoints of the presenter and may not represent the views and policies of ORD and EPA</a:t>
            </a:r>
            <a:endParaRPr lang="en-US" sz="2400" dirty="0"/>
          </a:p>
        </p:txBody>
      </p:sp>
      <p:sp>
        <p:nvSpPr>
          <p:cNvPr id="4" name="Date Placeholder 3"/>
          <p:cNvSpPr>
            <a:spLocks noGrp="1"/>
          </p:cNvSpPr>
          <p:nvPr>
            <p:ph type="dt" sz="half" idx="10"/>
          </p:nvPr>
        </p:nvSpPr>
        <p:spPr/>
        <p:txBody>
          <a:bodyPr/>
          <a:lstStyle/>
          <a:p>
            <a:pPr>
              <a:defRPr/>
            </a:pPr>
            <a:fld id="{A0615EEF-869E-46F2-92B7-7E6CBA978D3A}" type="datetime1">
              <a:rPr lang="en-US" smtClean="0"/>
              <a:pPr>
                <a:defRPr/>
              </a:pPr>
              <a:t>4/4/2012</a:t>
            </a:fld>
            <a:endParaRPr lang="en-US"/>
          </a:p>
        </p:txBody>
      </p:sp>
      <p:sp>
        <p:nvSpPr>
          <p:cNvPr id="5" name="Footer Placeholder 4"/>
          <p:cNvSpPr>
            <a:spLocks noGrp="1"/>
          </p:cNvSpPr>
          <p:nvPr>
            <p:ph type="ftr" sz="quarter" idx="11"/>
          </p:nvPr>
        </p:nvSpPr>
        <p:spPr/>
        <p:txBody>
          <a:bodyPr/>
          <a:lstStyle/>
          <a:p>
            <a:pPr>
              <a:defRPr/>
            </a:pPr>
            <a:r>
              <a:rPr lang="en-US" smtClean="0"/>
              <a:t>U.S. Environmental Protection Agency</a:t>
            </a:r>
            <a:endParaRPr lang="en-US"/>
          </a:p>
        </p:txBody>
      </p:sp>
      <p:sp>
        <p:nvSpPr>
          <p:cNvPr id="6" name="Slide Number Placeholder 5"/>
          <p:cNvSpPr>
            <a:spLocks noGrp="1"/>
          </p:cNvSpPr>
          <p:nvPr>
            <p:ph type="sldNum" sz="quarter" idx="12"/>
          </p:nvPr>
        </p:nvSpPr>
        <p:spPr/>
        <p:txBody>
          <a:bodyPr/>
          <a:lstStyle/>
          <a:p>
            <a:pPr>
              <a:defRPr/>
            </a:pPr>
            <a:fld id="{0D6225B3-2B2E-4F95-9B7B-2B15D38AC6F5}"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74A71A-F4B2-4E10-A573-45B7E04BE11B}" type="slidenum">
              <a:rPr lang="en-US" smtClean="0">
                <a:solidFill>
                  <a:prstClr val="black">
                    <a:tint val="75000"/>
                  </a:prstClr>
                </a:solidFill>
              </a:rPr>
              <a:pPr/>
              <a:t>20</a:t>
            </a:fld>
            <a:endParaRPr lang="en-US" dirty="0">
              <a:solidFill>
                <a:prstClr val="black">
                  <a:tint val="75000"/>
                </a:prstClr>
              </a:solidFill>
            </a:endParaRPr>
          </a:p>
        </p:txBody>
      </p:sp>
      <p:sp>
        <p:nvSpPr>
          <p:cNvPr id="6" name="Oval 5"/>
          <p:cNvSpPr>
            <a:spLocks noChangeAspect="1"/>
          </p:cNvSpPr>
          <p:nvPr/>
        </p:nvSpPr>
        <p:spPr>
          <a:xfrm>
            <a:off x="2001716" y="1108801"/>
            <a:ext cx="1828800" cy="1828800"/>
          </a:xfrm>
          <a:prstGeom prst="ellipse">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eaLnBrk="1" fontAlgn="auto" hangingPunct="1">
              <a:spcBef>
                <a:spcPts val="0"/>
              </a:spcBef>
              <a:spcAft>
                <a:spcPts val="0"/>
              </a:spcAft>
            </a:pPr>
            <a:r>
              <a:rPr lang="en-US" sz="1800" b="1" dirty="0" smtClean="0">
                <a:solidFill>
                  <a:prstClr val="white"/>
                </a:solidFill>
              </a:rPr>
              <a:t>Separation &amp; Processing</a:t>
            </a:r>
            <a:endParaRPr lang="en-US" sz="1800" b="1" dirty="0">
              <a:solidFill>
                <a:prstClr val="white"/>
              </a:solidFill>
            </a:endParaRPr>
          </a:p>
        </p:txBody>
      </p:sp>
      <p:sp>
        <p:nvSpPr>
          <p:cNvPr id="10" name="TextBox 9"/>
          <p:cNvSpPr txBox="1"/>
          <p:nvPr/>
        </p:nvSpPr>
        <p:spPr>
          <a:xfrm flipH="1">
            <a:off x="1401743" y="3187423"/>
            <a:ext cx="2342942" cy="923330"/>
          </a:xfrm>
          <a:prstGeom prst="rect">
            <a:avLst/>
          </a:prstGeom>
          <a:noFill/>
        </p:spPr>
        <p:txBody>
          <a:bodyPr wrap="square" lIns="91440" tIns="45720" rIns="91440" bIns="45720" rtlCol="0">
            <a:spAutoFit/>
          </a:bodyPr>
          <a:lstStyle/>
          <a:p>
            <a:pPr eaLnBrk="1" fontAlgn="auto" hangingPunct="1">
              <a:spcBef>
                <a:spcPts val="0"/>
              </a:spcBef>
              <a:spcAft>
                <a:spcPts val="0"/>
              </a:spcAft>
            </a:pPr>
            <a:r>
              <a:rPr lang="en-US" sz="1800" dirty="0" smtClean="0">
                <a:solidFill>
                  <a:prstClr val="black"/>
                </a:solidFill>
                <a:latin typeface="Calibri"/>
                <a:ea typeface="+mn-ea"/>
              </a:rPr>
              <a:t>New separation processes could apply to recycling</a:t>
            </a:r>
            <a:endParaRPr lang="en-US" sz="1800" dirty="0">
              <a:solidFill>
                <a:prstClr val="black"/>
              </a:solidFill>
              <a:latin typeface="Calibri"/>
              <a:ea typeface="+mn-ea"/>
            </a:endParaRPr>
          </a:p>
        </p:txBody>
      </p:sp>
      <p:sp>
        <p:nvSpPr>
          <p:cNvPr id="13" name="Rectangle 4"/>
          <p:cNvSpPr txBox="1">
            <a:spLocks noChangeArrowheads="1"/>
          </p:cNvSpPr>
          <p:nvPr>
            <p:custDataLst>
              <p:tags r:id="rId1"/>
            </p:custDataLst>
          </p:nvPr>
        </p:nvSpPr>
        <p:spPr bwMode="auto">
          <a:xfrm>
            <a:off x="1060774" y="203200"/>
            <a:ext cx="8464233" cy="711200"/>
          </a:xfrm>
          <a:prstGeom prst="rect">
            <a:avLst/>
          </a:prstGeom>
          <a:noFill/>
          <a:ln>
            <a:miter lim="800000"/>
            <a:headEnd/>
            <a:tailEnd/>
          </a:ln>
        </p:spPr>
        <p:txBody>
          <a:bodyPr lIns="91440" tIns="45720" rIns="91440" bIns="45720" anchor="ctr" anchorCtr="0"/>
          <a:lstStyle/>
          <a:p>
            <a:pPr defTabSz="1019175">
              <a:defRPr/>
            </a:pPr>
            <a:r>
              <a:rPr lang="en-US" sz="2000" b="1" kern="0" dirty="0" smtClean="0">
                <a:solidFill>
                  <a:srgbClr val="1F497D"/>
                </a:solidFill>
                <a:latin typeface="Calibri"/>
                <a:ea typeface="+mn-ea"/>
                <a:cs typeface="Arial" pitchFamily="34" charset="0"/>
              </a:rPr>
              <a:t>Next R&amp;D Challenges and Opportunities</a:t>
            </a:r>
          </a:p>
        </p:txBody>
      </p:sp>
      <p:sp>
        <p:nvSpPr>
          <p:cNvPr id="25" name="Oval 24"/>
          <p:cNvSpPr>
            <a:spLocks noChangeAspect="1"/>
          </p:cNvSpPr>
          <p:nvPr/>
        </p:nvSpPr>
        <p:spPr>
          <a:xfrm>
            <a:off x="5683598" y="1097914"/>
            <a:ext cx="1828800" cy="1828800"/>
          </a:xfrm>
          <a:prstGeom prst="ellipse">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eaLnBrk="1" fontAlgn="auto" hangingPunct="1">
              <a:spcBef>
                <a:spcPts val="0"/>
              </a:spcBef>
              <a:spcAft>
                <a:spcPts val="0"/>
              </a:spcAft>
            </a:pPr>
            <a:r>
              <a:rPr lang="en-US" sz="1800" b="1" dirty="0" smtClean="0">
                <a:solidFill>
                  <a:prstClr val="white"/>
                </a:solidFill>
              </a:rPr>
              <a:t>Substitutes for </a:t>
            </a:r>
          </a:p>
          <a:p>
            <a:pPr algn="ctr" eaLnBrk="1" fontAlgn="auto" hangingPunct="1">
              <a:spcBef>
                <a:spcPts val="0"/>
              </a:spcBef>
              <a:spcAft>
                <a:spcPts val="0"/>
              </a:spcAft>
            </a:pPr>
            <a:r>
              <a:rPr lang="en-US" sz="1800" b="1" dirty="0" smtClean="0">
                <a:solidFill>
                  <a:prstClr val="white"/>
                </a:solidFill>
              </a:rPr>
              <a:t>Lighting Phosphors</a:t>
            </a:r>
            <a:endParaRPr lang="en-US" sz="1800" b="1" dirty="0">
              <a:solidFill>
                <a:prstClr val="white"/>
              </a:solidFill>
            </a:endParaRPr>
          </a:p>
        </p:txBody>
      </p:sp>
      <p:sp>
        <p:nvSpPr>
          <p:cNvPr id="26" name="Oval 25"/>
          <p:cNvSpPr>
            <a:spLocks noChangeAspect="1"/>
          </p:cNvSpPr>
          <p:nvPr/>
        </p:nvSpPr>
        <p:spPr>
          <a:xfrm>
            <a:off x="3833865" y="2225005"/>
            <a:ext cx="1828800" cy="1828800"/>
          </a:xfrm>
          <a:prstGeom prst="ellipse">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eaLnBrk="1" fontAlgn="auto" hangingPunct="1">
              <a:spcBef>
                <a:spcPts val="0"/>
              </a:spcBef>
              <a:spcAft>
                <a:spcPts val="0"/>
              </a:spcAft>
            </a:pPr>
            <a:r>
              <a:rPr lang="en-US" sz="2000" b="1" dirty="0" smtClean="0">
                <a:solidFill>
                  <a:prstClr val="white"/>
                </a:solidFill>
              </a:rPr>
              <a:t>Recycling</a:t>
            </a:r>
            <a:endParaRPr lang="en-US" sz="2000" b="1" dirty="0">
              <a:solidFill>
                <a:prstClr val="white"/>
              </a:solidFill>
            </a:endParaRPr>
          </a:p>
        </p:txBody>
      </p:sp>
      <p:cxnSp>
        <p:nvCxnSpPr>
          <p:cNvPr id="33" name="Straight Arrow Connector 32"/>
          <p:cNvCxnSpPr/>
          <p:nvPr/>
        </p:nvCxnSpPr>
        <p:spPr>
          <a:xfrm>
            <a:off x="3692483" y="2430295"/>
            <a:ext cx="288337" cy="266851"/>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flipH="1">
            <a:off x="163285" y="1445708"/>
            <a:ext cx="1951892" cy="923330"/>
          </a:xfrm>
          <a:prstGeom prst="rect">
            <a:avLst/>
          </a:prstGeom>
          <a:noFill/>
        </p:spPr>
        <p:txBody>
          <a:bodyPr wrap="square" lIns="91440" tIns="45720" rIns="91440" bIns="45720" rtlCol="0">
            <a:spAutoFit/>
          </a:bodyPr>
          <a:lstStyle/>
          <a:p>
            <a:pPr eaLnBrk="1" fontAlgn="auto" hangingPunct="1">
              <a:spcBef>
                <a:spcPts val="0"/>
              </a:spcBef>
              <a:spcAft>
                <a:spcPts val="0"/>
              </a:spcAft>
            </a:pPr>
            <a:r>
              <a:rPr lang="en-US" sz="1800" dirty="0" smtClean="0">
                <a:solidFill>
                  <a:prstClr val="black"/>
                </a:solidFill>
                <a:latin typeface="Calibri"/>
                <a:ea typeface="+mn-ea"/>
              </a:rPr>
              <a:t>Efficient &amp; environmentally friendly processes</a:t>
            </a:r>
          </a:p>
        </p:txBody>
      </p:sp>
      <p:sp>
        <p:nvSpPr>
          <p:cNvPr id="14" name="TextBox 13"/>
          <p:cNvSpPr txBox="1"/>
          <p:nvPr/>
        </p:nvSpPr>
        <p:spPr>
          <a:xfrm flipH="1">
            <a:off x="7041380" y="2910256"/>
            <a:ext cx="2102620" cy="923330"/>
          </a:xfrm>
          <a:prstGeom prst="rect">
            <a:avLst/>
          </a:prstGeom>
          <a:noFill/>
        </p:spPr>
        <p:txBody>
          <a:bodyPr wrap="square" lIns="91440" tIns="45720" rIns="91440" bIns="45720" rtlCol="0">
            <a:spAutoFit/>
          </a:bodyPr>
          <a:lstStyle/>
          <a:p>
            <a:pPr eaLnBrk="1" fontAlgn="auto" hangingPunct="1">
              <a:spcBef>
                <a:spcPts val="0"/>
              </a:spcBef>
              <a:spcAft>
                <a:spcPts val="0"/>
              </a:spcAft>
            </a:pPr>
            <a:r>
              <a:rPr lang="en-US" sz="1800" dirty="0" smtClean="0">
                <a:solidFill>
                  <a:prstClr val="black"/>
                </a:solidFill>
                <a:latin typeface="Calibri"/>
                <a:ea typeface="+mn-ea"/>
              </a:rPr>
              <a:t>Substitute critical REEs with abundant materials</a:t>
            </a:r>
            <a:endParaRPr lang="en-US" sz="1800" dirty="0">
              <a:solidFill>
                <a:prstClr val="black"/>
              </a:solidFill>
              <a:latin typeface="Calibri"/>
              <a:ea typeface="+mn-ea"/>
            </a:endParaRPr>
          </a:p>
        </p:txBody>
      </p:sp>
      <p:graphicFrame>
        <p:nvGraphicFramePr>
          <p:cNvPr id="30" name="Table 29"/>
          <p:cNvGraphicFramePr>
            <a:graphicFrameLocks noGrp="1"/>
          </p:cNvGraphicFramePr>
          <p:nvPr/>
        </p:nvGraphicFramePr>
        <p:xfrm>
          <a:off x="247859" y="4380803"/>
          <a:ext cx="8541099" cy="391885"/>
        </p:xfrm>
        <a:graphic>
          <a:graphicData uri="http://schemas.openxmlformats.org/drawingml/2006/table">
            <a:tbl>
              <a:tblPr firstRow="1" bandRow="1">
                <a:tableStyleId>{5C22544A-7EE6-4342-B048-85BDC9FD1C3A}</a:tableStyleId>
              </a:tblPr>
              <a:tblGrid>
                <a:gridCol w="8541099"/>
              </a:tblGrid>
              <a:tr h="391885">
                <a:tc>
                  <a:txBody>
                    <a:bodyPr/>
                    <a:lstStyle/>
                    <a:p>
                      <a:pPr algn="l"/>
                      <a:r>
                        <a:rPr lang="en-US" sz="1800" dirty="0" smtClean="0"/>
                        <a:t>Related DOE R&amp;</a:t>
                      </a:r>
                      <a:r>
                        <a:rPr lang="en-US" sz="1800" baseline="0" dirty="0" smtClean="0"/>
                        <a:t>D Initiatives</a:t>
                      </a:r>
                      <a:endParaRPr lang="en-US" sz="1800" dirty="0"/>
                    </a:p>
                  </a:txBody>
                  <a:tcPr/>
                </a:tc>
              </a:tr>
            </a:tbl>
          </a:graphicData>
        </a:graphic>
      </p:graphicFrame>
      <p:sp>
        <p:nvSpPr>
          <p:cNvPr id="16" name="TextBox 15"/>
          <p:cNvSpPr txBox="1"/>
          <p:nvPr/>
        </p:nvSpPr>
        <p:spPr>
          <a:xfrm>
            <a:off x="130629" y="4825720"/>
            <a:ext cx="8822452" cy="1569660"/>
          </a:xfrm>
          <a:prstGeom prst="rect">
            <a:avLst/>
          </a:prstGeom>
          <a:noFill/>
        </p:spPr>
        <p:txBody>
          <a:bodyPr wrap="square" rtlCol="0">
            <a:spAutoFit/>
          </a:bodyPr>
          <a:lstStyle/>
          <a:p>
            <a:pPr marL="182880" indent="-182880" eaLnBrk="1" fontAlgn="auto" hangingPunct="1">
              <a:spcBef>
                <a:spcPts val="0"/>
              </a:spcBef>
              <a:spcAft>
                <a:spcPts val="0"/>
              </a:spcAft>
              <a:buFont typeface="Arial" pitchFamily="34" charset="0"/>
              <a:buChar char="•"/>
            </a:pPr>
            <a:r>
              <a:rPr lang="en-US" sz="1600" dirty="0" smtClean="0">
                <a:solidFill>
                  <a:prstClr val="black"/>
                </a:solidFill>
                <a:latin typeface="Calibri"/>
                <a:ea typeface="+mn-ea"/>
              </a:rPr>
              <a:t>Critical Materials Energy Innovation Hub –</a:t>
            </a:r>
            <a:r>
              <a:rPr lang="en-US" sz="1600" dirty="0" smtClean="0">
                <a:solidFill>
                  <a:srgbClr val="000000"/>
                </a:solidFill>
                <a:latin typeface="+mn-lt"/>
              </a:rPr>
              <a:t>identifying more efficient use of critical materials in energy technologies and improving the efficiency, and reducing the production costs, for supplies of critical materials – April 3</a:t>
            </a:r>
            <a:r>
              <a:rPr lang="en-US" sz="1600" baseline="30000" dirty="0" smtClean="0">
                <a:solidFill>
                  <a:srgbClr val="000000"/>
                </a:solidFill>
                <a:latin typeface="+mn-lt"/>
              </a:rPr>
              <a:t>rd</a:t>
            </a:r>
            <a:r>
              <a:rPr lang="en-US" sz="1600" dirty="0" smtClean="0">
                <a:solidFill>
                  <a:srgbClr val="000000"/>
                </a:solidFill>
                <a:latin typeface="+mn-lt"/>
              </a:rPr>
              <a:t> workshop</a:t>
            </a:r>
            <a:endParaRPr lang="en-US" sz="1600" dirty="0" smtClean="0">
              <a:solidFill>
                <a:prstClr val="black"/>
              </a:solidFill>
              <a:latin typeface="+mn-lt"/>
              <a:ea typeface="+mn-ea"/>
            </a:endParaRPr>
          </a:p>
          <a:p>
            <a:pPr marL="182880" indent="-182880" eaLnBrk="1" fontAlgn="auto" hangingPunct="1">
              <a:spcBef>
                <a:spcPts val="0"/>
              </a:spcBef>
              <a:spcAft>
                <a:spcPts val="0"/>
              </a:spcAft>
              <a:buFont typeface="Arial" pitchFamily="34" charset="0"/>
              <a:buChar char="•"/>
            </a:pPr>
            <a:r>
              <a:rPr lang="en-US" sz="1600" dirty="0" smtClean="0">
                <a:solidFill>
                  <a:prstClr val="black"/>
                </a:solidFill>
                <a:latin typeface="Calibri"/>
                <a:ea typeface="+mn-ea"/>
              </a:rPr>
              <a:t>Innovative Manufacturing Initiative – transformational manufacturing process and materials technologies </a:t>
            </a:r>
          </a:p>
          <a:p>
            <a:pPr marL="182880" indent="-182880" eaLnBrk="1" fontAlgn="auto" hangingPunct="1">
              <a:spcBef>
                <a:spcPts val="0"/>
              </a:spcBef>
              <a:spcAft>
                <a:spcPts val="0"/>
              </a:spcAft>
              <a:buFont typeface="Arial" pitchFamily="34" charset="0"/>
              <a:buChar char="•"/>
            </a:pPr>
            <a:r>
              <a:rPr lang="en-US" sz="1600" dirty="0" smtClean="0">
                <a:solidFill>
                  <a:prstClr val="black"/>
                </a:solidFill>
                <a:latin typeface="Calibri"/>
                <a:ea typeface="+mn-ea"/>
              </a:rPr>
              <a:t>Small Business Innovation Research (FY12 FOA)– lanthanide separation &amp; processing topics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fade">
                                      <p:cBhvr>
                                        <p:cTn id="10" dur="3000"/>
                                        <p:tgtEl>
                                          <p:spTgt spid="1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fade">
                                      <p:cBhvr>
                                        <p:cTn id="15" dur="500"/>
                                        <p:tgtEl>
                                          <p:spTgt spid="1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xEl>
                                              <p:pRg st="2" end="2"/>
                                            </p:txEl>
                                          </p:spTgt>
                                        </p:tgtEl>
                                        <p:attrNameLst>
                                          <p:attrName>style.visibility</p:attrName>
                                        </p:attrNameLst>
                                      </p:cBhvr>
                                      <p:to>
                                        <p:strVal val="visible"/>
                                      </p:to>
                                    </p:set>
                                    <p:animEffect transition="in" filter="fade">
                                      <p:cBhvr>
                                        <p:cTn id="20"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87400" y="1092201"/>
            <a:ext cx="7086600" cy="3524042"/>
          </a:xfrm>
          <a:prstGeom prst="rect">
            <a:avLst/>
          </a:prstGeom>
          <a:noFill/>
        </p:spPr>
        <p:txBody>
          <a:bodyPr wrap="square" lIns="91440" tIns="45720" rIns="91440" bIns="45720" rtlCol="0">
            <a:spAutoFit/>
          </a:bodyPr>
          <a:lstStyle/>
          <a:p>
            <a:pPr marL="571500" indent="-571500">
              <a:spcBef>
                <a:spcPts val="1800"/>
              </a:spcBef>
              <a:buAutoNum type="arabicPeriod"/>
            </a:pPr>
            <a:r>
              <a:rPr lang="en-US" sz="2000" dirty="0" smtClean="0">
                <a:solidFill>
                  <a:srgbClr val="0000FF"/>
                </a:solidFill>
              </a:rPr>
              <a:t>Critical supply challenges for five rare earths (dysprosium, neodymium, terbium, europium, yttrium) may affect energy technologies in years ahead</a:t>
            </a:r>
          </a:p>
          <a:p>
            <a:pPr marL="571500" indent="-571500">
              <a:spcBef>
                <a:spcPts val="1200"/>
              </a:spcBef>
              <a:buAutoNum type="arabicPeriod"/>
            </a:pPr>
            <a:r>
              <a:rPr lang="en-US" sz="2000" dirty="0" smtClean="0">
                <a:solidFill>
                  <a:srgbClr val="0000FF"/>
                </a:solidFill>
              </a:rPr>
              <a:t>In past year, DOE and other stakeholders have scaled up work to address these challenges</a:t>
            </a:r>
          </a:p>
          <a:p>
            <a:pPr marL="571500" indent="-571500">
              <a:spcBef>
                <a:spcPts val="1200"/>
              </a:spcBef>
              <a:buAutoNum type="arabicPeriod"/>
            </a:pPr>
            <a:r>
              <a:rPr lang="en-US" sz="2000" dirty="0" smtClean="0">
                <a:solidFill>
                  <a:srgbClr val="0000FF"/>
                </a:solidFill>
              </a:rPr>
              <a:t>Building workforce capabilities through education and training will help realize opportunities</a:t>
            </a:r>
          </a:p>
          <a:p>
            <a:pPr marL="571500" indent="-571500">
              <a:spcBef>
                <a:spcPts val="1200"/>
              </a:spcBef>
              <a:buAutoNum type="arabicPeriod"/>
            </a:pPr>
            <a:r>
              <a:rPr lang="en-US" sz="2000" dirty="0" smtClean="0">
                <a:solidFill>
                  <a:srgbClr val="0000FF"/>
                </a:solidFill>
              </a:rPr>
              <a:t>Much more work required in years ahead</a:t>
            </a:r>
          </a:p>
          <a:p>
            <a:pPr marL="571500" indent="-571500">
              <a:spcBef>
                <a:spcPts val="600"/>
              </a:spcBef>
              <a:buFont typeface="+mj-lt"/>
              <a:buAutoNum type="romanUcPeriod"/>
            </a:pPr>
            <a:endParaRPr lang="en-US" sz="2000" b="1" dirty="0" smtClean="0">
              <a:solidFill>
                <a:schemeClr val="tx2">
                  <a:lumMod val="60000"/>
                  <a:lumOff val="40000"/>
                </a:schemeClr>
              </a:solidFill>
            </a:endParaRPr>
          </a:p>
        </p:txBody>
      </p:sp>
      <p:sp>
        <p:nvSpPr>
          <p:cNvPr id="16" name="Rectangle 4"/>
          <p:cNvSpPr txBox="1">
            <a:spLocks noChangeArrowheads="1"/>
          </p:cNvSpPr>
          <p:nvPr>
            <p:custDataLst>
              <p:tags r:id="rId1"/>
            </p:custDataLst>
          </p:nvPr>
        </p:nvSpPr>
        <p:spPr bwMode="auto">
          <a:xfrm>
            <a:off x="1060771" y="203200"/>
            <a:ext cx="8464233" cy="711200"/>
          </a:xfrm>
          <a:prstGeom prst="rect">
            <a:avLst/>
          </a:prstGeom>
          <a:noFill/>
          <a:ln>
            <a:miter lim="800000"/>
            <a:headEnd/>
            <a:tailEnd/>
          </a:ln>
        </p:spPr>
        <p:txBody>
          <a:bodyPr lIns="91440" tIns="45720" rIns="91440" bIns="45720" anchor="ctr" anchorCtr="0"/>
          <a:lstStyle/>
          <a:p>
            <a:pPr defTabSz="1019175" eaLnBrk="0" fontAlgn="base" hangingPunct="0">
              <a:spcBef>
                <a:spcPct val="0"/>
              </a:spcBef>
              <a:spcAft>
                <a:spcPct val="0"/>
              </a:spcAft>
              <a:defRPr/>
            </a:pPr>
            <a:r>
              <a:rPr lang="en-US" sz="2000" b="1" kern="0" dirty="0" smtClean="0">
                <a:solidFill>
                  <a:schemeClr val="tx2"/>
                </a:solidFill>
                <a:latin typeface="+mj-lt"/>
                <a:ea typeface="+mj-ea"/>
                <a:cs typeface="Arial" pitchFamily="34" charset="0"/>
              </a:rPr>
              <a:t>DOE’s 2011 Critical Materials Strategy - Main Messages</a:t>
            </a:r>
          </a:p>
        </p:txBody>
      </p:sp>
      <p:sp>
        <p:nvSpPr>
          <p:cNvPr id="17" name="Slide Number Placeholder 16"/>
          <p:cNvSpPr>
            <a:spLocks noGrp="1"/>
          </p:cNvSpPr>
          <p:nvPr>
            <p:ph type="sldNum" sz="quarter" idx="12"/>
          </p:nvPr>
        </p:nvSpPr>
        <p:spPr/>
        <p:txBody>
          <a:bodyPr/>
          <a:lstStyle/>
          <a:p>
            <a:fld id="{9674A71A-F4B2-4E10-A573-45B7E04BE11B}" type="slidenum">
              <a:rPr lang="en-US" smtClean="0"/>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66800"/>
            <a:ext cx="7620000" cy="990600"/>
          </a:xfrm>
        </p:spPr>
        <p:txBody>
          <a:bodyPr/>
          <a:lstStyle/>
          <a:p>
            <a:pPr algn="l"/>
            <a:r>
              <a:rPr lang="en-US" dirty="0" smtClean="0"/>
              <a:t>Summary</a:t>
            </a:r>
            <a:endParaRPr lang="en-US" dirty="0"/>
          </a:p>
        </p:txBody>
      </p:sp>
      <p:sp>
        <p:nvSpPr>
          <p:cNvPr id="3" name="Content Placeholder 2"/>
          <p:cNvSpPr>
            <a:spLocks noGrp="1"/>
          </p:cNvSpPr>
          <p:nvPr>
            <p:ph idx="1"/>
          </p:nvPr>
        </p:nvSpPr>
        <p:spPr>
          <a:xfrm>
            <a:off x="609600" y="2133600"/>
            <a:ext cx="7772400" cy="3429000"/>
          </a:xfrm>
        </p:spPr>
        <p:txBody>
          <a:bodyPr/>
          <a:lstStyle/>
          <a:p>
            <a:r>
              <a:rPr lang="en-US" sz="2000" dirty="0" smtClean="0"/>
              <a:t>Recycling </a:t>
            </a:r>
          </a:p>
          <a:p>
            <a:pPr lvl="1"/>
            <a:r>
              <a:rPr lang="en-US" sz="1800" dirty="0" smtClean="0"/>
              <a:t>Opportunities available to take advantage of recycling potential</a:t>
            </a:r>
          </a:p>
          <a:p>
            <a:pPr lvl="1"/>
            <a:r>
              <a:rPr lang="en-US" sz="1800" dirty="0" smtClean="0"/>
              <a:t>Need for R&amp;D to facilitate these opportunities</a:t>
            </a:r>
          </a:p>
          <a:p>
            <a:r>
              <a:rPr lang="en-US" sz="2000" dirty="0" smtClean="0"/>
              <a:t>Substitutes for REEs</a:t>
            </a:r>
          </a:p>
          <a:p>
            <a:pPr lvl="1"/>
            <a:r>
              <a:rPr lang="en-US" sz="1800" dirty="0" smtClean="0"/>
              <a:t>DOE has supported a wide variety of programs to reduce dependence on REEs for green energy applications</a:t>
            </a:r>
          </a:p>
          <a:p>
            <a:pPr lvl="1"/>
            <a:r>
              <a:rPr lang="en-US" sz="1800" dirty="0" smtClean="0"/>
              <a:t>Most work underway is early stage research</a:t>
            </a:r>
          </a:p>
          <a:p>
            <a:r>
              <a:rPr lang="en-US" sz="2000" dirty="0" smtClean="0"/>
              <a:t>Federal Efforts</a:t>
            </a:r>
          </a:p>
          <a:p>
            <a:pPr lvl="1"/>
            <a:r>
              <a:rPr lang="en-US" sz="1800" dirty="0" smtClean="0"/>
              <a:t>Many agencies are engaged on issues related to REEs</a:t>
            </a:r>
          </a:p>
          <a:p>
            <a:pPr lvl="1"/>
            <a:r>
              <a:rPr lang="en-US" sz="1800" dirty="0" smtClean="0"/>
              <a:t>Interagency efforts are being coordinated through OSTP</a:t>
            </a:r>
          </a:p>
          <a:p>
            <a:pPr lvl="1"/>
            <a:endParaRPr lang="en-US" sz="1800" dirty="0" smtClean="0"/>
          </a:p>
          <a:p>
            <a:pPr lvl="1"/>
            <a:endParaRPr lang="en-US" sz="1800" dirty="0" smtClean="0"/>
          </a:p>
          <a:p>
            <a:pPr lvl="1"/>
            <a:endParaRPr lang="en-US" sz="1800" dirty="0"/>
          </a:p>
        </p:txBody>
      </p:sp>
      <p:sp>
        <p:nvSpPr>
          <p:cNvPr id="4" name="Date Placeholder 3"/>
          <p:cNvSpPr>
            <a:spLocks noGrp="1"/>
          </p:cNvSpPr>
          <p:nvPr>
            <p:ph type="dt" sz="half" idx="10"/>
          </p:nvPr>
        </p:nvSpPr>
        <p:spPr/>
        <p:txBody>
          <a:bodyPr/>
          <a:lstStyle/>
          <a:p>
            <a:pPr>
              <a:defRPr/>
            </a:pPr>
            <a:fld id="{A0615EEF-869E-46F2-92B7-7E6CBA978D3A}" type="datetime1">
              <a:rPr lang="en-US" smtClean="0"/>
              <a:pPr>
                <a:defRPr/>
              </a:pPr>
              <a:t>4/4/2012</a:t>
            </a:fld>
            <a:endParaRPr lang="en-US"/>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0D6225B3-2B2E-4F95-9B7B-2B15D38AC6F5}"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pPr>
              <a:buNone/>
            </a:pPr>
            <a:r>
              <a:rPr lang="en-US" sz="2000" dirty="0" smtClean="0"/>
              <a:t>Mike McKittrick</a:t>
            </a:r>
          </a:p>
          <a:p>
            <a:pPr>
              <a:buNone/>
            </a:pPr>
            <a:r>
              <a:rPr lang="en-US" sz="2000" dirty="0" smtClean="0"/>
              <a:t>U.S. EPA</a:t>
            </a:r>
          </a:p>
          <a:p>
            <a:pPr>
              <a:buNone/>
            </a:pPr>
            <a:r>
              <a:rPr lang="en-US" sz="2000" dirty="0" smtClean="0"/>
              <a:t>Office of Research and Development</a:t>
            </a:r>
          </a:p>
          <a:p>
            <a:pPr>
              <a:buNone/>
            </a:pPr>
            <a:r>
              <a:rPr lang="en-US" sz="2000" dirty="0" smtClean="0"/>
              <a:t>National Center for Environmental Research</a:t>
            </a:r>
          </a:p>
          <a:p>
            <a:pPr>
              <a:buNone/>
            </a:pPr>
            <a:r>
              <a:rPr lang="en-US" sz="2000" dirty="0" smtClean="0"/>
              <a:t>703-347-8100</a:t>
            </a:r>
          </a:p>
          <a:p>
            <a:pPr>
              <a:buNone/>
            </a:pPr>
            <a:r>
              <a:rPr lang="en-US" sz="2000" dirty="0" smtClean="0"/>
              <a:t>mckittrick.michael@epa.gov</a:t>
            </a:r>
            <a:endParaRPr lang="en-US" sz="2000" dirty="0"/>
          </a:p>
        </p:txBody>
      </p:sp>
      <p:sp>
        <p:nvSpPr>
          <p:cNvPr id="4" name="Date Placeholder 3"/>
          <p:cNvSpPr>
            <a:spLocks noGrp="1"/>
          </p:cNvSpPr>
          <p:nvPr>
            <p:ph type="dt" sz="half" idx="10"/>
          </p:nvPr>
        </p:nvSpPr>
        <p:spPr/>
        <p:txBody>
          <a:bodyPr/>
          <a:lstStyle/>
          <a:p>
            <a:pPr>
              <a:defRPr/>
            </a:pPr>
            <a:fld id="{A0615EEF-869E-46F2-92B7-7E6CBA978D3A}" type="datetime1">
              <a:rPr lang="en-US">
                <a:solidFill>
                  <a:srgbClr val="000000"/>
                </a:solidFill>
              </a:rPr>
              <a:pPr>
                <a:defRPr/>
              </a:pPr>
              <a:t>4/4/2012</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U.S. Environmental Protection Agency</a:t>
            </a:r>
          </a:p>
        </p:txBody>
      </p:sp>
      <p:sp>
        <p:nvSpPr>
          <p:cNvPr id="6" name="Slide Number Placeholder 5"/>
          <p:cNvSpPr>
            <a:spLocks noGrp="1"/>
          </p:cNvSpPr>
          <p:nvPr>
            <p:ph type="sldNum" sz="quarter" idx="12"/>
          </p:nvPr>
        </p:nvSpPr>
        <p:spPr/>
        <p:txBody>
          <a:bodyPr/>
          <a:lstStyle/>
          <a:p>
            <a:pPr>
              <a:defRPr/>
            </a:pPr>
            <a:fld id="{0D6225B3-2B2E-4F95-9B7B-2B15D38AC6F5}" type="slidenum">
              <a:rPr lang="en-US">
                <a:solidFill>
                  <a:srgbClr val="000000"/>
                </a:solidFill>
              </a:rPr>
              <a:pPr>
                <a:defRPr/>
              </a:pPr>
              <a:t>23</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0"/>
            <a:ext cx="7620000" cy="990600"/>
          </a:xfrm>
        </p:spPr>
        <p:txBody>
          <a:bodyPr/>
          <a:lstStyle/>
          <a:p>
            <a:pPr algn="l"/>
            <a:r>
              <a:rPr lang="en-US" dirty="0" smtClean="0"/>
              <a:t>Separation &amp; Processing</a:t>
            </a:r>
            <a:endParaRPr lang="en-US" dirty="0"/>
          </a:p>
        </p:txBody>
      </p:sp>
      <p:sp>
        <p:nvSpPr>
          <p:cNvPr id="3" name="Content Placeholder 2"/>
          <p:cNvSpPr>
            <a:spLocks noGrp="1"/>
          </p:cNvSpPr>
          <p:nvPr>
            <p:ph idx="1"/>
          </p:nvPr>
        </p:nvSpPr>
        <p:spPr>
          <a:xfrm>
            <a:off x="304800" y="2057400"/>
            <a:ext cx="3733800" cy="3429000"/>
          </a:xfrm>
        </p:spPr>
        <p:txBody>
          <a:bodyPr/>
          <a:lstStyle/>
          <a:p>
            <a:r>
              <a:rPr lang="en-US" sz="2000" dirty="0" smtClean="0"/>
              <a:t>Solvent Extraction</a:t>
            </a:r>
          </a:p>
          <a:p>
            <a:pPr lvl="1"/>
            <a:r>
              <a:rPr lang="en-US" sz="1600" dirty="0" smtClean="0"/>
              <a:t>REEs are very chemically similar which makes them difficult to separate</a:t>
            </a:r>
          </a:p>
          <a:p>
            <a:pPr lvl="1"/>
            <a:r>
              <a:rPr lang="en-US" sz="2000" dirty="0" smtClean="0"/>
              <a:t>Very small separation factors</a:t>
            </a:r>
          </a:p>
          <a:p>
            <a:pPr lvl="1"/>
            <a:r>
              <a:rPr lang="en-US" sz="2000" dirty="0" smtClean="0"/>
              <a:t>Hundreds of solvent extraction stages</a:t>
            </a:r>
          </a:p>
          <a:p>
            <a:pPr lvl="1"/>
            <a:r>
              <a:rPr lang="en-US" sz="2000" dirty="0" smtClean="0"/>
              <a:t>Up to 1 year to process ore</a:t>
            </a:r>
          </a:p>
          <a:p>
            <a:pPr lvl="1">
              <a:buNone/>
            </a:pPr>
            <a:endParaRPr lang="en-US" sz="2000" dirty="0" smtClean="0"/>
          </a:p>
          <a:p>
            <a:pPr>
              <a:buNone/>
            </a:pPr>
            <a:endParaRPr lang="en-US" sz="2000" dirty="0"/>
          </a:p>
        </p:txBody>
      </p:sp>
      <p:sp>
        <p:nvSpPr>
          <p:cNvPr id="4" name="Date Placeholder 3"/>
          <p:cNvSpPr>
            <a:spLocks noGrp="1"/>
          </p:cNvSpPr>
          <p:nvPr>
            <p:ph type="dt" sz="half" idx="10"/>
          </p:nvPr>
        </p:nvSpPr>
        <p:spPr/>
        <p:txBody>
          <a:bodyPr/>
          <a:lstStyle/>
          <a:p>
            <a:pPr>
              <a:defRPr/>
            </a:pPr>
            <a:fld id="{A0615EEF-869E-46F2-92B7-7E6CBA978D3A}" type="datetime1">
              <a:rPr lang="en-US" smtClean="0"/>
              <a:pPr>
                <a:defRPr/>
              </a:pPr>
              <a:t>4/4/2012</a:t>
            </a:fld>
            <a:endParaRPr lang="en-US"/>
          </a:p>
        </p:txBody>
      </p:sp>
      <p:sp>
        <p:nvSpPr>
          <p:cNvPr id="5" name="Footer Placeholder 4"/>
          <p:cNvSpPr>
            <a:spLocks noGrp="1"/>
          </p:cNvSpPr>
          <p:nvPr>
            <p:ph type="ftr" sz="quarter" idx="11"/>
          </p:nvPr>
        </p:nvSpPr>
        <p:spPr/>
        <p:txBody>
          <a:bodyPr/>
          <a:lstStyle/>
          <a:p>
            <a:pPr>
              <a:defRPr/>
            </a:pPr>
            <a:r>
              <a:rPr lang="en-US" smtClean="0"/>
              <a:t>U.S. Environmental Protection Agency</a:t>
            </a:r>
            <a:endParaRPr lang="en-US"/>
          </a:p>
        </p:txBody>
      </p:sp>
      <p:sp>
        <p:nvSpPr>
          <p:cNvPr id="6" name="Slide Number Placeholder 5"/>
          <p:cNvSpPr>
            <a:spLocks noGrp="1"/>
          </p:cNvSpPr>
          <p:nvPr>
            <p:ph type="sldNum" sz="quarter" idx="12"/>
          </p:nvPr>
        </p:nvSpPr>
        <p:spPr/>
        <p:txBody>
          <a:bodyPr/>
          <a:lstStyle/>
          <a:p>
            <a:pPr>
              <a:defRPr/>
            </a:pPr>
            <a:fld id="{0D6225B3-2B2E-4F95-9B7B-2B15D38AC6F5}" type="slidenum">
              <a:rPr lang="en-US" smtClean="0"/>
              <a:pPr>
                <a:defRPr/>
              </a:pPr>
              <a:t>24</a:t>
            </a:fld>
            <a:endParaRPr lang="en-US" dirty="0"/>
          </a:p>
        </p:txBody>
      </p:sp>
      <p:pic>
        <p:nvPicPr>
          <p:cNvPr id="7" name="Picture 2" descr="Rare earth factory">
            <a:hlinkClick r:id="rId2" tooltip="Rare earth factory"/>
          </p:cNvPr>
          <p:cNvPicPr>
            <a:picLocks noChangeAspect="1" noChangeArrowheads="1"/>
          </p:cNvPicPr>
          <p:nvPr/>
        </p:nvPicPr>
        <p:blipFill>
          <a:blip r:embed="rId3" cstate="print"/>
          <a:srcRect/>
          <a:stretch>
            <a:fillRect/>
          </a:stretch>
        </p:blipFill>
        <p:spPr bwMode="auto">
          <a:xfrm>
            <a:off x="4191000" y="2057400"/>
            <a:ext cx="2895600" cy="2171700"/>
          </a:xfrm>
          <a:prstGeom prst="rect">
            <a:avLst/>
          </a:prstGeo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0"/>
            <a:ext cx="7620000" cy="990600"/>
          </a:xfrm>
        </p:spPr>
        <p:txBody>
          <a:bodyPr/>
          <a:lstStyle/>
          <a:p>
            <a:pPr algn="l"/>
            <a:r>
              <a:rPr lang="en-US" dirty="0" smtClean="0"/>
              <a:t>Potential Advances</a:t>
            </a:r>
            <a:endParaRPr lang="en-US" dirty="0"/>
          </a:p>
        </p:txBody>
      </p:sp>
      <p:sp>
        <p:nvSpPr>
          <p:cNvPr id="3" name="Content Placeholder 2"/>
          <p:cNvSpPr>
            <a:spLocks noGrp="1"/>
          </p:cNvSpPr>
          <p:nvPr>
            <p:ph sz="half" idx="1"/>
          </p:nvPr>
        </p:nvSpPr>
        <p:spPr>
          <a:xfrm>
            <a:off x="685800" y="2590800"/>
            <a:ext cx="3810000" cy="3429000"/>
          </a:xfrm>
        </p:spPr>
        <p:txBody>
          <a:bodyPr/>
          <a:lstStyle/>
          <a:p>
            <a:r>
              <a:rPr lang="en-US" sz="1800" dirty="0" smtClean="0"/>
              <a:t>New </a:t>
            </a:r>
            <a:r>
              <a:rPr lang="en-US" sz="1800" dirty="0" err="1" smtClean="0"/>
              <a:t>Molycorp</a:t>
            </a:r>
            <a:r>
              <a:rPr lang="en-US" sz="1800" dirty="0" smtClean="0"/>
              <a:t> Facility</a:t>
            </a:r>
          </a:p>
          <a:p>
            <a:pPr lvl="1"/>
            <a:r>
              <a:rPr lang="en-US" sz="1600" dirty="0" smtClean="0"/>
              <a:t>Combines chlor-alkali process with REE separation</a:t>
            </a:r>
          </a:p>
          <a:p>
            <a:pPr lvl="1"/>
            <a:r>
              <a:rPr lang="en-US" sz="1600" dirty="0" smtClean="0"/>
              <a:t>Recycles 90% of wastewater</a:t>
            </a:r>
          </a:p>
          <a:p>
            <a:pPr lvl="1"/>
            <a:r>
              <a:rPr lang="en-US" sz="1600" dirty="0" smtClean="0"/>
              <a:t>Eliminates 120 acres of evaporation ponds</a:t>
            </a:r>
          </a:p>
          <a:p>
            <a:pPr lvl="1"/>
            <a:r>
              <a:rPr lang="en-US" sz="1600" dirty="0" smtClean="0"/>
              <a:t>Recycle reagents</a:t>
            </a:r>
          </a:p>
          <a:p>
            <a:pPr lvl="1"/>
            <a:r>
              <a:rPr lang="en-US" sz="1600" dirty="0" smtClean="0"/>
              <a:t>More cost effective</a:t>
            </a:r>
          </a:p>
          <a:p>
            <a:endParaRPr lang="en-US" sz="1800" dirty="0"/>
          </a:p>
        </p:txBody>
      </p:sp>
      <p:sp>
        <p:nvSpPr>
          <p:cNvPr id="4" name="Content Placeholder 3"/>
          <p:cNvSpPr>
            <a:spLocks noGrp="1"/>
          </p:cNvSpPr>
          <p:nvPr>
            <p:ph sz="half" idx="2"/>
          </p:nvPr>
        </p:nvSpPr>
        <p:spPr>
          <a:xfrm>
            <a:off x="4648200" y="2667000"/>
            <a:ext cx="3810000" cy="3429000"/>
          </a:xfrm>
        </p:spPr>
        <p:txBody>
          <a:bodyPr/>
          <a:lstStyle/>
          <a:p>
            <a:r>
              <a:rPr lang="en-US" sz="2000" dirty="0" smtClean="0"/>
              <a:t>Other routes</a:t>
            </a:r>
          </a:p>
          <a:p>
            <a:pPr lvl="1"/>
            <a:r>
              <a:rPr lang="en-US" sz="1800" dirty="0" smtClean="0"/>
              <a:t>Supercritical Fluid extraction</a:t>
            </a:r>
          </a:p>
          <a:p>
            <a:pPr lvl="1"/>
            <a:r>
              <a:rPr lang="en-US" sz="1800" dirty="0" smtClean="0"/>
              <a:t>Biologically inspired approaches</a:t>
            </a:r>
          </a:p>
          <a:p>
            <a:pPr lvl="1"/>
            <a:r>
              <a:rPr lang="en-US" sz="1800" dirty="0" smtClean="0"/>
              <a:t>Electrochemistry</a:t>
            </a:r>
          </a:p>
          <a:p>
            <a:pPr lvl="1"/>
            <a:r>
              <a:rPr lang="en-US" sz="1800" dirty="0" smtClean="0"/>
              <a:t>Ionic liquids</a:t>
            </a:r>
          </a:p>
          <a:p>
            <a:pPr lvl="1"/>
            <a:r>
              <a:rPr lang="en-US" sz="1800" dirty="0" smtClean="0"/>
              <a:t>Selective Extraction</a:t>
            </a:r>
            <a:endParaRPr lang="en-US" sz="1800" dirty="0"/>
          </a:p>
        </p:txBody>
      </p:sp>
      <p:sp>
        <p:nvSpPr>
          <p:cNvPr id="5" name="Date Placeholder 4"/>
          <p:cNvSpPr>
            <a:spLocks noGrp="1"/>
          </p:cNvSpPr>
          <p:nvPr>
            <p:ph type="dt" sz="half" idx="10"/>
          </p:nvPr>
        </p:nvSpPr>
        <p:spPr/>
        <p:txBody>
          <a:bodyPr/>
          <a:lstStyle/>
          <a:p>
            <a:pPr>
              <a:defRPr/>
            </a:pPr>
            <a:fld id="{3037BCF7-9895-4D5E-899A-70167F377E38}" type="datetime1">
              <a:rPr lang="en-US" smtClean="0"/>
              <a:pPr>
                <a:defRPr/>
              </a:pPr>
              <a:t>4/4/2012</a:t>
            </a:fld>
            <a:endParaRPr lang="en-US"/>
          </a:p>
        </p:txBody>
      </p:sp>
      <p:sp>
        <p:nvSpPr>
          <p:cNvPr id="6" name="Footer Placeholder 5"/>
          <p:cNvSpPr>
            <a:spLocks noGrp="1"/>
          </p:cNvSpPr>
          <p:nvPr>
            <p:ph type="ftr" sz="quarter" idx="11"/>
          </p:nvPr>
        </p:nvSpPr>
        <p:spPr/>
        <p:txBody>
          <a:bodyPr/>
          <a:lstStyle/>
          <a:p>
            <a:pPr>
              <a:defRPr/>
            </a:pPr>
            <a:r>
              <a:rPr lang="en-US" smtClean="0"/>
              <a:t>U.S. Environmental Protection Agency</a:t>
            </a:r>
            <a:endParaRPr lang="en-US"/>
          </a:p>
        </p:txBody>
      </p:sp>
      <p:sp>
        <p:nvSpPr>
          <p:cNvPr id="7" name="Slide Number Placeholder 6"/>
          <p:cNvSpPr>
            <a:spLocks noGrp="1"/>
          </p:cNvSpPr>
          <p:nvPr>
            <p:ph type="sldNum" sz="quarter" idx="12"/>
          </p:nvPr>
        </p:nvSpPr>
        <p:spPr/>
        <p:txBody>
          <a:bodyPr/>
          <a:lstStyle/>
          <a:p>
            <a:pPr>
              <a:defRPr/>
            </a:pPr>
            <a:fld id="{337DE76E-A520-4CD1-84C7-C3962B4AD057}" type="slidenum">
              <a:rPr lang="en-US" smtClean="0"/>
              <a:pPr>
                <a:defRPr/>
              </a:pPr>
              <a:t>25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Rectangle 4"/>
          <p:cNvSpPr txBox="1">
            <a:spLocks noChangeArrowheads="1"/>
          </p:cNvSpPr>
          <p:nvPr>
            <p:custDataLst>
              <p:tags r:id="rId1"/>
            </p:custDataLst>
          </p:nvPr>
        </p:nvSpPr>
        <p:spPr bwMode="auto">
          <a:xfrm>
            <a:off x="1060769" y="203200"/>
            <a:ext cx="8464233" cy="711200"/>
          </a:xfrm>
          <a:prstGeom prst="rect">
            <a:avLst/>
          </a:prstGeom>
          <a:noFill/>
          <a:ln>
            <a:miter lim="800000"/>
            <a:headEnd/>
            <a:tailEnd/>
          </a:ln>
        </p:spPr>
        <p:txBody>
          <a:bodyPr lIns="91440" tIns="45720" rIns="91440" bIns="45720" anchor="ctr" anchorCtr="0"/>
          <a:lstStyle/>
          <a:p>
            <a:pPr defTabSz="1019175" eaLnBrk="0" fontAlgn="base" hangingPunct="0">
              <a:spcBef>
                <a:spcPct val="0"/>
              </a:spcBef>
              <a:spcAft>
                <a:spcPct val="0"/>
              </a:spcAft>
              <a:defRPr/>
            </a:pPr>
            <a:r>
              <a:rPr lang="en-US" sz="2000" b="1" kern="0" dirty="0" smtClean="0">
                <a:solidFill>
                  <a:schemeClr val="tx2"/>
                </a:solidFill>
                <a:latin typeface="+mj-lt"/>
                <a:ea typeface="+mj-ea"/>
                <a:cs typeface="Arial" pitchFamily="34" charset="0"/>
              </a:rPr>
              <a:t>Demand Projections: Four Trajectories</a:t>
            </a:r>
          </a:p>
        </p:txBody>
      </p:sp>
      <p:sp>
        <p:nvSpPr>
          <p:cNvPr id="17" name="Slide Number Placeholder 16"/>
          <p:cNvSpPr>
            <a:spLocks noGrp="1"/>
          </p:cNvSpPr>
          <p:nvPr>
            <p:ph type="sldNum" sz="quarter" idx="12"/>
          </p:nvPr>
        </p:nvSpPr>
        <p:spPr/>
        <p:txBody>
          <a:bodyPr/>
          <a:lstStyle/>
          <a:p>
            <a:fld id="{9674A71A-F4B2-4E10-A573-45B7E04BE11B}" type="slidenum">
              <a:rPr lang="en-US" smtClean="0"/>
              <a:pPr/>
              <a:t>26</a:t>
            </a:fld>
            <a:endParaRPr lang="en-US"/>
          </a:p>
        </p:txBody>
      </p:sp>
      <p:sp>
        <p:nvSpPr>
          <p:cNvPr id="61" name="TextBox 60"/>
          <p:cNvSpPr txBox="1"/>
          <p:nvPr/>
        </p:nvSpPr>
        <p:spPr>
          <a:xfrm>
            <a:off x="228600" y="5460594"/>
            <a:ext cx="8686800" cy="1092607"/>
          </a:xfrm>
          <a:prstGeom prst="rect">
            <a:avLst/>
          </a:prstGeom>
          <a:noFill/>
        </p:spPr>
        <p:txBody>
          <a:bodyPr wrap="square" lIns="91440" tIns="45720" rIns="91440" bIns="45720" rtlCol="0">
            <a:spAutoFit/>
          </a:bodyPr>
          <a:lstStyle/>
          <a:p>
            <a:pPr marL="236538" indent="-236538">
              <a:spcBef>
                <a:spcPts val="600"/>
              </a:spcBef>
              <a:buFont typeface="Arial" pitchFamily="34" charset="0"/>
              <a:buChar char="•"/>
            </a:pPr>
            <a:r>
              <a:rPr lang="en-US" sz="2000" b="1" i="1" dirty="0" smtClean="0">
                <a:solidFill>
                  <a:schemeClr val="tx2">
                    <a:lumMod val="60000"/>
                    <a:lumOff val="40000"/>
                  </a:schemeClr>
                </a:solidFill>
              </a:rPr>
              <a:t>Market Penetration = Deployment</a:t>
            </a:r>
            <a:r>
              <a:rPr lang="en-US" sz="2000" dirty="0" smtClean="0"/>
              <a:t> (total annual units of a clean energy technology) </a:t>
            </a:r>
            <a:r>
              <a:rPr lang="en-US" sz="2000" b="1" dirty="0" smtClean="0">
                <a:solidFill>
                  <a:schemeClr val="tx2">
                    <a:lumMod val="60000"/>
                    <a:lumOff val="40000"/>
                  </a:schemeClr>
                </a:solidFill>
              </a:rPr>
              <a:t>X</a:t>
            </a:r>
            <a:r>
              <a:rPr lang="en-US" sz="2000" b="1" i="1" dirty="0" smtClean="0">
                <a:solidFill>
                  <a:schemeClr val="tx2">
                    <a:lumMod val="60000"/>
                    <a:lumOff val="40000"/>
                  </a:schemeClr>
                </a:solidFill>
              </a:rPr>
              <a:t> Market Share</a:t>
            </a:r>
            <a:r>
              <a:rPr lang="en-US" sz="2000" dirty="0" smtClean="0"/>
              <a:t> (% of units using materials analyzed)</a:t>
            </a:r>
          </a:p>
          <a:p>
            <a:pPr marL="236538" indent="-236538">
              <a:spcBef>
                <a:spcPts val="600"/>
              </a:spcBef>
              <a:buFont typeface="Arial" pitchFamily="34" charset="0"/>
              <a:buChar char="•"/>
            </a:pPr>
            <a:r>
              <a:rPr lang="en-US" sz="2000" b="1" i="1" dirty="0" smtClean="0">
                <a:solidFill>
                  <a:schemeClr val="tx2">
                    <a:lumMod val="60000"/>
                    <a:lumOff val="40000"/>
                  </a:schemeClr>
                </a:solidFill>
              </a:rPr>
              <a:t>Material Intensity = </a:t>
            </a:r>
            <a:r>
              <a:rPr lang="en-US" sz="2000" dirty="0" smtClean="0"/>
              <a:t>Material demand per unit of the clean energy technology</a:t>
            </a:r>
          </a:p>
        </p:txBody>
      </p:sp>
      <p:graphicFrame>
        <p:nvGraphicFramePr>
          <p:cNvPr id="6" name="Table 5"/>
          <p:cNvGraphicFramePr>
            <a:graphicFrameLocks noGrp="1"/>
          </p:cNvGraphicFramePr>
          <p:nvPr/>
        </p:nvGraphicFramePr>
        <p:xfrm>
          <a:off x="2057400" y="1484245"/>
          <a:ext cx="5003805" cy="2123440"/>
        </p:xfrm>
        <a:graphic>
          <a:graphicData uri="http://schemas.openxmlformats.org/drawingml/2006/table">
            <a:tbl>
              <a:tblPr firstRow="1" bandRow="1">
                <a:tableStyleId>{5C22544A-7EE6-4342-B048-85BDC9FD1C3A}</a:tableStyleId>
              </a:tblPr>
              <a:tblGrid>
                <a:gridCol w="1667935"/>
                <a:gridCol w="1667935"/>
                <a:gridCol w="1667935"/>
              </a:tblGrid>
              <a:tr h="640080">
                <a:tc>
                  <a:txBody>
                    <a:bodyPr/>
                    <a:lstStyle/>
                    <a:p>
                      <a:pPr algn="ctr"/>
                      <a:endParaRPr lang="en-US" sz="1800" dirty="0"/>
                    </a:p>
                  </a:txBody>
                  <a:tcPr/>
                </a:tc>
                <a:tc>
                  <a:txBody>
                    <a:bodyPr/>
                    <a:lstStyle/>
                    <a:p>
                      <a:pPr algn="ctr"/>
                      <a:r>
                        <a:rPr lang="en-US" sz="1800" dirty="0" smtClean="0"/>
                        <a:t>Market</a:t>
                      </a:r>
                      <a:r>
                        <a:rPr lang="en-US" sz="1800" baseline="0" dirty="0" smtClean="0"/>
                        <a:t> Penetration</a:t>
                      </a:r>
                      <a:endParaRPr lang="en-US" sz="1800" dirty="0"/>
                    </a:p>
                  </a:txBody>
                  <a:tcPr/>
                </a:tc>
                <a:tc>
                  <a:txBody>
                    <a:bodyPr/>
                    <a:lstStyle/>
                    <a:p>
                      <a:pPr algn="ctr"/>
                      <a:r>
                        <a:rPr lang="en-US" sz="1800" dirty="0" smtClean="0"/>
                        <a:t>Material Intensity</a:t>
                      </a:r>
                      <a:endParaRPr lang="en-US" sz="1800" dirty="0"/>
                    </a:p>
                  </a:txBody>
                  <a:tcPr/>
                </a:tc>
              </a:tr>
              <a:tr h="370840">
                <a:tc>
                  <a:txBody>
                    <a:bodyPr/>
                    <a:lstStyle/>
                    <a:p>
                      <a:pPr algn="ctr"/>
                      <a:r>
                        <a:rPr lang="en-US" sz="1800" dirty="0" smtClean="0"/>
                        <a:t>Trajectory D</a:t>
                      </a:r>
                      <a:endParaRPr lang="en-US" sz="1800" dirty="0"/>
                    </a:p>
                  </a:txBody>
                  <a:tcPr/>
                </a:tc>
                <a:tc>
                  <a:txBody>
                    <a:bodyPr/>
                    <a:lstStyle/>
                    <a:p>
                      <a:pPr algn="ctr"/>
                      <a:r>
                        <a:rPr lang="en-US" sz="1800" dirty="0" smtClean="0"/>
                        <a:t>High</a:t>
                      </a:r>
                      <a:endParaRPr lang="en-US" sz="1800" dirty="0"/>
                    </a:p>
                  </a:txBody>
                  <a:tcPr/>
                </a:tc>
                <a:tc>
                  <a:txBody>
                    <a:bodyPr/>
                    <a:lstStyle/>
                    <a:p>
                      <a:pPr algn="ctr"/>
                      <a:r>
                        <a:rPr lang="en-US" sz="1800" dirty="0" smtClean="0"/>
                        <a:t>High</a:t>
                      </a:r>
                      <a:endParaRPr lang="en-US" sz="1800" dirty="0"/>
                    </a:p>
                  </a:txBody>
                  <a:tcPr/>
                </a:tc>
              </a:tr>
              <a:tr h="370840">
                <a:tc>
                  <a:txBody>
                    <a:bodyPr/>
                    <a:lstStyle/>
                    <a:p>
                      <a:pPr algn="ctr"/>
                      <a:r>
                        <a:rPr lang="en-US" sz="1800" dirty="0" smtClean="0"/>
                        <a:t>Trajectory C</a:t>
                      </a:r>
                      <a:endParaRPr lang="en-US" sz="1800" dirty="0"/>
                    </a:p>
                  </a:txBody>
                  <a:tcPr/>
                </a:tc>
                <a:tc>
                  <a:txBody>
                    <a:bodyPr/>
                    <a:lstStyle/>
                    <a:p>
                      <a:pPr algn="ctr"/>
                      <a:r>
                        <a:rPr lang="en-US" sz="1800" dirty="0" smtClean="0"/>
                        <a:t>High</a:t>
                      </a:r>
                      <a:endParaRPr lang="en-US" sz="1800" dirty="0"/>
                    </a:p>
                  </a:txBody>
                  <a:tcPr/>
                </a:tc>
                <a:tc>
                  <a:txBody>
                    <a:bodyPr/>
                    <a:lstStyle/>
                    <a:p>
                      <a:pPr algn="ctr"/>
                      <a:r>
                        <a:rPr lang="en-US" sz="1800" dirty="0" smtClean="0"/>
                        <a:t>Low</a:t>
                      </a:r>
                      <a:endParaRPr lang="en-US" sz="1800" dirty="0"/>
                    </a:p>
                  </a:txBody>
                  <a:tcPr/>
                </a:tc>
              </a:tr>
              <a:tr h="370840">
                <a:tc>
                  <a:txBody>
                    <a:bodyPr/>
                    <a:lstStyle/>
                    <a:p>
                      <a:pPr algn="ctr"/>
                      <a:r>
                        <a:rPr lang="en-US" sz="1800" dirty="0" smtClean="0"/>
                        <a:t>Trajectory B</a:t>
                      </a:r>
                      <a:endParaRPr lang="en-US" sz="1800" dirty="0"/>
                    </a:p>
                  </a:txBody>
                  <a:tcPr/>
                </a:tc>
                <a:tc>
                  <a:txBody>
                    <a:bodyPr/>
                    <a:lstStyle/>
                    <a:p>
                      <a:pPr algn="ctr"/>
                      <a:r>
                        <a:rPr lang="en-US" sz="1800" dirty="0" smtClean="0"/>
                        <a:t>Low</a:t>
                      </a:r>
                      <a:endParaRPr lang="en-US" sz="1800" dirty="0"/>
                    </a:p>
                  </a:txBody>
                  <a:tcPr/>
                </a:tc>
                <a:tc>
                  <a:txBody>
                    <a:bodyPr/>
                    <a:lstStyle/>
                    <a:p>
                      <a:pPr algn="ctr"/>
                      <a:r>
                        <a:rPr lang="en-US" sz="1800" dirty="0" smtClean="0"/>
                        <a:t>High</a:t>
                      </a:r>
                      <a:endParaRPr lang="en-US" sz="1800" dirty="0"/>
                    </a:p>
                  </a:txBody>
                  <a:tcPr/>
                </a:tc>
              </a:tr>
              <a:tr h="370840">
                <a:tc>
                  <a:txBody>
                    <a:bodyPr/>
                    <a:lstStyle/>
                    <a:p>
                      <a:pPr algn="ctr"/>
                      <a:r>
                        <a:rPr lang="en-US" sz="1800" dirty="0" smtClean="0"/>
                        <a:t>Trajectory A</a:t>
                      </a:r>
                      <a:endParaRPr lang="en-US" sz="1800" dirty="0"/>
                    </a:p>
                  </a:txBody>
                  <a:tcPr/>
                </a:tc>
                <a:tc>
                  <a:txBody>
                    <a:bodyPr/>
                    <a:lstStyle/>
                    <a:p>
                      <a:pPr algn="ctr"/>
                      <a:r>
                        <a:rPr lang="en-US" sz="1800" dirty="0" smtClean="0"/>
                        <a:t>Low</a:t>
                      </a:r>
                      <a:endParaRPr lang="en-US" sz="1800" dirty="0"/>
                    </a:p>
                  </a:txBody>
                  <a:tcPr/>
                </a:tc>
                <a:tc>
                  <a:txBody>
                    <a:bodyPr/>
                    <a:lstStyle/>
                    <a:p>
                      <a:pPr algn="ctr"/>
                      <a:r>
                        <a:rPr lang="en-US" sz="1800" dirty="0" smtClean="0"/>
                        <a:t>Low</a:t>
                      </a:r>
                      <a:endParaRPr lang="en-US" sz="1800" dirty="0"/>
                    </a:p>
                  </a:txBody>
                  <a:tcPr/>
                </a:tc>
              </a:tr>
            </a:tbl>
          </a:graphicData>
        </a:graphic>
      </p:graphicFrame>
      <p:sp>
        <p:nvSpPr>
          <p:cNvPr id="7" name="TextBox 6"/>
          <p:cNvSpPr txBox="1"/>
          <p:nvPr/>
        </p:nvSpPr>
        <p:spPr>
          <a:xfrm>
            <a:off x="1447800" y="1032936"/>
            <a:ext cx="6400800" cy="369333"/>
          </a:xfrm>
          <a:prstGeom prst="rect">
            <a:avLst/>
          </a:prstGeom>
          <a:noFill/>
        </p:spPr>
        <p:txBody>
          <a:bodyPr wrap="square" lIns="91440" tIns="45720" rIns="91440" bIns="45720" rtlCol="0">
            <a:spAutoFit/>
          </a:bodyPr>
          <a:lstStyle/>
          <a:p>
            <a:pPr algn="ctr"/>
            <a:r>
              <a:rPr lang="en-US" b="1" dirty="0" smtClean="0"/>
              <a:t>Material Demand Factors</a:t>
            </a:r>
            <a:endParaRPr lang="en-US" b="1" dirty="0"/>
          </a:p>
        </p:txBody>
      </p:sp>
      <p:pic>
        <p:nvPicPr>
          <p:cNvPr id="8" name="Picture 2" descr="http://t2.gstatic.com/images?q=tbn:gpNe2Uv_JaazEM:http://theabundancefoundation.org/wp-content/uploads/ModernWindmill.jpg&amp;t=1"/>
          <p:cNvPicPr>
            <a:picLocks noChangeAspect="1" noChangeArrowheads="1"/>
          </p:cNvPicPr>
          <p:nvPr/>
        </p:nvPicPr>
        <p:blipFill>
          <a:blip r:embed="rId4" cstate="print"/>
          <a:srcRect l="2941" t="5747" r="5882" b="2306"/>
          <a:stretch>
            <a:fillRect/>
          </a:stretch>
        </p:blipFill>
        <p:spPr bwMode="auto">
          <a:xfrm>
            <a:off x="685801" y="3886200"/>
            <a:ext cx="1254918" cy="1295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2" name="Group 47"/>
          <p:cNvGrpSpPr/>
          <p:nvPr/>
        </p:nvGrpSpPr>
        <p:grpSpPr>
          <a:xfrm>
            <a:off x="2438400" y="3886200"/>
            <a:ext cx="1371600" cy="1295400"/>
            <a:chOff x="685800" y="4800600"/>
            <a:chExt cx="1828800" cy="1905000"/>
          </a:xfrm>
        </p:grpSpPr>
        <p:sp>
          <p:nvSpPr>
            <p:cNvPr id="10" name="Rectangle 9"/>
            <p:cNvSpPr/>
            <p:nvPr/>
          </p:nvSpPr>
          <p:spPr>
            <a:xfrm>
              <a:off x="685800" y="4800600"/>
              <a:ext cx="1828800" cy="1905000"/>
            </a:xfrm>
            <a:prstGeom prst="rect">
              <a:avLst/>
            </a:prstGeom>
            <a:solidFill>
              <a:srgbClr val="FFFF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aseline="-25000" dirty="0"/>
            </a:p>
          </p:txBody>
        </p:sp>
        <p:sp>
          <p:nvSpPr>
            <p:cNvPr id="11" name="Rectangle 10"/>
            <p:cNvSpPr/>
            <p:nvPr/>
          </p:nvSpPr>
          <p:spPr>
            <a:xfrm>
              <a:off x="685800" y="4800600"/>
              <a:ext cx="1828800" cy="1905000"/>
            </a:xfrm>
            <a:prstGeom prst="rect">
              <a:avLst/>
            </a:prstGeom>
            <a:solidFill>
              <a:schemeClr val="accent3">
                <a:alpha val="4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aseline="-25000" dirty="0"/>
            </a:p>
          </p:txBody>
        </p:sp>
        <p:pic>
          <p:nvPicPr>
            <p:cNvPr id="12" name="Picture 4" descr="http://t3.gstatic.com/images?q=tbn:58yzEhcExEGGmM:http://www.thaigoodview.com/library/contest2552/type1/science03/11/Electricity-web/html/content-html/source-html/solar-images/solarcell.jpg&amp;t=1"/>
            <p:cNvPicPr>
              <a:picLocks noChangeAspect="1" noChangeArrowheads="1"/>
            </p:cNvPicPr>
            <p:nvPr/>
          </p:nvPicPr>
          <p:blipFill>
            <a:blip r:embed="rId5" cstate="print"/>
            <a:srcRect/>
            <a:stretch>
              <a:fillRect/>
            </a:stretch>
          </p:blipFill>
          <p:spPr bwMode="auto">
            <a:xfrm flipH="1">
              <a:off x="762000" y="4876800"/>
              <a:ext cx="1676400"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pic>
        <p:nvPicPr>
          <p:cNvPr id="13" name="Picture 8" descr="http://t0.gstatic.com/images?q=tbn:IDxY1CCv6tmznM:http://mclaughlinquinn.com/blog/wp-content/uploads/2009/08/cfl.jpg&amp;t=1"/>
          <p:cNvPicPr>
            <a:picLocks noChangeAspect="1" noChangeArrowheads="1"/>
          </p:cNvPicPr>
          <p:nvPr/>
        </p:nvPicPr>
        <p:blipFill>
          <a:blip r:embed="rId6" cstate="print"/>
          <a:srcRect/>
          <a:stretch>
            <a:fillRect/>
          </a:stretch>
        </p:blipFill>
        <p:spPr bwMode="auto">
          <a:xfrm rot="3142107">
            <a:off x="4808905" y="3570636"/>
            <a:ext cx="876300" cy="1837403"/>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grpSp>
        <p:nvGrpSpPr>
          <p:cNvPr id="3" name="Group 38"/>
          <p:cNvGrpSpPr/>
          <p:nvPr/>
        </p:nvGrpSpPr>
        <p:grpSpPr>
          <a:xfrm>
            <a:off x="6705600" y="3886200"/>
            <a:ext cx="1524000" cy="1295400"/>
            <a:chOff x="6553200" y="5029200"/>
            <a:chExt cx="1981200" cy="1676400"/>
          </a:xfrm>
        </p:grpSpPr>
        <p:sp>
          <p:nvSpPr>
            <p:cNvPr id="15" name="Rectangle 14"/>
            <p:cNvSpPr/>
            <p:nvPr/>
          </p:nvSpPr>
          <p:spPr>
            <a:xfrm>
              <a:off x="6553200" y="5029200"/>
              <a:ext cx="1981200" cy="1676400"/>
            </a:xfrm>
            <a:prstGeom prst="rect">
              <a:avLst/>
            </a:prstGeom>
            <a:solidFill>
              <a:srgbClr val="FFFF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aseline="-25000" dirty="0"/>
            </a:p>
          </p:txBody>
        </p:sp>
        <p:sp>
          <p:nvSpPr>
            <p:cNvPr id="18" name="Rectangle 17"/>
            <p:cNvSpPr/>
            <p:nvPr/>
          </p:nvSpPr>
          <p:spPr>
            <a:xfrm>
              <a:off x="6553200" y="5029200"/>
              <a:ext cx="1981200" cy="1676400"/>
            </a:xfrm>
            <a:prstGeom prst="rect">
              <a:avLst/>
            </a:prstGeom>
            <a:solidFill>
              <a:schemeClr val="accent4">
                <a:alpha val="40000"/>
              </a:schemeClr>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aseline="-25000" dirty="0"/>
            </a:p>
          </p:txBody>
        </p:sp>
        <p:pic>
          <p:nvPicPr>
            <p:cNvPr id="19" name="Picture 6" descr="http://www.chevy-volt.info/cvolt.jpg"/>
            <p:cNvPicPr>
              <a:picLocks noChangeAspect="1" noChangeArrowheads="1"/>
            </p:cNvPicPr>
            <p:nvPr/>
          </p:nvPicPr>
          <p:blipFill>
            <a:blip r:embed="rId7" cstate="print"/>
            <a:srcRect/>
            <a:stretch>
              <a:fillRect/>
            </a:stretch>
          </p:blipFill>
          <p:spPr bwMode="auto">
            <a:xfrm>
              <a:off x="6705600" y="5181600"/>
              <a:ext cx="1676400" cy="11931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Rectangle 4"/>
          <p:cNvSpPr txBox="1">
            <a:spLocks noChangeArrowheads="1"/>
          </p:cNvSpPr>
          <p:nvPr>
            <p:custDataLst>
              <p:tags r:id="rId1"/>
            </p:custDataLst>
          </p:nvPr>
        </p:nvSpPr>
        <p:spPr bwMode="auto">
          <a:xfrm>
            <a:off x="1060769" y="191988"/>
            <a:ext cx="8552468" cy="722413"/>
          </a:xfrm>
          <a:prstGeom prst="rect">
            <a:avLst/>
          </a:prstGeom>
          <a:noFill/>
          <a:ln>
            <a:miter lim="800000"/>
            <a:headEnd/>
            <a:tailEnd/>
          </a:ln>
        </p:spPr>
        <p:txBody>
          <a:bodyPr lIns="91440" tIns="45720" rIns="91440" bIns="45720" anchor="ctr" anchorCtr="0"/>
          <a:lstStyle/>
          <a:p>
            <a:pPr defTabSz="1019175" eaLnBrk="0" fontAlgn="base" hangingPunct="0">
              <a:spcBef>
                <a:spcPct val="0"/>
              </a:spcBef>
              <a:spcAft>
                <a:spcPct val="0"/>
              </a:spcAft>
              <a:defRPr/>
            </a:pPr>
            <a:r>
              <a:rPr lang="en-US" sz="2000" b="1" kern="0" dirty="0" smtClean="0">
                <a:solidFill>
                  <a:schemeClr val="tx2"/>
                </a:solidFill>
                <a:latin typeface="+mj-lt"/>
                <a:ea typeface="+mj-ea"/>
                <a:cs typeface="Arial" pitchFamily="34" charset="0"/>
              </a:rPr>
              <a:t>Neodymium - Supply and Demand Projections</a:t>
            </a:r>
          </a:p>
          <a:p>
            <a:pPr defTabSz="1019175" eaLnBrk="0" fontAlgn="base" hangingPunct="0">
              <a:spcBef>
                <a:spcPct val="0"/>
              </a:spcBef>
              <a:spcAft>
                <a:spcPct val="0"/>
              </a:spcAft>
              <a:defRPr/>
            </a:pPr>
            <a:r>
              <a:rPr lang="en-US" sz="2000" b="1" kern="0" dirty="0" smtClean="0">
                <a:solidFill>
                  <a:schemeClr val="tx2"/>
                </a:solidFill>
                <a:cs typeface="Arial" pitchFamily="34" charset="0"/>
              </a:rPr>
              <a:t>Critical Materials Strategy 2011</a:t>
            </a:r>
          </a:p>
        </p:txBody>
      </p:sp>
      <p:pic>
        <p:nvPicPr>
          <p:cNvPr id="19458" name="Picture 2"/>
          <p:cNvPicPr>
            <a:picLocks noChangeAspect="1" noChangeArrowheads="1"/>
          </p:cNvPicPr>
          <p:nvPr/>
        </p:nvPicPr>
        <p:blipFill>
          <a:blip r:embed="rId4" cstate="print"/>
          <a:srcRect/>
          <a:stretch>
            <a:fillRect/>
          </a:stretch>
        </p:blipFill>
        <p:spPr bwMode="auto">
          <a:xfrm>
            <a:off x="380678" y="1132814"/>
            <a:ext cx="8307954" cy="5329631"/>
          </a:xfrm>
          <a:prstGeom prst="rect">
            <a:avLst/>
          </a:prstGeom>
          <a:noFill/>
          <a:ln w="9525">
            <a:noFill/>
            <a:miter lim="800000"/>
            <a:headEnd/>
            <a:tailEnd/>
          </a:ln>
          <a:effectLst/>
        </p:spPr>
      </p:pic>
      <p:sp>
        <p:nvSpPr>
          <p:cNvPr id="8" name="Slide Number Placeholder 7"/>
          <p:cNvSpPr>
            <a:spLocks noGrp="1"/>
          </p:cNvSpPr>
          <p:nvPr>
            <p:ph type="sldNum" sz="quarter" idx="12"/>
          </p:nvPr>
        </p:nvSpPr>
        <p:spPr/>
        <p:txBody>
          <a:bodyPr/>
          <a:lstStyle/>
          <a:p>
            <a:fld id="{9674A71A-F4B2-4E10-A573-45B7E04BE11B}" type="slidenum">
              <a:rPr lang="en-US" smtClean="0"/>
              <a:pPr/>
              <a:t>27</a:t>
            </a:fld>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Rectangle 4"/>
          <p:cNvSpPr txBox="1">
            <a:spLocks noChangeArrowheads="1"/>
          </p:cNvSpPr>
          <p:nvPr>
            <p:custDataLst>
              <p:tags r:id="rId1"/>
            </p:custDataLst>
          </p:nvPr>
        </p:nvSpPr>
        <p:spPr bwMode="auto">
          <a:xfrm>
            <a:off x="1060768" y="203200"/>
            <a:ext cx="8464233" cy="711200"/>
          </a:xfrm>
          <a:prstGeom prst="rect">
            <a:avLst/>
          </a:prstGeom>
          <a:noFill/>
          <a:ln>
            <a:miter lim="800000"/>
            <a:headEnd/>
            <a:tailEnd/>
          </a:ln>
        </p:spPr>
        <p:txBody>
          <a:bodyPr lIns="91440" tIns="45720" rIns="91440" bIns="45720" anchor="ctr" anchorCtr="0"/>
          <a:lstStyle/>
          <a:p>
            <a:pPr defTabSz="1019175" eaLnBrk="0" fontAlgn="base" hangingPunct="0">
              <a:spcBef>
                <a:spcPct val="0"/>
              </a:spcBef>
              <a:spcAft>
                <a:spcPct val="0"/>
              </a:spcAft>
              <a:defRPr/>
            </a:pPr>
            <a:r>
              <a:rPr lang="en-US" sz="2000" b="1" kern="0" dirty="0" smtClean="0">
                <a:solidFill>
                  <a:schemeClr val="tx2"/>
                </a:solidFill>
                <a:latin typeface="+mj-lt"/>
                <a:ea typeface="+mj-ea"/>
                <a:cs typeface="Arial" pitchFamily="34" charset="0"/>
              </a:rPr>
              <a:t>Short-Term Comparison between 2010 CMS and 2011 CMS</a:t>
            </a:r>
          </a:p>
        </p:txBody>
      </p:sp>
      <p:sp>
        <p:nvSpPr>
          <p:cNvPr id="117" name="Slide Number Placeholder 116"/>
          <p:cNvSpPr>
            <a:spLocks noGrp="1"/>
          </p:cNvSpPr>
          <p:nvPr>
            <p:ph type="sldNum" sz="quarter" idx="12"/>
          </p:nvPr>
        </p:nvSpPr>
        <p:spPr/>
        <p:txBody>
          <a:bodyPr/>
          <a:lstStyle/>
          <a:p>
            <a:fld id="{9674A71A-F4B2-4E10-A573-45B7E04BE11B}" type="slidenum">
              <a:rPr lang="en-US" smtClean="0"/>
              <a:pPr/>
              <a:t>28</a:t>
            </a:fld>
            <a:endParaRPr lang="en-US" dirty="0"/>
          </a:p>
        </p:txBody>
      </p:sp>
      <p:pic>
        <p:nvPicPr>
          <p:cNvPr id="349187" name="Picture 3"/>
          <p:cNvPicPr>
            <a:picLocks noChangeAspect="1" noChangeArrowheads="1"/>
          </p:cNvPicPr>
          <p:nvPr/>
        </p:nvPicPr>
        <p:blipFill>
          <a:blip r:embed="rId4" cstate="print"/>
          <a:srcRect/>
          <a:stretch>
            <a:fillRect/>
          </a:stretch>
        </p:blipFill>
        <p:spPr bwMode="auto">
          <a:xfrm>
            <a:off x="822960" y="1097280"/>
            <a:ext cx="7762309" cy="526728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Rectangle 4"/>
          <p:cNvSpPr txBox="1">
            <a:spLocks noChangeArrowheads="1"/>
          </p:cNvSpPr>
          <p:nvPr>
            <p:custDataLst>
              <p:tags r:id="rId1"/>
            </p:custDataLst>
          </p:nvPr>
        </p:nvSpPr>
        <p:spPr bwMode="auto">
          <a:xfrm>
            <a:off x="1060768" y="203200"/>
            <a:ext cx="8464233" cy="711200"/>
          </a:xfrm>
          <a:prstGeom prst="rect">
            <a:avLst/>
          </a:prstGeom>
          <a:noFill/>
          <a:ln>
            <a:miter lim="800000"/>
            <a:headEnd/>
            <a:tailEnd/>
          </a:ln>
        </p:spPr>
        <p:txBody>
          <a:bodyPr lIns="91440" tIns="45720" rIns="91440" bIns="45720" anchor="ctr" anchorCtr="0"/>
          <a:lstStyle/>
          <a:p>
            <a:pPr defTabSz="1019175" eaLnBrk="0" fontAlgn="base" hangingPunct="0">
              <a:spcBef>
                <a:spcPct val="0"/>
              </a:spcBef>
              <a:spcAft>
                <a:spcPct val="0"/>
              </a:spcAft>
              <a:defRPr/>
            </a:pPr>
            <a:r>
              <a:rPr lang="en-US" sz="2000" b="1" kern="0" dirty="0" smtClean="0">
                <a:solidFill>
                  <a:schemeClr val="tx2"/>
                </a:solidFill>
                <a:latin typeface="+mj-lt"/>
                <a:ea typeface="+mj-ea"/>
                <a:cs typeface="Arial" pitchFamily="34" charset="0"/>
              </a:rPr>
              <a:t>Medium-Term Comparison Between 2010 CMS and 2011 CMS</a:t>
            </a:r>
          </a:p>
        </p:txBody>
      </p:sp>
      <p:sp>
        <p:nvSpPr>
          <p:cNvPr id="77" name="Slide Number Placeholder 116"/>
          <p:cNvSpPr>
            <a:spLocks noGrp="1"/>
          </p:cNvSpPr>
          <p:nvPr>
            <p:ph type="sldNum" sz="quarter" idx="12"/>
          </p:nvPr>
        </p:nvSpPr>
        <p:spPr>
          <a:xfrm>
            <a:off x="7010400" y="6477000"/>
            <a:ext cx="2133600" cy="365125"/>
          </a:xfrm>
        </p:spPr>
        <p:txBody>
          <a:bodyPr/>
          <a:lstStyle/>
          <a:p>
            <a:fld id="{9674A71A-F4B2-4E10-A573-45B7E04BE11B}" type="slidenum">
              <a:rPr lang="en-US" smtClean="0"/>
              <a:pPr/>
              <a:t>29</a:t>
            </a:fld>
            <a:endParaRPr lang="en-US" dirty="0"/>
          </a:p>
        </p:txBody>
      </p:sp>
      <p:pic>
        <p:nvPicPr>
          <p:cNvPr id="350210" name="Picture 2"/>
          <p:cNvPicPr>
            <a:picLocks noChangeAspect="1" noChangeArrowheads="1"/>
          </p:cNvPicPr>
          <p:nvPr/>
        </p:nvPicPr>
        <p:blipFill>
          <a:blip r:embed="rId4" cstate="print"/>
          <a:srcRect/>
          <a:stretch>
            <a:fillRect/>
          </a:stretch>
        </p:blipFill>
        <p:spPr bwMode="auto">
          <a:xfrm>
            <a:off x="822960" y="1097281"/>
            <a:ext cx="7841100" cy="532638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76400"/>
            <a:ext cx="7772400" cy="3429000"/>
          </a:xfrm>
        </p:spPr>
        <p:txBody>
          <a:bodyPr/>
          <a:lstStyle/>
          <a:p>
            <a:r>
              <a:rPr lang="en-US" sz="2400" dirty="0" smtClean="0"/>
              <a:t>Recycling and Reuse</a:t>
            </a:r>
          </a:p>
          <a:p>
            <a:pPr lvl="1"/>
            <a:r>
              <a:rPr lang="en-US" sz="2000" dirty="0" smtClean="0"/>
              <a:t>Challenges</a:t>
            </a:r>
          </a:p>
          <a:p>
            <a:pPr lvl="1"/>
            <a:r>
              <a:rPr lang="en-US" sz="2000" dirty="0" smtClean="0"/>
              <a:t>Opportunities</a:t>
            </a:r>
          </a:p>
          <a:p>
            <a:pPr lvl="1"/>
            <a:r>
              <a:rPr lang="en-US" sz="2000" dirty="0" smtClean="0"/>
              <a:t>EPA SBIR</a:t>
            </a:r>
          </a:p>
          <a:p>
            <a:r>
              <a:rPr lang="en-US" sz="2400" dirty="0" smtClean="0"/>
              <a:t>Substitutions</a:t>
            </a:r>
          </a:p>
          <a:p>
            <a:r>
              <a:rPr lang="en-US" sz="2400" dirty="0" smtClean="0"/>
              <a:t>Federal Government Efforts</a:t>
            </a:r>
          </a:p>
          <a:p>
            <a:pPr lvl="1"/>
            <a:r>
              <a:rPr lang="en-US" sz="2000" dirty="0" smtClean="0"/>
              <a:t>Office of Science and Technology Policy (OSTP)</a:t>
            </a:r>
          </a:p>
          <a:p>
            <a:pPr lvl="1"/>
            <a:r>
              <a:rPr lang="en-US" sz="2000" dirty="0" smtClean="0"/>
              <a:t>DOE Critical Materials Strategy</a:t>
            </a:r>
            <a:endParaRPr lang="en-US" sz="2000" dirty="0"/>
          </a:p>
        </p:txBody>
      </p:sp>
      <p:sp>
        <p:nvSpPr>
          <p:cNvPr id="4" name="Date Placeholder 3"/>
          <p:cNvSpPr>
            <a:spLocks noGrp="1"/>
          </p:cNvSpPr>
          <p:nvPr>
            <p:ph type="dt" sz="half" idx="10"/>
          </p:nvPr>
        </p:nvSpPr>
        <p:spPr/>
        <p:txBody>
          <a:bodyPr/>
          <a:lstStyle/>
          <a:p>
            <a:pPr>
              <a:defRPr/>
            </a:pPr>
            <a:fld id="{A0615EEF-869E-46F2-92B7-7E6CBA978D3A}" type="datetime1">
              <a:rPr lang="en-US" smtClean="0"/>
              <a:pPr>
                <a:defRPr/>
              </a:pPr>
              <a:t>4/4/2012</a:t>
            </a:fld>
            <a:endParaRPr lang="en-US"/>
          </a:p>
        </p:txBody>
      </p:sp>
      <p:sp>
        <p:nvSpPr>
          <p:cNvPr id="5" name="Footer Placeholder 4"/>
          <p:cNvSpPr>
            <a:spLocks noGrp="1"/>
          </p:cNvSpPr>
          <p:nvPr>
            <p:ph type="ftr" sz="quarter" idx="11"/>
          </p:nvPr>
        </p:nvSpPr>
        <p:spPr/>
        <p:txBody>
          <a:bodyPr/>
          <a:lstStyle/>
          <a:p>
            <a:pPr>
              <a:defRPr/>
            </a:pPr>
            <a:r>
              <a:rPr lang="en-US" smtClean="0"/>
              <a:t>U.S. Environmental Protection Agency</a:t>
            </a:r>
            <a:endParaRPr lang="en-US"/>
          </a:p>
        </p:txBody>
      </p:sp>
      <p:sp>
        <p:nvSpPr>
          <p:cNvPr id="6" name="Slide Number Placeholder 5"/>
          <p:cNvSpPr>
            <a:spLocks noGrp="1"/>
          </p:cNvSpPr>
          <p:nvPr>
            <p:ph type="sldNum" sz="quarter" idx="12"/>
          </p:nvPr>
        </p:nvSpPr>
        <p:spPr/>
        <p:txBody>
          <a:bodyPr/>
          <a:lstStyle/>
          <a:p>
            <a:pPr>
              <a:defRPr/>
            </a:pPr>
            <a:fld id="{0D6225B3-2B2E-4F95-9B7B-2B15D38AC6F5}"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Recycling and Reuse</a:t>
            </a:r>
            <a:endParaRPr lang="en-US" dirty="0"/>
          </a:p>
        </p:txBody>
      </p:sp>
      <p:sp>
        <p:nvSpPr>
          <p:cNvPr id="4" name="Date Placeholder 3"/>
          <p:cNvSpPr>
            <a:spLocks noGrp="1"/>
          </p:cNvSpPr>
          <p:nvPr>
            <p:ph type="dt" sz="half" idx="10"/>
          </p:nvPr>
        </p:nvSpPr>
        <p:spPr/>
        <p:txBody>
          <a:bodyPr/>
          <a:lstStyle/>
          <a:p>
            <a:pPr>
              <a:defRPr/>
            </a:pPr>
            <a:fld id="{A0615EEF-869E-46F2-92B7-7E6CBA978D3A}" type="datetime1">
              <a:rPr lang="en-US" smtClean="0"/>
              <a:pPr>
                <a:defRPr/>
              </a:pPr>
              <a:t>4/4/2012</a:t>
            </a:fld>
            <a:endParaRPr lang="en-US"/>
          </a:p>
        </p:txBody>
      </p:sp>
      <p:sp>
        <p:nvSpPr>
          <p:cNvPr id="5" name="Footer Placeholder 4"/>
          <p:cNvSpPr>
            <a:spLocks noGrp="1"/>
          </p:cNvSpPr>
          <p:nvPr>
            <p:ph type="ftr" sz="quarter" idx="11"/>
          </p:nvPr>
        </p:nvSpPr>
        <p:spPr/>
        <p:txBody>
          <a:bodyPr/>
          <a:lstStyle/>
          <a:p>
            <a:pPr>
              <a:defRPr/>
            </a:pPr>
            <a:r>
              <a:rPr lang="en-US" smtClean="0"/>
              <a:t>U.S. Environmental Protection Agency</a:t>
            </a:r>
            <a:endParaRPr lang="en-US"/>
          </a:p>
        </p:txBody>
      </p:sp>
      <p:sp>
        <p:nvSpPr>
          <p:cNvPr id="6" name="Slide Number Placeholder 5"/>
          <p:cNvSpPr>
            <a:spLocks noGrp="1"/>
          </p:cNvSpPr>
          <p:nvPr>
            <p:ph type="sldNum" sz="quarter" idx="12"/>
          </p:nvPr>
        </p:nvSpPr>
        <p:spPr/>
        <p:txBody>
          <a:bodyPr/>
          <a:lstStyle/>
          <a:p>
            <a:pPr>
              <a:defRPr/>
            </a:pPr>
            <a:fld id="{0D6225B3-2B2E-4F95-9B7B-2B15D38AC6F5}" type="slidenum">
              <a:rPr lang="en-US" smtClean="0"/>
              <a:pPr>
                <a:defRPr/>
              </a:pPr>
              <a:t>4</a:t>
            </a:fld>
            <a:endParaRPr lang="en-US" dirty="0"/>
          </a:p>
        </p:txBody>
      </p:sp>
      <p:pic>
        <p:nvPicPr>
          <p:cNvPr id="7" name="Picture 32"/>
          <p:cNvPicPr>
            <a:picLocks noChangeAspect="1" noChangeArrowheads="1"/>
          </p:cNvPicPr>
          <p:nvPr/>
        </p:nvPicPr>
        <p:blipFill>
          <a:blip r:embed="rId2" cstate="print"/>
          <a:srcRect t="22014" b="36547"/>
          <a:stretch>
            <a:fillRect/>
          </a:stretch>
        </p:blipFill>
        <p:spPr bwMode="auto">
          <a:xfrm>
            <a:off x="609600" y="3124200"/>
            <a:ext cx="7848600" cy="2438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28600" y="1143000"/>
            <a:ext cx="7620000" cy="990600"/>
          </a:xfrm>
        </p:spPr>
        <p:txBody>
          <a:bodyPr/>
          <a:lstStyle/>
          <a:p>
            <a:pPr algn="l"/>
            <a:r>
              <a:rPr lang="en-US" sz="2400" dirty="0" smtClean="0"/>
              <a:t>EOL Recycling Rates</a:t>
            </a:r>
            <a:endParaRPr lang="en-US" sz="2400" dirty="0"/>
          </a:p>
        </p:txBody>
      </p:sp>
      <p:sp>
        <p:nvSpPr>
          <p:cNvPr id="4" name="Date Placeholder 3"/>
          <p:cNvSpPr>
            <a:spLocks noGrp="1"/>
          </p:cNvSpPr>
          <p:nvPr>
            <p:ph type="dt" sz="half" idx="10"/>
          </p:nvPr>
        </p:nvSpPr>
        <p:spPr/>
        <p:txBody>
          <a:bodyPr/>
          <a:lstStyle/>
          <a:p>
            <a:pPr>
              <a:defRPr/>
            </a:pPr>
            <a:fld id="{A0615EEF-869E-46F2-92B7-7E6CBA978D3A}" type="datetime1">
              <a:rPr lang="en-US" smtClean="0"/>
              <a:pPr>
                <a:defRPr/>
              </a:pPr>
              <a:t>4/4/2012</a:t>
            </a:fld>
            <a:endParaRPr lang="en-US"/>
          </a:p>
        </p:txBody>
      </p:sp>
      <p:sp>
        <p:nvSpPr>
          <p:cNvPr id="5" name="Footer Placeholder 4"/>
          <p:cNvSpPr>
            <a:spLocks noGrp="1"/>
          </p:cNvSpPr>
          <p:nvPr>
            <p:ph type="ftr" sz="quarter" idx="11"/>
          </p:nvPr>
        </p:nvSpPr>
        <p:spPr/>
        <p:txBody>
          <a:bodyPr/>
          <a:lstStyle/>
          <a:p>
            <a:pPr>
              <a:defRPr/>
            </a:pPr>
            <a:r>
              <a:rPr lang="en-US" smtClean="0"/>
              <a:t>U.S. Environmental Protection Agency</a:t>
            </a:r>
            <a:endParaRPr lang="en-US"/>
          </a:p>
        </p:txBody>
      </p:sp>
      <p:sp>
        <p:nvSpPr>
          <p:cNvPr id="6" name="Slide Number Placeholder 5"/>
          <p:cNvSpPr>
            <a:spLocks noGrp="1"/>
          </p:cNvSpPr>
          <p:nvPr>
            <p:ph type="sldNum" sz="quarter" idx="12"/>
          </p:nvPr>
        </p:nvSpPr>
        <p:spPr/>
        <p:txBody>
          <a:bodyPr/>
          <a:lstStyle/>
          <a:p>
            <a:pPr>
              <a:defRPr/>
            </a:pPr>
            <a:fld id="{0D6225B3-2B2E-4F95-9B7B-2B15D38AC6F5}" type="slidenum">
              <a:rPr lang="en-US" smtClean="0"/>
              <a:pPr>
                <a:defRPr/>
              </a:pPr>
              <a:t>5</a:t>
            </a:fld>
            <a:endParaRPr lang="en-US" dirty="0"/>
          </a:p>
        </p:txBody>
      </p:sp>
      <p:pic>
        <p:nvPicPr>
          <p:cNvPr id="1026" name="Picture 2"/>
          <p:cNvPicPr>
            <a:picLocks noChangeAspect="1" noChangeArrowheads="1"/>
          </p:cNvPicPr>
          <p:nvPr/>
        </p:nvPicPr>
        <p:blipFill>
          <a:blip r:embed="rId2" cstate="print"/>
          <a:srcRect l="46250" t="29688" r="6250" b="28906"/>
          <a:stretch>
            <a:fillRect/>
          </a:stretch>
        </p:blipFill>
        <p:spPr bwMode="auto">
          <a:xfrm>
            <a:off x="762000" y="2057400"/>
            <a:ext cx="5791200" cy="4038600"/>
          </a:xfrm>
          <a:prstGeom prst="rect">
            <a:avLst/>
          </a:prstGeom>
          <a:noFill/>
          <a:ln w="9525">
            <a:noFill/>
            <a:miter lim="800000"/>
            <a:headEnd/>
            <a:tailEnd/>
          </a:ln>
        </p:spPr>
      </p:pic>
      <p:sp>
        <p:nvSpPr>
          <p:cNvPr id="13" name="TextBox 12"/>
          <p:cNvSpPr txBox="1"/>
          <p:nvPr/>
        </p:nvSpPr>
        <p:spPr>
          <a:xfrm>
            <a:off x="6629400" y="5562600"/>
            <a:ext cx="2362200" cy="369332"/>
          </a:xfrm>
          <a:prstGeom prst="rect">
            <a:avLst/>
          </a:prstGeom>
          <a:noFill/>
        </p:spPr>
        <p:txBody>
          <a:bodyPr wrap="square" rtlCol="0">
            <a:spAutoFit/>
          </a:bodyPr>
          <a:lstStyle/>
          <a:p>
            <a:r>
              <a:rPr lang="en-US" sz="900" dirty="0" smtClean="0"/>
              <a:t>Recycling Rates of Metals - United Nations Environmental </a:t>
            </a:r>
            <a:r>
              <a:rPr lang="en-US" sz="900" dirty="0" err="1" smtClean="0"/>
              <a:t>Programme</a:t>
            </a:r>
            <a:r>
              <a:rPr lang="en-US" sz="900" dirty="0" smtClean="0"/>
              <a:t>, 2011</a:t>
            </a:r>
            <a:endParaRPr lang="en-US" sz="9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6111875"/>
            <a:ext cx="1905000" cy="457200"/>
          </a:xfrm>
        </p:spPr>
        <p:txBody>
          <a:bodyPr/>
          <a:lstStyle/>
          <a:p>
            <a:pPr>
              <a:defRPr/>
            </a:pPr>
            <a:fld id="{A0615EEF-869E-46F2-92B7-7E6CBA978D3A}" type="datetime1">
              <a:rPr lang="en-US" smtClean="0"/>
              <a:pPr>
                <a:defRPr/>
              </a:pPr>
              <a:t>4/4/2012</a:t>
            </a:fld>
            <a:endParaRPr lang="en-US"/>
          </a:p>
        </p:txBody>
      </p:sp>
      <p:sp>
        <p:nvSpPr>
          <p:cNvPr id="5" name="Footer Placeholder 4"/>
          <p:cNvSpPr>
            <a:spLocks noGrp="1"/>
          </p:cNvSpPr>
          <p:nvPr>
            <p:ph type="ftr" sz="quarter" idx="11"/>
          </p:nvPr>
        </p:nvSpPr>
        <p:spPr>
          <a:xfrm>
            <a:off x="1905000" y="6111875"/>
            <a:ext cx="5486400" cy="457200"/>
          </a:xfrm>
        </p:spPr>
        <p:txBody>
          <a:bodyPr/>
          <a:lstStyle/>
          <a:p>
            <a:pPr>
              <a:defRPr/>
            </a:pPr>
            <a:r>
              <a:rPr lang="en-US" smtClean="0"/>
              <a:t>U.S. Environmental Protection Agency</a:t>
            </a:r>
            <a:endParaRPr lang="en-US"/>
          </a:p>
        </p:txBody>
      </p:sp>
      <p:sp>
        <p:nvSpPr>
          <p:cNvPr id="6" name="Slide Number Placeholder 5"/>
          <p:cNvSpPr>
            <a:spLocks noGrp="1"/>
          </p:cNvSpPr>
          <p:nvPr>
            <p:ph type="sldNum" sz="quarter" idx="12"/>
          </p:nvPr>
        </p:nvSpPr>
        <p:spPr>
          <a:xfrm>
            <a:off x="6553200" y="6111875"/>
            <a:ext cx="1905000" cy="457200"/>
          </a:xfrm>
        </p:spPr>
        <p:txBody>
          <a:bodyPr/>
          <a:lstStyle/>
          <a:p>
            <a:pPr>
              <a:defRPr/>
            </a:pPr>
            <a:fld id="{0D6225B3-2B2E-4F95-9B7B-2B15D38AC6F5}" type="slidenum">
              <a:rPr lang="en-US" smtClean="0"/>
              <a:pPr>
                <a:defRPr/>
              </a:pPr>
              <a:t>6</a:t>
            </a:fld>
            <a:endParaRPr lang="en-US" dirty="0"/>
          </a:p>
        </p:txBody>
      </p:sp>
      <p:graphicFrame>
        <p:nvGraphicFramePr>
          <p:cNvPr id="7" name="Table 6"/>
          <p:cNvGraphicFramePr>
            <a:graphicFrameLocks noGrp="1"/>
          </p:cNvGraphicFramePr>
          <p:nvPr/>
        </p:nvGraphicFramePr>
        <p:xfrm>
          <a:off x="426720" y="4650789"/>
          <a:ext cx="8150942" cy="1014926"/>
        </p:xfrm>
        <a:graphic>
          <a:graphicData uri="http://schemas.openxmlformats.org/drawingml/2006/table">
            <a:tbl>
              <a:tblPr firstRow="1" bandRow="1">
                <a:tableStyleId>{3B4B98B0-60AC-42C2-AFA5-B58CD77FA1E5}</a:tableStyleId>
              </a:tblPr>
              <a:tblGrid>
                <a:gridCol w="3048000"/>
                <a:gridCol w="697230"/>
                <a:gridCol w="4405712"/>
              </a:tblGrid>
              <a:tr h="1014926">
                <a:tc>
                  <a:txBody>
                    <a:bodyPr/>
                    <a:lstStyle/>
                    <a:p>
                      <a:r>
                        <a:rPr lang="en-US" b="1" dirty="0" smtClean="0"/>
                        <a:t>End of Product Life Recycling</a:t>
                      </a:r>
                      <a:endParaRPr lang="en-US" b="1" dirty="0"/>
                    </a:p>
                  </a:txBody>
                  <a:tcPr>
                    <a:solidFill>
                      <a:schemeClr val="bg1"/>
                    </a:solidFill>
                  </a:tcPr>
                </a:tc>
                <a:tc>
                  <a:txBody>
                    <a:bodyPr/>
                    <a:lstStyle/>
                    <a:p>
                      <a:endParaRPr lang="en-US" b="0" dirty="0"/>
                    </a:p>
                  </a:txBody>
                  <a:tcPr>
                    <a:solidFill>
                      <a:schemeClr val="bg1"/>
                    </a:solidFill>
                  </a:tcPr>
                </a:tc>
                <a:tc>
                  <a:txBody>
                    <a:bodyPr/>
                    <a:lstStyle/>
                    <a:p>
                      <a:pPr>
                        <a:buFont typeface="Arial" pitchFamily="34" charset="0"/>
                        <a:buNone/>
                      </a:pPr>
                      <a:r>
                        <a:rPr lang="en-US" sz="1800" b="0" dirty="0" smtClean="0"/>
                        <a:t>30% of fluorescent bulbs are already recycled for</a:t>
                      </a:r>
                      <a:r>
                        <a:rPr lang="en-US" sz="1800" b="0" baseline="0" dirty="0" smtClean="0"/>
                        <a:t> mercury</a:t>
                      </a:r>
                      <a:r>
                        <a:rPr lang="en-US" sz="1800" b="0" dirty="0" smtClean="0"/>
                        <a:t> removal, but phosphors end up in landfills</a:t>
                      </a:r>
                    </a:p>
                  </a:txBody>
                  <a:tcPr>
                    <a:solidFill>
                      <a:schemeClr val="bg1"/>
                    </a:solidFill>
                  </a:tcPr>
                </a:tc>
              </a:tr>
            </a:tbl>
          </a:graphicData>
        </a:graphic>
      </p:graphicFrame>
      <p:sp>
        <p:nvSpPr>
          <p:cNvPr id="9" name="Slide Number Placeholder 16"/>
          <p:cNvSpPr txBox="1">
            <a:spLocks/>
          </p:cNvSpPr>
          <p:nvPr/>
        </p:nvSpPr>
        <p:spPr bwMode="auto">
          <a:xfrm>
            <a:off x="7010400" y="6340475"/>
            <a:ext cx="2133600" cy="365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74A71A-F4B2-4E10-A573-45B7E04BE11B}" type="slidenum">
              <a:rPr kumimoji="0" lang="en-US" sz="1400" b="0" i="0" u="none" strike="noStrike" kern="1200" cap="none" spc="0" normalizeH="0" baseline="0" noProof="0" smtClean="0">
                <a:ln>
                  <a:noFill/>
                </a:ln>
                <a:solidFill>
                  <a:schemeClr val="tx1"/>
                </a:solidFill>
                <a:effectLst/>
                <a:uLnTx/>
                <a:uFillTx/>
                <a:latin typeface="Arial"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400" b="0" i="0" u="none" strike="noStrike" kern="1200" cap="none" spc="0" normalizeH="0" baseline="0" noProof="0">
              <a:ln>
                <a:noFill/>
              </a:ln>
              <a:solidFill>
                <a:schemeClr val="tx1"/>
              </a:solidFill>
              <a:effectLst/>
              <a:uLnTx/>
              <a:uFillTx/>
              <a:latin typeface="Arial" charset="0"/>
              <a:ea typeface="ＭＳ Ｐゴシック" pitchFamily="84" charset="-128"/>
              <a:cs typeface="+mn-cs"/>
            </a:endParaRPr>
          </a:p>
        </p:txBody>
      </p:sp>
      <p:sp>
        <p:nvSpPr>
          <p:cNvPr id="10" name="Rectangle 2"/>
          <p:cNvSpPr>
            <a:spLocks noChangeArrowheads="1"/>
          </p:cNvSpPr>
          <p:nvPr/>
        </p:nvSpPr>
        <p:spPr bwMode="auto">
          <a:xfrm>
            <a:off x="0" y="-136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0" y="-136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TextBox 11"/>
          <p:cNvSpPr txBox="1"/>
          <p:nvPr/>
        </p:nvSpPr>
        <p:spPr>
          <a:xfrm>
            <a:off x="228600" y="927817"/>
            <a:ext cx="8534400" cy="1400383"/>
          </a:xfrm>
          <a:prstGeom prst="rect">
            <a:avLst/>
          </a:prstGeom>
          <a:noFill/>
        </p:spPr>
        <p:txBody>
          <a:bodyPr wrap="square" lIns="91440" tIns="45720" rIns="91440" bIns="45720" rtlCol="0">
            <a:spAutoFit/>
          </a:bodyPr>
          <a:lstStyle/>
          <a:p>
            <a:pPr marL="920750" lvl="2" indent="-463550">
              <a:spcBef>
                <a:spcPts val="600"/>
              </a:spcBef>
              <a:buFont typeface="Arial" pitchFamily="34" charset="0"/>
              <a:buChar char="•"/>
            </a:pPr>
            <a:endParaRPr lang="en-US" sz="2500" i="1" dirty="0" smtClean="0">
              <a:solidFill>
                <a:schemeClr val="tx2">
                  <a:lumMod val="40000"/>
                  <a:lumOff val="60000"/>
                </a:schemeClr>
              </a:solidFill>
            </a:endParaRPr>
          </a:p>
          <a:p>
            <a:pPr marL="920750" lvl="2" indent="-463550">
              <a:spcBef>
                <a:spcPts val="600"/>
              </a:spcBef>
              <a:buFont typeface="Arial" pitchFamily="34" charset="0"/>
              <a:buChar char="•"/>
            </a:pPr>
            <a:endParaRPr lang="en-US" sz="2500" i="1" dirty="0" smtClean="0">
              <a:solidFill>
                <a:schemeClr val="tx2">
                  <a:lumMod val="40000"/>
                  <a:lumOff val="60000"/>
                </a:schemeClr>
              </a:solidFill>
            </a:endParaRPr>
          </a:p>
          <a:p>
            <a:pPr marL="920750" lvl="2" indent="-463550">
              <a:spcBef>
                <a:spcPts val="600"/>
              </a:spcBef>
              <a:buFont typeface="Arial" pitchFamily="34" charset="0"/>
              <a:buChar char="•"/>
            </a:pPr>
            <a:endParaRPr lang="en-US" sz="2500" i="1" dirty="0" smtClean="0">
              <a:solidFill>
                <a:schemeClr val="tx2">
                  <a:lumMod val="40000"/>
                  <a:lumOff val="60000"/>
                </a:schemeClr>
              </a:solidFill>
            </a:endParaRPr>
          </a:p>
        </p:txBody>
      </p:sp>
      <p:sp>
        <p:nvSpPr>
          <p:cNvPr id="13" name="TextBox 12"/>
          <p:cNvSpPr txBox="1"/>
          <p:nvPr/>
        </p:nvSpPr>
        <p:spPr>
          <a:xfrm>
            <a:off x="0" y="777875"/>
            <a:ext cx="6096000" cy="938719"/>
          </a:xfrm>
          <a:prstGeom prst="rect">
            <a:avLst/>
          </a:prstGeom>
          <a:noFill/>
        </p:spPr>
        <p:txBody>
          <a:bodyPr wrap="square" lIns="91440" tIns="45720" rIns="91440" bIns="45720" rtlCol="0">
            <a:spAutoFit/>
          </a:bodyPr>
          <a:lstStyle/>
          <a:p>
            <a:pPr marL="228600" indent="-228600">
              <a:spcBef>
                <a:spcPts val="600"/>
              </a:spcBef>
              <a:buFont typeface="Arial" pitchFamily="34" charset="0"/>
              <a:buChar char="•"/>
            </a:pPr>
            <a:endParaRPr lang="en-US" sz="2500" b="1" dirty="0" smtClean="0">
              <a:solidFill>
                <a:schemeClr val="tx2">
                  <a:lumMod val="60000"/>
                  <a:lumOff val="40000"/>
                </a:schemeClr>
              </a:solidFill>
            </a:endParaRPr>
          </a:p>
          <a:p>
            <a:pPr marL="228600" indent="-228600">
              <a:spcBef>
                <a:spcPts val="600"/>
              </a:spcBef>
              <a:buFont typeface="Arial" pitchFamily="34" charset="0"/>
              <a:buChar char="•"/>
            </a:pPr>
            <a:endParaRPr lang="en-US" sz="2500" b="1" dirty="0" smtClean="0">
              <a:solidFill>
                <a:schemeClr val="tx2">
                  <a:lumMod val="60000"/>
                  <a:lumOff val="40000"/>
                </a:schemeClr>
              </a:solidFill>
            </a:endParaRPr>
          </a:p>
        </p:txBody>
      </p:sp>
      <p:sp>
        <p:nvSpPr>
          <p:cNvPr id="14" name="Rounded Rectangle 13"/>
          <p:cNvSpPr/>
          <p:nvPr/>
        </p:nvSpPr>
        <p:spPr>
          <a:xfrm>
            <a:off x="3385457" y="1137103"/>
            <a:ext cx="2438400" cy="892629"/>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Availability of Material </a:t>
            </a:r>
            <a:endParaRPr lang="en-US" sz="1600" dirty="0"/>
          </a:p>
        </p:txBody>
      </p:sp>
      <p:sp>
        <p:nvSpPr>
          <p:cNvPr id="15" name="Rounded Rectangle 14"/>
          <p:cNvSpPr/>
          <p:nvPr/>
        </p:nvSpPr>
        <p:spPr>
          <a:xfrm>
            <a:off x="544285" y="2530474"/>
            <a:ext cx="2438400" cy="892629"/>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Technology, infrastructure and logistics</a:t>
            </a:r>
            <a:endParaRPr lang="en-US" sz="1600" dirty="0"/>
          </a:p>
        </p:txBody>
      </p:sp>
      <p:sp>
        <p:nvSpPr>
          <p:cNvPr id="16" name="Rounded Rectangle 15"/>
          <p:cNvSpPr/>
          <p:nvPr/>
        </p:nvSpPr>
        <p:spPr>
          <a:xfrm>
            <a:off x="6226628" y="2508703"/>
            <a:ext cx="2438400" cy="892629"/>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Economics </a:t>
            </a:r>
          </a:p>
        </p:txBody>
      </p:sp>
      <p:sp>
        <p:nvSpPr>
          <p:cNvPr id="17" name="Oval 16"/>
          <p:cNvSpPr/>
          <p:nvPr/>
        </p:nvSpPr>
        <p:spPr>
          <a:xfrm>
            <a:off x="3461658" y="2399847"/>
            <a:ext cx="2340428" cy="12083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t>Viability of Recycling</a:t>
            </a:r>
            <a:endParaRPr lang="en-US" sz="1800" b="1" dirty="0"/>
          </a:p>
        </p:txBody>
      </p:sp>
      <p:sp>
        <p:nvSpPr>
          <p:cNvPr id="18" name="Right Arrow 17"/>
          <p:cNvSpPr/>
          <p:nvPr/>
        </p:nvSpPr>
        <p:spPr>
          <a:xfrm>
            <a:off x="2950031" y="2769960"/>
            <a:ext cx="304800" cy="337457"/>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ight Arrow 18"/>
          <p:cNvSpPr/>
          <p:nvPr/>
        </p:nvSpPr>
        <p:spPr>
          <a:xfrm rot="5400000">
            <a:off x="4463143" y="1986190"/>
            <a:ext cx="304800" cy="3374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0800000">
            <a:off x="5965371" y="2759075"/>
            <a:ext cx="304800" cy="337457"/>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1" name="Picture 20" descr="http://t0.gstatic.com/images?q=tbn:IDxY1CCv6tmznM:http://mclaughlinquinn.com/blog/wp-content/uploads/2009/08/cfl.jpg&amp;t=1"/>
          <p:cNvPicPr>
            <a:picLocks noChangeAspect="1" noChangeArrowheads="1"/>
          </p:cNvPicPr>
          <p:nvPr/>
        </p:nvPicPr>
        <p:blipFill>
          <a:blip r:embed="rId2" cstate="print"/>
          <a:stretch>
            <a:fillRect/>
          </a:stretch>
        </p:blipFill>
        <p:spPr bwMode="auto">
          <a:xfrm rot="3870008">
            <a:off x="3289998" y="4636535"/>
            <a:ext cx="528356" cy="1107844"/>
          </a:xfrm>
          <a:prstGeom prst="rect">
            <a:avLst/>
          </a:prstGeom>
          <a:noFill/>
          <a:ln>
            <a:noFill/>
          </a:ln>
        </p:spPr>
      </p:pic>
      <p:graphicFrame>
        <p:nvGraphicFramePr>
          <p:cNvPr id="23" name="Table 22"/>
          <p:cNvGraphicFramePr>
            <a:graphicFrameLocks noGrp="1"/>
          </p:cNvGraphicFramePr>
          <p:nvPr/>
        </p:nvGraphicFramePr>
        <p:xfrm>
          <a:off x="426720" y="5705866"/>
          <a:ext cx="8150942" cy="656041"/>
        </p:xfrm>
        <a:graphic>
          <a:graphicData uri="http://schemas.openxmlformats.org/drawingml/2006/table">
            <a:tbl>
              <a:tblPr firstRow="1" bandRow="1">
                <a:tableStyleId>{3B4B98B0-60AC-42C2-AFA5-B58CD77FA1E5}</a:tableStyleId>
              </a:tblPr>
              <a:tblGrid>
                <a:gridCol w="3048000"/>
                <a:gridCol w="678180"/>
                <a:gridCol w="4424762"/>
              </a:tblGrid>
              <a:tr h="656041">
                <a:tc>
                  <a:txBody>
                    <a:bodyPr/>
                    <a:lstStyle/>
                    <a:p>
                      <a:r>
                        <a:rPr lang="en-US" dirty="0" smtClean="0"/>
                        <a:t>Reducing/Reusing Manufacturing</a:t>
                      </a:r>
                      <a:r>
                        <a:rPr lang="en-US" baseline="0" dirty="0" smtClean="0"/>
                        <a:t> Loss</a:t>
                      </a:r>
                      <a:endParaRPr lang="en-US" dirty="0"/>
                    </a:p>
                  </a:txBody>
                  <a:tcPr>
                    <a:solidFill>
                      <a:schemeClr val="bg1"/>
                    </a:solidFill>
                  </a:tcPr>
                </a:tc>
                <a:tc>
                  <a:txBody>
                    <a:bodyPr/>
                    <a:lstStyle/>
                    <a:p>
                      <a:endParaRPr lang="en-US" dirty="0"/>
                    </a:p>
                  </a:txBody>
                  <a:tcPr>
                    <a:solidFill>
                      <a:schemeClr val="bg1"/>
                    </a:solidFill>
                  </a:tcPr>
                </a:tc>
                <a:tc>
                  <a:txBody>
                    <a:bodyPr/>
                    <a:lstStyle/>
                    <a:p>
                      <a:pPr>
                        <a:buFont typeface="Arial" pitchFamily="34" charset="0"/>
                        <a:buNone/>
                      </a:pPr>
                      <a:r>
                        <a:rPr lang="en-US" sz="1800" b="0" baseline="0" dirty="0" smtClean="0"/>
                        <a:t>30% loss of magnetic material during machining, but could be reduced</a:t>
                      </a:r>
                      <a:endParaRPr lang="en-US" sz="1800" b="0" dirty="0"/>
                    </a:p>
                  </a:txBody>
                  <a:tcPr>
                    <a:solidFill>
                      <a:schemeClr val="bg1"/>
                    </a:solidFill>
                  </a:tcPr>
                </a:tc>
              </a:tr>
            </a:tbl>
          </a:graphicData>
        </a:graphic>
      </p:graphicFrame>
      <p:sp>
        <p:nvSpPr>
          <p:cNvPr id="24" name="TextBox 23"/>
          <p:cNvSpPr txBox="1"/>
          <p:nvPr/>
        </p:nvSpPr>
        <p:spPr>
          <a:xfrm>
            <a:off x="990600" y="6400800"/>
            <a:ext cx="2713820" cy="276999"/>
          </a:xfrm>
          <a:prstGeom prst="rect">
            <a:avLst/>
          </a:prstGeom>
          <a:noFill/>
        </p:spPr>
        <p:txBody>
          <a:bodyPr wrap="none" rtlCol="0">
            <a:spAutoFit/>
          </a:bodyPr>
          <a:lstStyle/>
          <a:p>
            <a:r>
              <a:rPr lang="en-US" sz="1200" dirty="0" smtClean="0"/>
              <a:t>DOE Critical Materials Strategy, 2011</a:t>
            </a:r>
            <a:endParaRPr lang="en-US" sz="1200" dirty="0"/>
          </a:p>
        </p:txBody>
      </p:sp>
      <p:sp>
        <p:nvSpPr>
          <p:cNvPr id="26" name="TextBox 25"/>
          <p:cNvSpPr txBox="1"/>
          <p:nvPr/>
        </p:nvSpPr>
        <p:spPr>
          <a:xfrm>
            <a:off x="457200" y="4114800"/>
            <a:ext cx="2016899" cy="461665"/>
          </a:xfrm>
          <a:prstGeom prst="rect">
            <a:avLst/>
          </a:prstGeom>
          <a:noFill/>
        </p:spPr>
        <p:txBody>
          <a:bodyPr wrap="none" rtlCol="0">
            <a:spAutoFit/>
          </a:bodyPr>
          <a:lstStyle/>
          <a:p>
            <a:r>
              <a:rPr lang="en-US" dirty="0" smtClean="0"/>
              <a:t>Opportunities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20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0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2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20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20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childTnLst>
                                </p:cTn>
                              </p:par>
                              <p:par>
                                <p:cTn id="36" presetID="10"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2000"/>
                                        <p:tgtEl>
                                          <p:spTgt spid="7"/>
                                        </p:tgtEl>
                                      </p:cBhvr>
                                    </p:animEffect>
                                  </p:childTnLst>
                                </p:cTn>
                              </p:par>
                              <p:par>
                                <p:cTn id="39" presetID="10"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20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8991600" cy="990600"/>
          </a:xfrm>
        </p:spPr>
        <p:txBody>
          <a:bodyPr/>
          <a:lstStyle/>
          <a:p>
            <a:pPr algn="l"/>
            <a:r>
              <a:rPr lang="en-US" dirty="0" smtClean="0"/>
              <a:t>Potential of Recycling Consumer Electronics</a:t>
            </a:r>
            <a:endParaRPr lang="en-US" dirty="0"/>
          </a:p>
        </p:txBody>
      </p:sp>
      <p:sp>
        <p:nvSpPr>
          <p:cNvPr id="3" name="Content Placeholder 2"/>
          <p:cNvSpPr>
            <a:spLocks noGrp="1"/>
          </p:cNvSpPr>
          <p:nvPr>
            <p:ph sz="half" idx="1"/>
          </p:nvPr>
        </p:nvSpPr>
        <p:spPr>
          <a:xfrm>
            <a:off x="457200" y="2362200"/>
            <a:ext cx="3810000" cy="3429000"/>
          </a:xfrm>
        </p:spPr>
        <p:txBody>
          <a:bodyPr/>
          <a:lstStyle/>
          <a:p>
            <a:r>
              <a:rPr lang="en-US" sz="1800" dirty="0" err="1" smtClean="0"/>
              <a:t>NdFeB</a:t>
            </a:r>
            <a:r>
              <a:rPr lang="en-US" sz="1800" dirty="0" smtClean="0"/>
              <a:t> magnets</a:t>
            </a:r>
          </a:p>
          <a:p>
            <a:pPr lvl="1"/>
            <a:r>
              <a:rPr lang="en-US" sz="1800" dirty="0" smtClean="0"/>
              <a:t>30% Nd by weight</a:t>
            </a:r>
          </a:p>
          <a:p>
            <a:pPr lvl="1"/>
            <a:r>
              <a:rPr lang="en-US" sz="1800" dirty="0" smtClean="0"/>
              <a:t>Desktop HDDs</a:t>
            </a:r>
          </a:p>
          <a:p>
            <a:pPr lvl="2"/>
            <a:r>
              <a:rPr lang="en-US" sz="1600" dirty="0" smtClean="0"/>
              <a:t>~13 g magnet/drive</a:t>
            </a:r>
          </a:p>
          <a:p>
            <a:pPr lvl="2"/>
            <a:r>
              <a:rPr lang="en-US" sz="1600" dirty="0" smtClean="0"/>
              <a:t>23 million sold in US in 2010</a:t>
            </a:r>
          </a:p>
          <a:p>
            <a:pPr lvl="1"/>
            <a:r>
              <a:rPr lang="en-US" sz="1800" dirty="0" smtClean="0"/>
              <a:t>Laptop HDDs</a:t>
            </a:r>
          </a:p>
          <a:p>
            <a:pPr lvl="2"/>
            <a:r>
              <a:rPr lang="en-US" sz="1600" dirty="0" smtClean="0"/>
              <a:t>~6 g magnet/drive</a:t>
            </a:r>
          </a:p>
          <a:p>
            <a:pPr lvl="2"/>
            <a:r>
              <a:rPr lang="en-US" sz="1600" dirty="0" smtClean="0"/>
              <a:t>40 million sold in US in 2010</a:t>
            </a:r>
            <a:endParaRPr lang="en-US" sz="1600" dirty="0"/>
          </a:p>
        </p:txBody>
      </p:sp>
      <p:sp>
        <p:nvSpPr>
          <p:cNvPr id="5" name="Date Placeholder 4"/>
          <p:cNvSpPr>
            <a:spLocks noGrp="1"/>
          </p:cNvSpPr>
          <p:nvPr>
            <p:ph type="dt" sz="half" idx="10"/>
          </p:nvPr>
        </p:nvSpPr>
        <p:spPr/>
        <p:txBody>
          <a:bodyPr/>
          <a:lstStyle/>
          <a:p>
            <a:pPr>
              <a:defRPr/>
            </a:pPr>
            <a:fld id="{3037BCF7-9895-4D5E-899A-70167F377E38}" type="datetime1">
              <a:rPr lang="en-US" smtClean="0"/>
              <a:pPr>
                <a:defRPr/>
              </a:pPr>
              <a:t>4/4/2012</a:t>
            </a:fld>
            <a:endParaRPr lang="en-US"/>
          </a:p>
        </p:txBody>
      </p:sp>
      <p:sp>
        <p:nvSpPr>
          <p:cNvPr id="6" name="Footer Placeholder 5"/>
          <p:cNvSpPr>
            <a:spLocks noGrp="1"/>
          </p:cNvSpPr>
          <p:nvPr>
            <p:ph type="ftr" sz="quarter" idx="11"/>
          </p:nvPr>
        </p:nvSpPr>
        <p:spPr/>
        <p:txBody>
          <a:bodyPr/>
          <a:lstStyle/>
          <a:p>
            <a:pPr>
              <a:defRPr/>
            </a:pPr>
            <a:r>
              <a:rPr lang="en-US" dirty="0" smtClean="0"/>
              <a:t>U.S. Environmental Protection Agency</a:t>
            </a:r>
            <a:endParaRPr lang="en-US" dirty="0"/>
          </a:p>
        </p:txBody>
      </p:sp>
      <p:sp>
        <p:nvSpPr>
          <p:cNvPr id="7" name="Slide Number Placeholder 6"/>
          <p:cNvSpPr>
            <a:spLocks noGrp="1"/>
          </p:cNvSpPr>
          <p:nvPr>
            <p:ph type="sldNum" sz="quarter" idx="12"/>
          </p:nvPr>
        </p:nvSpPr>
        <p:spPr/>
        <p:txBody>
          <a:bodyPr/>
          <a:lstStyle/>
          <a:p>
            <a:pPr>
              <a:defRPr/>
            </a:pPr>
            <a:fld id="{337DE76E-A520-4CD1-84C7-C3962B4AD057}" type="slidenum">
              <a:rPr lang="en-US" smtClean="0"/>
              <a:pPr>
                <a:defRPr/>
              </a:pPr>
              <a:t>7</a:t>
            </a:fld>
            <a:endParaRPr lang="en-US"/>
          </a:p>
        </p:txBody>
      </p:sp>
      <p:pic>
        <p:nvPicPr>
          <p:cNvPr id="3074" name="Picture 2" descr="http://c1cleantechnicacom.wpengine.netdna-cdn.com/files/2012/01/Open-Hard-Drive-From-geerlingguy-on-Flickr.jpg"/>
          <p:cNvPicPr>
            <a:picLocks noChangeAspect="1" noChangeArrowheads="1"/>
          </p:cNvPicPr>
          <p:nvPr/>
        </p:nvPicPr>
        <p:blipFill>
          <a:blip r:embed="rId2" cstate="print"/>
          <a:srcRect l="12800" t="4805" r="12000" b="6306"/>
          <a:stretch>
            <a:fillRect/>
          </a:stretch>
        </p:blipFill>
        <p:spPr bwMode="auto">
          <a:xfrm>
            <a:off x="4953000" y="1981200"/>
            <a:ext cx="2016211" cy="1587230"/>
          </a:xfrm>
          <a:prstGeom prst="rect">
            <a:avLst/>
          </a:prstGeom>
          <a:noFill/>
          <a:ln>
            <a:solidFill>
              <a:schemeClr val="tx1"/>
            </a:solidFill>
          </a:ln>
        </p:spPr>
      </p:pic>
      <p:sp>
        <p:nvSpPr>
          <p:cNvPr id="9" name="Content Placeholder 5"/>
          <p:cNvSpPr>
            <a:spLocks noGrp="1"/>
          </p:cNvSpPr>
          <p:nvPr>
            <p:ph sz="half" idx="1"/>
          </p:nvPr>
        </p:nvSpPr>
        <p:spPr>
          <a:xfrm>
            <a:off x="4572000" y="3657600"/>
            <a:ext cx="3810000" cy="2362200"/>
          </a:xfrm>
        </p:spPr>
        <p:txBody>
          <a:bodyPr/>
          <a:lstStyle/>
          <a:p>
            <a:pPr>
              <a:buNone/>
            </a:pPr>
            <a:r>
              <a:rPr lang="en-US" sz="1600" dirty="0" smtClean="0"/>
              <a:t>Challenges/Opportunities</a:t>
            </a:r>
          </a:p>
          <a:p>
            <a:pPr lvl="1"/>
            <a:r>
              <a:rPr lang="en-US" sz="1400" dirty="0" smtClean="0"/>
              <a:t>Removal of HD from computer</a:t>
            </a:r>
          </a:p>
          <a:p>
            <a:pPr lvl="1"/>
            <a:r>
              <a:rPr lang="en-US" sz="1400" dirty="0" smtClean="0"/>
              <a:t>Adhesives and nickel plating on magnets</a:t>
            </a:r>
          </a:p>
          <a:p>
            <a:pPr lvl="1"/>
            <a:r>
              <a:rPr lang="en-US" sz="1400" dirty="0" smtClean="0"/>
              <a:t>Magnetization</a:t>
            </a:r>
          </a:p>
          <a:p>
            <a:pPr lvl="1"/>
            <a:r>
              <a:rPr lang="en-US" sz="1400" dirty="0" smtClean="0"/>
              <a:t>Purity</a:t>
            </a:r>
          </a:p>
          <a:p>
            <a:pPr lvl="1"/>
            <a:r>
              <a:rPr lang="en-US" sz="1400" b="1" i="1" dirty="0" smtClean="0"/>
              <a:t>Lack of processing capability</a:t>
            </a:r>
          </a:p>
          <a:p>
            <a:pPr lvl="1"/>
            <a:r>
              <a:rPr lang="en-US" sz="1400" b="1" i="1" dirty="0" smtClean="0"/>
              <a:t>Need for improved Product Design</a:t>
            </a:r>
          </a:p>
          <a:p>
            <a:pPr lvl="1"/>
            <a:r>
              <a:rPr lang="en-US" sz="1400" b="1" i="1" dirty="0" smtClean="0"/>
              <a:t>EH&amp;S issues</a:t>
            </a:r>
          </a:p>
          <a:p>
            <a:pPr lvl="1"/>
            <a:endParaRPr lang="en-US" sz="1400" dirty="0" smtClean="0"/>
          </a:p>
          <a:p>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47800"/>
            <a:ext cx="7620000" cy="990600"/>
          </a:xfrm>
        </p:spPr>
        <p:txBody>
          <a:bodyPr/>
          <a:lstStyle/>
          <a:p>
            <a:pPr algn="l"/>
            <a:r>
              <a:rPr lang="en-US" dirty="0" smtClean="0"/>
              <a:t>EPA Small Business Innovation Research (SBIR) Program</a:t>
            </a:r>
            <a:endParaRPr lang="en-US" dirty="0"/>
          </a:p>
        </p:txBody>
      </p:sp>
      <p:sp>
        <p:nvSpPr>
          <p:cNvPr id="3" name="Content Placeholder 2"/>
          <p:cNvSpPr>
            <a:spLocks noGrp="1"/>
          </p:cNvSpPr>
          <p:nvPr>
            <p:ph sz="half" idx="1"/>
          </p:nvPr>
        </p:nvSpPr>
        <p:spPr>
          <a:xfrm>
            <a:off x="228600" y="2667000"/>
            <a:ext cx="4267200" cy="3429000"/>
          </a:xfrm>
        </p:spPr>
        <p:txBody>
          <a:bodyPr/>
          <a:lstStyle/>
          <a:p>
            <a:pPr>
              <a:buNone/>
            </a:pPr>
            <a:r>
              <a:rPr lang="en-US" sz="2000" dirty="0" smtClean="0"/>
              <a:t>Electron Energy Corporation</a:t>
            </a:r>
          </a:p>
          <a:p>
            <a:r>
              <a:rPr lang="en-US" sz="2000" dirty="0" smtClean="0"/>
              <a:t>Recovering REEs from manufacturing </a:t>
            </a:r>
            <a:r>
              <a:rPr lang="en-US" sz="2000" dirty="0" err="1" smtClean="0"/>
              <a:t>swarf</a:t>
            </a:r>
            <a:endParaRPr lang="en-US" sz="2000" dirty="0" smtClean="0"/>
          </a:p>
          <a:p>
            <a:r>
              <a:rPr lang="en-US" sz="2000" dirty="0" smtClean="0"/>
              <a:t>Recycling magnets from consumer electronics</a:t>
            </a:r>
            <a:endParaRPr lang="en-US" sz="2000" dirty="0"/>
          </a:p>
        </p:txBody>
      </p:sp>
      <p:sp>
        <p:nvSpPr>
          <p:cNvPr id="4" name="Content Placeholder 3"/>
          <p:cNvSpPr>
            <a:spLocks noGrp="1"/>
          </p:cNvSpPr>
          <p:nvPr>
            <p:ph sz="half" idx="2"/>
          </p:nvPr>
        </p:nvSpPr>
        <p:spPr>
          <a:xfrm>
            <a:off x="4648200" y="2667000"/>
            <a:ext cx="3810000" cy="2209800"/>
          </a:xfrm>
        </p:spPr>
        <p:txBody>
          <a:bodyPr/>
          <a:lstStyle/>
          <a:p>
            <a:pPr>
              <a:buNone/>
            </a:pPr>
            <a:r>
              <a:rPr lang="en-US" sz="2000" dirty="0" err="1" smtClean="0"/>
              <a:t>OnTo</a:t>
            </a:r>
            <a:r>
              <a:rPr lang="en-US" sz="2000" dirty="0" smtClean="0"/>
              <a:t> Technology</a:t>
            </a:r>
          </a:p>
          <a:p>
            <a:r>
              <a:rPr lang="en-US" sz="2000" dirty="0" smtClean="0"/>
              <a:t>Developing process to recover REEs from </a:t>
            </a:r>
            <a:r>
              <a:rPr lang="en-US" sz="2000" dirty="0" err="1" smtClean="0"/>
              <a:t>NiMH</a:t>
            </a:r>
            <a:r>
              <a:rPr lang="en-US" sz="2000" dirty="0" smtClean="0"/>
              <a:t> batteries</a:t>
            </a:r>
          </a:p>
          <a:p>
            <a:r>
              <a:rPr lang="en-US" sz="2000" dirty="0" smtClean="0"/>
              <a:t>Potential application to Li-ion technology</a:t>
            </a:r>
            <a:endParaRPr lang="en-US" sz="2000" dirty="0"/>
          </a:p>
        </p:txBody>
      </p:sp>
      <p:sp>
        <p:nvSpPr>
          <p:cNvPr id="5" name="Date Placeholder 4"/>
          <p:cNvSpPr>
            <a:spLocks noGrp="1"/>
          </p:cNvSpPr>
          <p:nvPr>
            <p:ph type="dt" sz="half" idx="10"/>
          </p:nvPr>
        </p:nvSpPr>
        <p:spPr/>
        <p:txBody>
          <a:bodyPr/>
          <a:lstStyle/>
          <a:p>
            <a:pPr>
              <a:defRPr/>
            </a:pPr>
            <a:fld id="{3037BCF7-9895-4D5E-899A-70167F377E38}" type="datetime1">
              <a:rPr lang="en-US" smtClean="0"/>
              <a:pPr>
                <a:defRPr/>
              </a:pPr>
              <a:t>4/4/2012</a:t>
            </a:fld>
            <a:endParaRPr lang="en-US"/>
          </a:p>
        </p:txBody>
      </p:sp>
      <p:sp>
        <p:nvSpPr>
          <p:cNvPr id="6" name="Footer Placeholder 5"/>
          <p:cNvSpPr>
            <a:spLocks noGrp="1"/>
          </p:cNvSpPr>
          <p:nvPr>
            <p:ph type="ftr" sz="quarter" idx="11"/>
          </p:nvPr>
        </p:nvSpPr>
        <p:spPr/>
        <p:txBody>
          <a:bodyPr/>
          <a:lstStyle/>
          <a:p>
            <a:pPr>
              <a:defRPr/>
            </a:pPr>
            <a:r>
              <a:rPr lang="en-US" smtClean="0"/>
              <a:t>U.S. Environmental Protection Agency</a:t>
            </a:r>
            <a:endParaRPr lang="en-US"/>
          </a:p>
        </p:txBody>
      </p:sp>
      <p:sp>
        <p:nvSpPr>
          <p:cNvPr id="7" name="Slide Number Placeholder 6"/>
          <p:cNvSpPr>
            <a:spLocks noGrp="1"/>
          </p:cNvSpPr>
          <p:nvPr>
            <p:ph type="sldNum" sz="quarter" idx="12"/>
          </p:nvPr>
        </p:nvSpPr>
        <p:spPr/>
        <p:txBody>
          <a:bodyPr/>
          <a:lstStyle/>
          <a:p>
            <a:pPr>
              <a:defRPr/>
            </a:pPr>
            <a:fld id="{337DE76E-A520-4CD1-84C7-C3962B4AD057}" type="slidenum">
              <a:rPr lang="en-US" smtClean="0"/>
              <a:pPr>
                <a:defRPr/>
              </a:pPr>
              <a:t>8</a:t>
            </a:fld>
            <a:endParaRPr lang="en-US"/>
          </a:p>
        </p:txBody>
      </p:sp>
      <p:sp>
        <p:nvSpPr>
          <p:cNvPr id="9" name="TextBox 8"/>
          <p:cNvSpPr txBox="1"/>
          <p:nvPr/>
        </p:nvSpPr>
        <p:spPr>
          <a:xfrm>
            <a:off x="381000" y="4953000"/>
            <a:ext cx="8305800" cy="1631216"/>
          </a:xfrm>
          <a:prstGeom prst="rect">
            <a:avLst/>
          </a:prstGeom>
          <a:solidFill>
            <a:schemeClr val="bg1"/>
          </a:solidFill>
        </p:spPr>
        <p:txBody>
          <a:bodyPr wrap="square" rtlCol="0">
            <a:spAutoFit/>
          </a:bodyPr>
          <a:lstStyle/>
          <a:p>
            <a:r>
              <a:rPr lang="en-US" sz="2000" dirty="0" smtClean="0"/>
              <a:t>EPA SBIR Phase I awards: $80K – 6 months</a:t>
            </a:r>
          </a:p>
          <a:p>
            <a:r>
              <a:rPr lang="en-US" sz="2000" dirty="0" smtClean="0"/>
              <a:t>FY13 solicitation now open</a:t>
            </a:r>
          </a:p>
          <a:p>
            <a:r>
              <a:rPr lang="en-US" sz="2000" dirty="0" smtClean="0"/>
              <a:t>Topics of interest include: More efficient and effective separation techniques, recycling technologies and technologies to facilitate collection</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Substitutes</a:t>
            </a:r>
            <a:endParaRPr lang="en-US" dirty="0"/>
          </a:p>
        </p:txBody>
      </p:sp>
      <p:sp>
        <p:nvSpPr>
          <p:cNvPr id="4" name="Date Placeholder 3"/>
          <p:cNvSpPr>
            <a:spLocks noGrp="1"/>
          </p:cNvSpPr>
          <p:nvPr>
            <p:ph type="dt" sz="half" idx="10"/>
          </p:nvPr>
        </p:nvSpPr>
        <p:spPr/>
        <p:txBody>
          <a:bodyPr/>
          <a:lstStyle/>
          <a:p>
            <a:pPr>
              <a:defRPr/>
            </a:pPr>
            <a:fld id="{A0615EEF-869E-46F2-92B7-7E6CBA978D3A}" type="datetime1">
              <a:rPr lang="en-US" smtClean="0"/>
              <a:pPr>
                <a:defRPr/>
              </a:pPr>
              <a:t>4/4/2012</a:t>
            </a:fld>
            <a:endParaRPr lang="en-US"/>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0D6225B3-2B2E-4F95-9B7B-2B15D38AC6F5}" type="slidenum">
              <a:rPr lang="en-US" smtClean="0"/>
              <a:pPr>
                <a:defRPr/>
              </a:pPr>
              <a:t>9</a:t>
            </a:fld>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USk3sNMW9kqdffYsprZD8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USk3sNMW9kqdffYsprZD8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USk3sNMW9kqdffYsprZD8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USk3sNMW9kqdffYsprZD8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USk3sNMW9kqdffYsprZD8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USk3sNMW9kqdffYsprZD8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USk3sNMW9kqdffYsprZD8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USk3sNMW9kqdffYsprZD8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USk3sNMW9kqdffYsprZD8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USk3sNMW9kqdffYsprZD8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USk3sNMW9kqdffYsprZD8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USk3sNMW9kqdffYsprZD8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USk3sNMW9kqdffYsprZD8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USk3sNMW9kqdffYsprZD8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USk3sNMW9kqdffYsprZD8g"/>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2227</TotalTime>
  <Words>2263</Words>
  <Application>Microsoft Office PowerPoint</Application>
  <PresentationFormat>On-screen Show (4:3)</PresentationFormat>
  <Paragraphs>347</Paragraphs>
  <Slides>29</Slides>
  <Notes>15</Notes>
  <HiddenSlides>6</HiddenSlides>
  <MMClips>0</MMClips>
  <ScaleCrop>false</ScaleCrop>
  <HeadingPairs>
    <vt:vector size="4" baseType="variant">
      <vt:variant>
        <vt:lpstr>Theme</vt:lpstr>
      </vt:variant>
      <vt:variant>
        <vt:i4>8</vt:i4>
      </vt:variant>
      <vt:variant>
        <vt:lpstr>Slide Titles</vt:lpstr>
      </vt:variant>
      <vt:variant>
        <vt:i4>29</vt:i4>
      </vt:variant>
    </vt:vector>
  </HeadingPairs>
  <TitlesOfParts>
    <vt:vector size="37" baseType="lpstr">
      <vt:lpstr>Blank Presentation</vt:lpstr>
      <vt:lpstr>Office Theme</vt:lpstr>
      <vt:lpstr>1_Office Theme</vt:lpstr>
      <vt:lpstr>2_Office Theme</vt:lpstr>
      <vt:lpstr>3_Office Theme</vt:lpstr>
      <vt:lpstr>4_Office Theme</vt:lpstr>
      <vt:lpstr>5_Office Theme</vt:lpstr>
      <vt:lpstr>6_Office Theme</vt:lpstr>
      <vt:lpstr>Research Initiatives in Recycling and Substitutes of Rare Earth Elements </vt:lpstr>
      <vt:lpstr>Disclaimer</vt:lpstr>
      <vt:lpstr>Slide 3</vt:lpstr>
      <vt:lpstr>Recycling and Reuse</vt:lpstr>
      <vt:lpstr>EOL Recycling Rates</vt:lpstr>
      <vt:lpstr>Slide 6</vt:lpstr>
      <vt:lpstr>Potential of Recycling Consumer Electronics</vt:lpstr>
      <vt:lpstr>EPA Small Business Innovation Research (SBIR) Program</vt:lpstr>
      <vt:lpstr>Substitutes</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Summary</vt:lpstr>
      <vt:lpstr>Contact Information</vt:lpstr>
      <vt:lpstr>Separation &amp; Processing</vt:lpstr>
      <vt:lpstr>Potential Advances</vt:lpstr>
      <vt:lpstr>Slide 26</vt:lpstr>
      <vt:lpstr>Slide 27</vt:lpstr>
      <vt:lpstr>Slide 28</vt:lpstr>
      <vt:lpstr>Slide 29</vt:lpstr>
    </vt:vector>
  </TitlesOfParts>
  <Company>Office 2004 Test Drive 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McKittrick, Michael</cp:lastModifiedBy>
  <cp:revision>230</cp:revision>
  <dcterms:created xsi:type="dcterms:W3CDTF">2011-02-09T16:00:48Z</dcterms:created>
  <dcterms:modified xsi:type="dcterms:W3CDTF">2012-04-04T18:28:55Z</dcterms:modified>
</cp:coreProperties>
</file>